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56" r:id="rId5"/>
    <p:sldId id="965" r:id="rId6"/>
    <p:sldId id="328" r:id="rId7"/>
    <p:sldId id="258" r:id="rId8"/>
    <p:sldId id="262" r:id="rId9"/>
    <p:sldId id="340" r:id="rId10"/>
    <p:sldId id="338" r:id="rId11"/>
    <p:sldId id="274" r:id="rId12"/>
    <p:sldId id="293" r:id="rId13"/>
    <p:sldId id="962" r:id="rId14"/>
    <p:sldId id="964" r:id="rId15"/>
    <p:sldId id="958" r:id="rId16"/>
    <p:sldId id="959" r:id="rId17"/>
    <p:sldId id="960" r:id="rId18"/>
    <p:sldId id="961" r:id="rId19"/>
    <p:sldId id="334" r:id="rId20"/>
    <p:sldId id="341" r:id="rId21"/>
    <p:sldId id="342" r:id="rId22"/>
    <p:sldId id="343" r:id="rId23"/>
    <p:sldId id="345" r:id="rId24"/>
    <p:sldId id="348" r:id="rId25"/>
    <p:sldId id="346" r:id="rId26"/>
    <p:sldId id="347" r:id="rId27"/>
    <p:sldId id="349" r:id="rId28"/>
    <p:sldId id="350" r:id="rId29"/>
    <p:sldId id="951" r:id="rId30"/>
    <p:sldId id="913" r:id="rId31"/>
    <p:sldId id="909" r:id="rId32"/>
    <p:sldId id="954" r:id="rId33"/>
    <p:sldId id="956" r:id="rId34"/>
    <p:sldId id="955" r:id="rId35"/>
    <p:sldId id="95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dia dos Santos Carvalhal Krijnen" initials="LdSC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756"/>
    <a:srgbClr val="96C11F"/>
    <a:srgbClr val="07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8D230F3-CF80-4859-8CE7-A43EE81993B5}" styleName="Stijl, licht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Stijl, licht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073" autoAdjust="0"/>
  </p:normalViewPr>
  <p:slideViewPr>
    <p:cSldViewPr snapToGrid="0">
      <p:cViewPr varScale="1">
        <p:scale>
          <a:sx n="55" d="100"/>
          <a:sy n="55" d="100"/>
        </p:scale>
        <p:origin x="149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ito.local\VITO\Unit_RMA\RDM\_Projecten\1910367%20-%20maastschappelijke%20kosten%20basten%20analyse%20waterbodems\2%20Communicatie%20-%20Informatie\Vergaderingen-evenementen\20220202_FInaaloverleg\Toekomstscenario'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600" dirty="0" err="1"/>
              <a:t>Voorstudies</a:t>
            </a:r>
            <a:endParaRPr lang="en-US" sz="1600" dirty="0"/>
          </a:p>
        </c:rich>
      </c:tx>
      <c:layout>
        <c:manualLayout>
          <c:xMode val="edge"/>
          <c:yMode val="edge"/>
          <c:x val="0.51101459274592853"/>
          <c:y val="0.42564756944444437"/>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nl-BE"/>
        </a:p>
      </c:txPr>
    </c:title>
    <c:autoTitleDeleted val="0"/>
    <c:plotArea>
      <c:layout>
        <c:manualLayout>
          <c:layoutTarget val="inner"/>
          <c:xMode val="edge"/>
          <c:yMode val="edge"/>
          <c:x val="0.34654262635259397"/>
          <c:y val="7.5739872685185186E-2"/>
          <c:w val="0.52141155294158292"/>
          <c:h val="0.77715682870370362"/>
        </c:manualLayout>
      </c:layout>
      <c:doughnutChart>
        <c:varyColors val="1"/>
        <c:ser>
          <c:idx val="0"/>
          <c:order val="0"/>
          <c:tx>
            <c:strRef>
              <c:f>Sheet1!$B$1</c:f>
              <c:strCache>
                <c:ptCount val="1"/>
                <c:pt idx="0">
                  <c:v>streamsegments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C38-47A0-A30C-0E482246D9DF}"/>
              </c:ext>
            </c:extLst>
          </c:dPt>
          <c:dPt>
            <c:idx val="1"/>
            <c:bubble3D val="0"/>
            <c:spPr>
              <a:solidFill>
                <a:schemeClr val="accent2"/>
              </a:solidFill>
              <a:ln w="19050">
                <a:noFill/>
              </a:ln>
              <a:effectLst/>
            </c:spPr>
            <c:extLst>
              <c:ext xmlns:c16="http://schemas.microsoft.com/office/drawing/2014/chart" uri="{C3380CC4-5D6E-409C-BE32-E72D297353CC}">
                <c16:uniqueId val="{00000003-4C38-47A0-A30C-0E482246D9DF}"/>
              </c:ext>
            </c:extLst>
          </c:dPt>
          <c:dPt>
            <c:idx val="2"/>
            <c:bubble3D val="0"/>
            <c:spPr>
              <a:solidFill>
                <a:srgbClr val="F8D8C3"/>
              </a:solidFill>
              <a:ln w="19050">
                <a:noFill/>
              </a:ln>
              <a:effectLst/>
            </c:spPr>
            <c:extLst>
              <c:ext xmlns:c16="http://schemas.microsoft.com/office/drawing/2014/chart" uri="{C3380CC4-5D6E-409C-BE32-E72D297353CC}">
                <c16:uniqueId val="{00000005-4C38-47A0-A30C-0E482246D9DF}"/>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staalname</c:v>
                </c:pt>
                <c:pt idx="1">
                  <c:v>geen staalname</c:v>
                </c:pt>
              </c:strCache>
            </c:strRef>
          </c:cat>
          <c:val>
            <c:numRef>
              <c:f>Sheet1!$B$2:$B$3</c:f>
              <c:numCache>
                <c:formatCode>General</c:formatCode>
                <c:ptCount val="2"/>
                <c:pt idx="0">
                  <c:v>153</c:v>
                </c:pt>
                <c:pt idx="1">
                  <c:v>422</c:v>
                </c:pt>
              </c:numCache>
            </c:numRef>
          </c:val>
          <c:extLst>
            <c:ext xmlns:c16="http://schemas.microsoft.com/office/drawing/2014/chart" uri="{C3380CC4-5D6E-409C-BE32-E72D297353CC}">
              <c16:uniqueId val="{00000006-4C38-47A0-A30C-0E482246D9DF}"/>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044616617686351"/>
          <c:y val="0"/>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manualLayout>
          <c:layoutTarget val="inner"/>
          <c:xMode val="edge"/>
          <c:yMode val="edge"/>
          <c:x val="0.23701027488448137"/>
          <c:y val="0.10881278935185185"/>
          <c:w val="0.50168769089291432"/>
          <c:h val="0.74775868055555539"/>
        </c:manualLayout>
      </c:layout>
      <c:doughnutChart>
        <c:varyColors val="1"/>
        <c:ser>
          <c:idx val="0"/>
          <c:order val="0"/>
          <c:tx>
            <c:strRef>
              <c:f>Sheet1!$B$1</c:f>
              <c:strCache>
                <c:ptCount val="1"/>
                <c:pt idx="0">
                  <c:v>% segmenten &gt; triggerwaarden</c:v>
                </c:pt>
              </c:strCache>
            </c:strRef>
          </c:tx>
          <c:spPr>
            <a:ln>
              <a:noFill/>
            </a:ln>
          </c:spPr>
          <c:explosion val="2"/>
          <c:dPt>
            <c:idx val="0"/>
            <c:bubble3D val="0"/>
            <c:spPr>
              <a:solidFill>
                <a:schemeClr val="accent1"/>
              </a:solidFill>
              <a:ln w="19050">
                <a:noFill/>
              </a:ln>
              <a:effectLst/>
            </c:spPr>
            <c:extLst>
              <c:ext xmlns:c16="http://schemas.microsoft.com/office/drawing/2014/chart" uri="{C3380CC4-5D6E-409C-BE32-E72D297353CC}">
                <c16:uniqueId val="{00000001-4FC9-4222-89BE-B79660F1692A}"/>
              </c:ext>
            </c:extLst>
          </c:dPt>
          <c:dPt>
            <c:idx val="1"/>
            <c:bubble3D val="0"/>
            <c:spPr>
              <a:solidFill>
                <a:schemeClr val="accent2"/>
              </a:solidFill>
              <a:ln w="19050">
                <a:noFill/>
              </a:ln>
              <a:effectLst/>
            </c:spPr>
            <c:extLst>
              <c:ext xmlns:c16="http://schemas.microsoft.com/office/drawing/2014/chart" uri="{C3380CC4-5D6E-409C-BE32-E72D297353CC}">
                <c16:uniqueId val="{00000003-4FC9-4222-89BE-B79660F1692A}"/>
              </c:ext>
            </c:extLst>
          </c:dPt>
          <c:dPt>
            <c:idx val="2"/>
            <c:bubble3D val="0"/>
            <c:spPr>
              <a:solidFill>
                <a:srgbClr val="F8D8C3"/>
              </a:solidFill>
              <a:ln w="19050">
                <a:noFill/>
              </a:ln>
              <a:effectLst/>
            </c:spPr>
            <c:extLst>
              <c:ext xmlns:c16="http://schemas.microsoft.com/office/drawing/2014/chart" uri="{C3380CC4-5D6E-409C-BE32-E72D297353CC}">
                <c16:uniqueId val="{00000005-4FC9-4222-89BE-B79660F1692A}"/>
              </c:ext>
            </c:extLst>
          </c:dPt>
          <c:dPt>
            <c:idx val="3"/>
            <c:bubble3D val="0"/>
            <c:spPr>
              <a:solidFill>
                <a:schemeClr val="accent4"/>
              </a:solidFill>
              <a:ln w="19050">
                <a:noFill/>
              </a:ln>
              <a:effectLst/>
            </c:spPr>
            <c:extLst>
              <c:ext xmlns:c16="http://schemas.microsoft.com/office/drawing/2014/chart" uri="{C3380CC4-5D6E-409C-BE32-E72D297353CC}">
                <c16:uniqueId val="{00000007-4FC9-4222-89BE-B79660F1692A}"/>
              </c:ext>
            </c:extLst>
          </c:dPt>
          <c:dPt>
            <c:idx val="4"/>
            <c:bubble3D val="0"/>
            <c:spPr>
              <a:solidFill>
                <a:schemeClr val="accent5"/>
              </a:solidFill>
              <a:ln w="19050">
                <a:noFill/>
              </a:ln>
              <a:effectLst/>
            </c:spPr>
            <c:extLst>
              <c:ext xmlns:c16="http://schemas.microsoft.com/office/drawing/2014/chart" uri="{C3380CC4-5D6E-409C-BE32-E72D297353CC}">
                <c16:uniqueId val="{00000009-4FC9-4222-89BE-B79660F1692A}"/>
              </c:ext>
            </c:extLst>
          </c:dPt>
          <c:dPt>
            <c:idx val="5"/>
            <c:bubble3D val="0"/>
            <c:spPr>
              <a:solidFill>
                <a:schemeClr val="accent6"/>
              </a:solidFill>
              <a:ln w="19050">
                <a:noFill/>
              </a:ln>
              <a:effectLst/>
            </c:spPr>
            <c:extLst>
              <c:ext xmlns:c16="http://schemas.microsoft.com/office/drawing/2014/chart" uri="{C3380CC4-5D6E-409C-BE32-E72D297353CC}">
                <c16:uniqueId val="{0000000B-4FC9-4222-89BE-B79660F1692A}"/>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4FC9-4222-89BE-B79660F1692A}"/>
              </c:ext>
            </c:extLst>
          </c:dPt>
          <c:dLbls>
            <c:dLbl>
              <c:idx val="0"/>
              <c:tx>
                <c:rich>
                  <a:bodyPr/>
                  <a:lstStyle/>
                  <a:p>
                    <a:fld id="{1375D2E3-5E45-4D6C-9852-F4A0DBD5599B}" type="CELLRANGE">
                      <a:rPr lang="en-US"/>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FC9-4222-89BE-B79660F1692A}"/>
                </c:ext>
              </c:extLst>
            </c:dLbl>
            <c:dLbl>
              <c:idx val="1"/>
              <c:tx>
                <c:rich>
                  <a:bodyPr/>
                  <a:lstStyle/>
                  <a:p>
                    <a:fld id="{6BD24C9C-94B2-4B9E-9C4F-3B93CF9E20C9}"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4FC9-4222-89BE-B79660F1692A}"/>
                </c:ext>
              </c:extLst>
            </c:dLbl>
            <c:dLbl>
              <c:idx val="2"/>
              <c:tx>
                <c:rich>
                  <a:bodyPr/>
                  <a:lstStyle/>
                  <a:p>
                    <a:fld id="{AA42A8ED-7636-47C2-A909-B33D9CBA8CC1}"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FC9-4222-89BE-B79660F1692A}"/>
                </c:ext>
              </c:extLst>
            </c:dLbl>
            <c:dLbl>
              <c:idx val="3"/>
              <c:tx>
                <c:rich>
                  <a:bodyPr/>
                  <a:lstStyle/>
                  <a:p>
                    <a:fld id="{B3C7308A-1A2C-4293-8492-0BDFB95FFF76}"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4FC9-4222-89BE-B79660F1692A}"/>
                </c:ext>
              </c:extLst>
            </c:dLbl>
            <c:dLbl>
              <c:idx val="4"/>
              <c:tx>
                <c:rich>
                  <a:bodyPr/>
                  <a:lstStyle/>
                  <a:p>
                    <a:fld id="{01E50BED-12D2-4563-99DD-D9A67B3887BF}"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4FC9-4222-89BE-B79660F1692A}"/>
                </c:ext>
              </c:extLst>
            </c:dLbl>
            <c:dLbl>
              <c:idx val="5"/>
              <c:tx>
                <c:rich>
                  <a:bodyPr/>
                  <a:lstStyle/>
                  <a:p>
                    <a:fld id="{A936F720-3486-47A9-A67A-28A5555B990C}"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4FC9-4222-89BE-B79660F1692A}"/>
                </c:ext>
              </c:extLst>
            </c:dLbl>
            <c:dLbl>
              <c:idx val="6"/>
              <c:tx>
                <c:rich>
                  <a:bodyPr/>
                  <a:lstStyle/>
                  <a:p>
                    <a:fld id="{9C20299D-90D6-4269-91E6-11C5D0B2582B}" type="CELLRANGE">
                      <a:rPr lang="nl-BE"/>
                      <a:pPr/>
                      <a:t>[CELLRANGE]</a:t>
                    </a:fld>
                    <a:endParaRPr lang="nl-BE"/>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4FC9-4222-89BE-B79660F1692A}"/>
                </c:ext>
              </c:extLst>
            </c:dLbl>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zware metalen</c:v>
                </c:pt>
                <c:pt idx="1">
                  <c:v>PAK</c:v>
                </c:pt>
                <c:pt idx="2">
                  <c:v>PCB</c:v>
                </c:pt>
                <c:pt idx="3">
                  <c:v>Minerale olie</c:v>
                </c:pt>
                <c:pt idx="4">
                  <c:v>organochloorpesticiden</c:v>
                </c:pt>
                <c:pt idx="5">
                  <c:v>gebromeerde vlamvertragers</c:v>
                </c:pt>
                <c:pt idx="6">
                  <c:v>Cyanide</c:v>
                </c:pt>
              </c:strCache>
            </c:strRef>
          </c:cat>
          <c:val>
            <c:numRef>
              <c:f>Sheet1!$B$2:$B$8</c:f>
              <c:numCache>
                <c:formatCode>0%</c:formatCode>
                <c:ptCount val="7"/>
                <c:pt idx="0">
                  <c:v>0.48</c:v>
                </c:pt>
                <c:pt idx="1">
                  <c:v>0.32</c:v>
                </c:pt>
                <c:pt idx="2">
                  <c:v>0.42</c:v>
                </c:pt>
                <c:pt idx="3">
                  <c:v>0.32</c:v>
                </c:pt>
                <c:pt idx="4">
                  <c:v>0.1</c:v>
                </c:pt>
                <c:pt idx="5">
                  <c:v>0.32</c:v>
                </c:pt>
                <c:pt idx="6">
                  <c:v>0.19</c:v>
                </c:pt>
              </c:numCache>
            </c:numRef>
          </c:val>
          <c:extLst>
            <c:ext xmlns:c15="http://schemas.microsoft.com/office/drawing/2012/chart" uri="{02D57815-91ED-43cb-92C2-25804820EDAC}">
              <c15:datalabelsRange>
                <c15:f>Sheet1!$C$2:$C$8</c15:f>
                <c15:dlblRangeCache>
                  <c:ptCount val="7"/>
                  <c:pt idx="0">
                    <c:v>70/146</c:v>
                  </c:pt>
                  <c:pt idx="1">
                    <c:v>46/146</c:v>
                  </c:pt>
                  <c:pt idx="2">
                    <c:v>61/146</c:v>
                  </c:pt>
                  <c:pt idx="3">
                    <c:v>46/146</c:v>
                  </c:pt>
                  <c:pt idx="4">
                    <c:v>14/146</c:v>
                  </c:pt>
                  <c:pt idx="5">
                    <c:v>8/25</c:v>
                  </c:pt>
                  <c:pt idx="6">
                    <c:v>5/27</c:v>
                  </c:pt>
                </c15:dlblRangeCache>
              </c15:datalabelsRange>
            </c:ext>
            <c:ext xmlns:c16="http://schemas.microsoft.com/office/drawing/2014/chart" uri="{C3380CC4-5D6E-409C-BE32-E72D297353CC}">
              <c16:uniqueId val="{0000000E-4FC9-4222-89BE-B79660F1692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ayout>
        <c:manualLayout>
          <c:xMode val="edge"/>
          <c:yMode val="edge"/>
          <c:x val="0.67391109558355078"/>
          <c:y val="0.29086979166666671"/>
          <c:w val="0.30795044265365595"/>
          <c:h val="0.3931001157407407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Kost</c:v>
          </c:tx>
          <c:spPr>
            <a:solidFill>
              <a:schemeClr val="accent1">
                <a:lumMod val="60000"/>
                <a:lumOff val="40000"/>
              </a:schemeClr>
            </a:solidFill>
            <a:ln w="15875">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c:v>
                </c:pt>
                <c:pt idx="1">
                  <c:v>2</c:v>
                </c:pt>
                <c:pt idx="2">
                  <c:v>3</c:v>
                </c:pt>
                <c:pt idx="3">
                  <c:v>4</c:v>
                </c:pt>
                <c:pt idx="4">
                  <c:v>5</c:v>
                </c:pt>
                <c:pt idx="5">
                  <c:v>6</c:v>
                </c:pt>
                <c:pt idx="6">
                  <c:v>7</c:v>
                </c:pt>
              </c:numCache>
            </c:numRef>
          </c:cat>
          <c:val>
            <c:numRef>
              <c:f>Sheet1!$B$2:$B$8</c:f>
              <c:numCache>
                <c:formatCode>General</c:formatCode>
                <c:ptCount val="7"/>
                <c:pt idx="0">
                  <c:v>301</c:v>
                </c:pt>
                <c:pt idx="1">
                  <c:v>229</c:v>
                </c:pt>
                <c:pt idx="2">
                  <c:v>71</c:v>
                </c:pt>
                <c:pt idx="3">
                  <c:v>53</c:v>
                </c:pt>
                <c:pt idx="4">
                  <c:v>3</c:v>
                </c:pt>
                <c:pt idx="5">
                  <c:v>23</c:v>
                </c:pt>
                <c:pt idx="6">
                  <c:v>26</c:v>
                </c:pt>
              </c:numCache>
            </c:numRef>
          </c:val>
          <c:extLst>
            <c:ext xmlns:c16="http://schemas.microsoft.com/office/drawing/2014/chart" uri="{C3380CC4-5D6E-409C-BE32-E72D297353CC}">
              <c16:uniqueId val="{00000000-4E29-4777-9560-1CEF65B0B5F1}"/>
            </c:ext>
          </c:extLst>
        </c:ser>
        <c:ser>
          <c:idx val="1"/>
          <c:order val="1"/>
          <c:tx>
            <c:v>Baat</c:v>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pt idx="0">
                  <c:v>1</c:v>
                </c:pt>
                <c:pt idx="1">
                  <c:v>2</c:v>
                </c:pt>
                <c:pt idx="2">
                  <c:v>3</c:v>
                </c:pt>
                <c:pt idx="3">
                  <c:v>4</c:v>
                </c:pt>
                <c:pt idx="4">
                  <c:v>5</c:v>
                </c:pt>
                <c:pt idx="5">
                  <c:v>6</c:v>
                </c:pt>
                <c:pt idx="6">
                  <c:v>7</c:v>
                </c:pt>
              </c:numCache>
            </c:numRef>
          </c:cat>
          <c:val>
            <c:numRef>
              <c:f>Sheet1!$C$2:$C$8</c:f>
              <c:numCache>
                <c:formatCode>General</c:formatCode>
                <c:ptCount val="7"/>
                <c:pt idx="0">
                  <c:v>195</c:v>
                </c:pt>
                <c:pt idx="1">
                  <c:v>149</c:v>
                </c:pt>
                <c:pt idx="2">
                  <c:v>26</c:v>
                </c:pt>
                <c:pt idx="3">
                  <c:v>48</c:v>
                </c:pt>
                <c:pt idx="4">
                  <c:v>2</c:v>
                </c:pt>
                <c:pt idx="5">
                  <c:v>26</c:v>
                </c:pt>
                <c:pt idx="6">
                  <c:v>24</c:v>
                </c:pt>
              </c:numCache>
            </c:numRef>
          </c:val>
          <c:extLst>
            <c:ext xmlns:c16="http://schemas.microsoft.com/office/drawing/2014/chart" uri="{C3380CC4-5D6E-409C-BE32-E72D297353CC}">
              <c16:uniqueId val="{00000001-4E29-4777-9560-1CEF65B0B5F1}"/>
            </c:ext>
          </c:extLst>
        </c:ser>
        <c:dLbls>
          <c:showLegendKey val="0"/>
          <c:showVal val="0"/>
          <c:showCatName val="0"/>
          <c:showSerName val="0"/>
          <c:showPercent val="0"/>
          <c:showBubbleSize val="0"/>
        </c:dLbls>
        <c:gapWidth val="89"/>
        <c:axId val="419091776"/>
        <c:axId val="424637296"/>
      </c:barChart>
      <c:scatterChart>
        <c:scatterStyle val="lineMarker"/>
        <c:varyColors val="0"/>
        <c:ser>
          <c:idx val="2"/>
          <c:order val="2"/>
          <c:tx>
            <c:v>Baat/Kost</c:v>
          </c:tx>
          <c:spPr>
            <a:ln w="25400" cap="rnd">
              <a:noFill/>
              <a:round/>
            </a:ln>
            <a:effectLst/>
          </c:spPr>
          <c:marker>
            <c:symbol val="diamond"/>
            <c:size val="10"/>
            <c:spPr>
              <a:solidFill>
                <a:schemeClr val="bg1">
                  <a:lumMod val="65000"/>
                </a:schemeClr>
              </a:solidFill>
              <a:ln w="9525">
                <a:solidFill>
                  <a:schemeClr val="tx1">
                    <a:lumMod val="65000"/>
                    <a:lumOff val="35000"/>
                  </a:schemeClr>
                </a:solidFill>
              </a:ln>
              <a:effectLst/>
            </c:spPr>
          </c:marker>
          <c:yVal>
            <c:numRef>
              <c:f>Sheet1!$D$2:$D$8</c:f>
              <c:numCache>
                <c:formatCode>General</c:formatCode>
                <c:ptCount val="7"/>
                <c:pt idx="0">
                  <c:v>65</c:v>
                </c:pt>
                <c:pt idx="1">
                  <c:v>65</c:v>
                </c:pt>
                <c:pt idx="2">
                  <c:v>36</c:v>
                </c:pt>
                <c:pt idx="3">
                  <c:v>89</c:v>
                </c:pt>
                <c:pt idx="4">
                  <c:v>74</c:v>
                </c:pt>
                <c:pt idx="5">
                  <c:v>111</c:v>
                </c:pt>
                <c:pt idx="6">
                  <c:v>94</c:v>
                </c:pt>
              </c:numCache>
            </c:numRef>
          </c:yVal>
          <c:smooth val="0"/>
          <c:extLst>
            <c:ext xmlns:c16="http://schemas.microsoft.com/office/drawing/2014/chart" uri="{C3380CC4-5D6E-409C-BE32-E72D297353CC}">
              <c16:uniqueId val="{00000002-4E29-4777-9560-1CEF65B0B5F1}"/>
            </c:ext>
          </c:extLst>
        </c:ser>
        <c:dLbls>
          <c:showLegendKey val="0"/>
          <c:showVal val="0"/>
          <c:showCatName val="0"/>
          <c:showSerName val="0"/>
          <c:showPercent val="0"/>
          <c:showBubbleSize val="0"/>
        </c:dLbls>
        <c:axId val="424699152"/>
        <c:axId val="310343712"/>
      </c:scatterChart>
      <c:catAx>
        <c:axId val="419091776"/>
        <c:scaling>
          <c:orientation val="minMax"/>
        </c:scaling>
        <c:delete val="0"/>
        <c:axPos val="b"/>
        <c:numFmt formatCode="General" sourceLinked="1"/>
        <c:majorTickMark val="none"/>
        <c:minorTickMark val="none"/>
        <c:tickLblPos val="nextTo"/>
        <c:spPr>
          <a:noFill/>
          <a:ln w="317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crossAx val="424637296"/>
        <c:crosses val="autoZero"/>
        <c:auto val="1"/>
        <c:lblAlgn val="ctr"/>
        <c:lblOffset val="100"/>
        <c:noMultiLvlLbl val="0"/>
      </c:catAx>
      <c:valAx>
        <c:axId val="424637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milj.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crossAx val="419091776"/>
        <c:crosses val="autoZero"/>
        <c:crossBetween val="between"/>
      </c:valAx>
      <c:valAx>
        <c:axId val="310343712"/>
        <c:scaling>
          <c:orientation val="minMax"/>
        </c:scaling>
        <c:delete val="0"/>
        <c:axPos val="r"/>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Baten/Kosten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crossAx val="424699152"/>
        <c:crosses val="max"/>
        <c:crossBetween val="midCat"/>
      </c:valAx>
      <c:valAx>
        <c:axId val="424699152"/>
        <c:scaling>
          <c:orientation val="minMax"/>
        </c:scaling>
        <c:delete val="1"/>
        <c:axPos val="b"/>
        <c:majorTickMark val="out"/>
        <c:minorTickMark val="none"/>
        <c:tickLblPos val="nextTo"/>
        <c:crossAx val="310343712"/>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solidFill>
      <a:schemeClr val="bg1"/>
    </a:solidFill>
    <a:ln w="9525" cap="flat" cmpd="sng" algn="ctr">
      <a:noFill/>
      <a:round/>
    </a:ln>
    <a:effectLst/>
  </c:spPr>
  <c:txPr>
    <a:bodyPr/>
    <a:lstStyle/>
    <a:p>
      <a:pPr>
        <a:defRPr sz="1400"/>
      </a:pPr>
      <a:endParaRPr lang="nl-BE"/>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2A14F5-36B9-49B6-B3C3-5153095506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86E9364-39AC-41F8-913B-67494391FC2C}">
      <dgm:prSet/>
      <dgm:spPr>
        <a:solidFill>
          <a:srgbClr val="96C11F"/>
        </a:solidFill>
        <a:ln>
          <a:solidFill>
            <a:srgbClr val="96C11F"/>
          </a:solidFill>
        </a:ln>
      </dgm:spPr>
      <dgm:t>
        <a:bodyPr/>
        <a:lstStyle/>
        <a:p>
          <a:pPr>
            <a:lnSpc>
              <a:spcPct val="100000"/>
            </a:lnSpc>
          </a:pPr>
          <a:r>
            <a:rPr lang="nl-BE" dirty="0">
              <a:solidFill>
                <a:schemeClr val="tx1"/>
              </a:solidFill>
            </a:rPr>
            <a:t>Info : ovam.vlaanderen.be/waterbodem</a:t>
          </a:r>
          <a:endParaRPr lang="en-US" dirty="0">
            <a:solidFill>
              <a:schemeClr val="tx1"/>
            </a:solidFill>
          </a:endParaRPr>
        </a:p>
      </dgm:t>
    </dgm:pt>
    <dgm:pt modelId="{CFD2A0AC-9DB0-41FD-8549-349118C1DC52}" type="parTrans" cxnId="{A72E02F9-486C-45A2-AA98-96BE51683848}">
      <dgm:prSet/>
      <dgm:spPr/>
      <dgm:t>
        <a:bodyPr/>
        <a:lstStyle/>
        <a:p>
          <a:endParaRPr lang="en-US"/>
        </a:p>
      </dgm:t>
    </dgm:pt>
    <dgm:pt modelId="{562FA19E-AC55-4C78-A2C1-C058A62A4993}" type="sibTrans" cxnId="{A72E02F9-486C-45A2-AA98-96BE51683848}">
      <dgm:prSet/>
      <dgm:spPr/>
      <dgm:t>
        <a:bodyPr/>
        <a:lstStyle/>
        <a:p>
          <a:endParaRPr lang="en-US"/>
        </a:p>
      </dgm:t>
    </dgm:pt>
    <dgm:pt modelId="{9BE9E10F-DFEF-47AE-8A94-690C302AFF7F}">
      <dgm:prSet/>
      <dgm:spPr>
        <a:solidFill>
          <a:srgbClr val="96C11F"/>
        </a:solidFill>
        <a:ln>
          <a:solidFill>
            <a:srgbClr val="96C11F"/>
          </a:solidFill>
        </a:ln>
      </dgm:spPr>
      <dgm:t>
        <a:bodyPr/>
        <a:lstStyle/>
        <a:p>
          <a:pPr>
            <a:lnSpc>
              <a:spcPct val="100000"/>
            </a:lnSpc>
          </a:pPr>
          <a:r>
            <a:rPr lang="nl-BE" dirty="0">
              <a:solidFill>
                <a:schemeClr val="tx1"/>
              </a:solidFill>
            </a:rPr>
            <a:t>Vragen : waterbodem@ovam.be</a:t>
          </a:r>
          <a:endParaRPr lang="en-US" dirty="0">
            <a:solidFill>
              <a:schemeClr val="tx1"/>
            </a:solidFill>
          </a:endParaRPr>
        </a:p>
      </dgm:t>
    </dgm:pt>
    <dgm:pt modelId="{17DC2D9E-41BC-4B2F-847E-C8DD954AD6D1}" type="parTrans" cxnId="{DD1B8F37-42F4-40D8-8F97-040AB23431CF}">
      <dgm:prSet/>
      <dgm:spPr/>
      <dgm:t>
        <a:bodyPr/>
        <a:lstStyle/>
        <a:p>
          <a:endParaRPr lang="en-US"/>
        </a:p>
      </dgm:t>
    </dgm:pt>
    <dgm:pt modelId="{5895361E-1A95-4EC0-8DED-004995ED199F}" type="sibTrans" cxnId="{DD1B8F37-42F4-40D8-8F97-040AB23431CF}">
      <dgm:prSet/>
      <dgm:spPr/>
      <dgm:t>
        <a:bodyPr/>
        <a:lstStyle/>
        <a:p>
          <a:endParaRPr lang="en-US"/>
        </a:p>
      </dgm:t>
    </dgm:pt>
    <dgm:pt modelId="{345FE05E-8E0D-4B1A-A359-0245C48BDCA7}">
      <dgm:prSet/>
      <dgm:spPr/>
      <dgm:t>
        <a:bodyPr/>
        <a:lstStyle/>
        <a:p>
          <a:pPr>
            <a:lnSpc>
              <a:spcPct val="100000"/>
            </a:lnSpc>
          </a:pPr>
          <a:r>
            <a:rPr lang="nl-BE" dirty="0"/>
            <a:t>Code van Goede Praktijk voor onderzoek van waterbodems en oevers</a:t>
          </a:r>
          <a:endParaRPr lang="en-US" dirty="0"/>
        </a:p>
      </dgm:t>
    </dgm:pt>
    <dgm:pt modelId="{DDC2945E-8B85-4212-A925-04148D6668D2}" type="parTrans" cxnId="{549E4B90-32B1-4E00-A04F-FA3C653022B8}">
      <dgm:prSet/>
      <dgm:spPr/>
      <dgm:t>
        <a:bodyPr/>
        <a:lstStyle/>
        <a:p>
          <a:endParaRPr lang="en-US"/>
        </a:p>
      </dgm:t>
    </dgm:pt>
    <dgm:pt modelId="{A65C8B38-B45F-46C5-A17E-4F5E70BE296B}" type="sibTrans" cxnId="{549E4B90-32B1-4E00-A04F-FA3C653022B8}">
      <dgm:prSet/>
      <dgm:spPr/>
      <dgm:t>
        <a:bodyPr/>
        <a:lstStyle/>
        <a:p>
          <a:endParaRPr lang="en-US"/>
        </a:p>
      </dgm:t>
    </dgm:pt>
    <dgm:pt modelId="{6CA23ADC-5546-45F2-9040-EB9A69B6C7AE}">
      <dgm:prSet/>
      <dgm:spPr/>
      <dgm:t>
        <a:bodyPr/>
        <a:lstStyle/>
        <a:p>
          <a:r>
            <a:rPr lang="nl-BE" dirty="0"/>
            <a:t>Triggerwaarden</a:t>
          </a:r>
          <a:endParaRPr lang="en-US" dirty="0"/>
        </a:p>
      </dgm:t>
    </dgm:pt>
    <dgm:pt modelId="{C02B679F-52BE-470D-94A7-CAA1532A30DC}" type="parTrans" cxnId="{8E4644AB-3615-48A5-BE76-94418382D435}">
      <dgm:prSet/>
      <dgm:spPr/>
      <dgm:t>
        <a:bodyPr/>
        <a:lstStyle/>
        <a:p>
          <a:endParaRPr lang="en-US"/>
        </a:p>
      </dgm:t>
    </dgm:pt>
    <dgm:pt modelId="{1C8603D6-8FCF-4877-80C8-38C42B60661E}" type="sibTrans" cxnId="{8E4644AB-3615-48A5-BE76-94418382D435}">
      <dgm:prSet/>
      <dgm:spPr/>
      <dgm:t>
        <a:bodyPr/>
        <a:lstStyle/>
        <a:p>
          <a:endParaRPr lang="en-US"/>
        </a:p>
      </dgm:t>
    </dgm:pt>
    <dgm:pt modelId="{3C625D85-984F-46C4-8728-11B6B7918F6B}">
      <dgm:prSet/>
      <dgm:spPr/>
      <dgm:t>
        <a:bodyPr/>
        <a:lstStyle/>
        <a:p>
          <a:r>
            <a:rPr lang="nl-BE" dirty="0"/>
            <a:t>DAEW: Duidelijke aanwijzing voor een ernstige waterbodemverontreiniging</a:t>
          </a:r>
          <a:endParaRPr lang="en-US" dirty="0"/>
        </a:p>
      </dgm:t>
    </dgm:pt>
    <dgm:pt modelId="{D5EA0D18-F00B-468D-88EF-50544C66BB82}" type="parTrans" cxnId="{615D6F49-464D-4D57-9C87-638A2C5B3DDD}">
      <dgm:prSet/>
      <dgm:spPr/>
      <dgm:t>
        <a:bodyPr/>
        <a:lstStyle/>
        <a:p>
          <a:endParaRPr lang="en-US"/>
        </a:p>
      </dgm:t>
    </dgm:pt>
    <dgm:pt modelId="{57805962-1F40-454A-9090-63DE4B3999CD}" type="sibTrans" cxnId="{615D6F49-464D-4D57-9C87-638A2C5B3DDD}">
      <dgm:prSet/>
      <dgm:spPr/>
      <dgm:t>
        <a:bodyPr/>
        <a:lstStyle/>
        <a:p>
          <a:endParaRPr lang="en-US"/>
        </a:p>
      </dgm:t>
    </dgm:pt>
    <dgm:pt modelId="{28928B37-58FF-448F-A426-6E2C8AC4163B}">
      <dgm:prSet/>
      <dgm:spPr/>
      <dgm:t>
        <a:bodyPr/>
        <a:lstStyle/>
        <a:p>
          <a:r>
            <a:rPr lang="nl-BE"/>
            <a:t>Aandachtspunt : medium ‘ waterbodem’  - Mistral ! </a:t>
          </a:r>
          <a:endParaRPr lang="en-US"/>
        </a:p>
      </dgm:t>
    </dgm:pt>
    <dgm:pt modelId="{89D60060-5D71-424B-9DA9-B8B0F0F61596}" type="parTrans" cxnId="{7C67EF10-CC97-43AF-BC19-C87DDDB14667}">
      <dgm:prSet/>
      <dgm:spPr/>
      <dgm:t>
        <a:bodyPr/>
        <a:lstStyle/>
        <a:p>
          <a:endParaRPr lang="en-US"/>
        </a:p>
      </dgm:t>
    </dgm:pt>
    <dgm:pt modelId="{CA4CCFBF-9133-4935-A309-69F482FEBC84}" type="sibTrans" cxnId="{7C67EF10-CC97-43AF-BC19-C87DDDB14667}">
      <dgm:prSet/>
      <dgm:spPr/>
      <dgm:t>
        <a:bodyPr/>
        <a:lstStyle/>
        <a:p>
          <a:endParaRPr lang="en-US"/>
        </a:p>
      </dgm:t>
    </dgm:pt>
    <dgm:pt modelId="{11DAC6F2-2748-4DE5-81F4-86AADA384C09}">
      <dgm:prSet/>
      <dgm:spPr/>
      <dgm:t>
        <a:bodyPr/>
        <a:lstStyle/>
        <a:p>
          <a:pPr>
            <a:lnSpc>
              <a:spcPct val="100000"/>
            </a:lnSpc>
          </a:pPr>
          <a:r>
            <a:rPr lang="nl-BE" dirty="0"/>
            <a:t>Op de planning bij volgende wijziging Standaardprocedure OBO: onderzoek lozingspunt ( bemonsteringsstrategie 11) </a:t>
          </a:r>
          <a:endParaRPr lang="en-US" dirty="0"/>
        </a:p>
      </dgm:t>
    </dgm:pt>
    <dgm:pt modelId="{074A3435-C04A-4D15-9CA0-29EECE5CAEDC}" type="parTrans" cxnId="{33381F0A-545F-4CF7-9588-50756D4252FD}">
      <dgm:prSet/>
      <dgm:spPr/>
      <dgm:t>
        <a:bodyPr/>
        <a:lstStyle/>
        <a:p>
          <a:endParaRPr lang="en-US"/>
        </a:p>
      </dgm:t>
    </dgm:pt>
    <dgm:pt modelId="{E9D70AED-A5E0-431C-92B2-C9B587033558}" type="sibTrans" cxnId="{33381F0A-545F-4CF7-9588-50756D4252FD}">
      <dgm:prSet/>
      <dgm:spPr/>
      <dgm:t>
        <a:bodyPr/>
        <a:lstStyle/>
        <a:p>
          <a:endParaRPr lang="en-US"/>
        </a:p>
      </dgm:t>
    </dgm:pt>
    <dgm:pt modelId="{0DCF4AE9-49F3-42F0-B04C-C7DB265CE130}" type="pres">
      <dgm:prSet presAssocID="{142A14F5-36B9-49B6-B3C3-5153095506A0}" presName="linear" presStyleCnt="0">
        <dgm:presLayoutVars>
          <dgm:animLvl val="lvl"/>
          <dgm:resizeHandles val="exact"/>
        </dgm:presLayoutVars>
      </dgm:prSet>
      <dgm:spPr/>
    </dgm:pt>
    <dgm:pt modelId="{8B9F6D16-AECB-478F-9866-0041B09BAC05}" type="pres">
      <dgm:prSet presAssocID="{186E9364-39AC-41F8-913B-67494391FC2C}" presName="parentText" presStyleLbl="node1" presStyleIdx="0" presStyleCnt="2">
        <dgm:presLayoutVars>
          <dgm:chMax val="0"/>
          <dgm:bulletEnabled val="1"/>
        </dgm:presLayoutVars>
      </dgm:prSet>
      <dgm:spPr/>
    </dgm:pt>
    <dgm:pt modelId="{D660BB47-D6EF-4917-934C-385805CD6E3B}" type="pres">
      <dgm:prSet presAssocID="{562FA19E-AC55-4C78-A2C1-C058A62A4993}" presName="spacer" presStyleCnt="0"/>
      <dgm:spPr/>
    </dgm:pt>
    <dgm:pt modelId="{3B68E7E0-7AA9-445E-9BD2-55A57217E7B3}" type="pres">
      <dgm:prSet presAssocID="{9BE9E10F-DFEF-47AE-8A94-690C302AFF7F}" presName="parentText" presStyleLbl="node1" presStyleIdx="1" presStyleCnt="2">
        <dgm:presLayoutVars>
          <dgm:chMax val="0"/>
          <dgm:bulletEnabled val="1"/>
        </dgm:presLayoutVars>
      </dgm:prSet>
      <dgm:spPr/>
    </dgm:pt>
    <dgm:pt modelId="{684EBB50-E1F2-454D-BAF5-9324F161FE78}" type="pres">
      <dgm:prSet presAssocID="{9BE9E10F-DFEF-47AE-8A94-690C302AFF7F}" presName="childText" presStyleLbl="revTx" presStyleIdx="0" presStyleCnt="1">
        <dgm:presLayoutVars>
          <dgm:bulletEnabled val="1"/>
        </dgm:presLayoutVars>
      </dgm:prSet>
      <dgm:spPr/>
    </dgm:pt>
  </dgm:ptLst>
  <dgm:cxnLst>
    <dgm:cxn modelId="{33381F0A-545F-4CF7-9588-50756D4252FD}" srcId="{9BE9E10F-DFEF-47AE-8A94-690C302AFF7F}" destId="{11DAC6F2-2748-4DE5-81F4-86AADA384C09}" srcOrd="1" destOrd="0" parTransId="{074A3435-C04A-4D15-9CA0-29EECE5CAEDC}" sibTransId="{E9D70AED-A5E0-431C-92B2-C9B587033558}"/>
    <dgm:cxn modelId="{7C67EF10-CC97-43AF-BC19-C87DDDB14667}" srcId="{345FE05E-8E0D-4B1A-A359-0245C48BDCA7}" destId="{28928B37-58FF-448F-A426-6E2C8AC4163B}" srcOrd="2" destOrd="0" parTransId="{89D60060-5D71-424B-9DA9-B8B0F0F61596}" sibTransId="{CA4CCFBF-9133-4935-A309-69F482FEBC84}"/>
    <dgm:cxn modelId="{413EB218-8876-4B7C-B0F4-43C73306578E}" type="presOf" srcId="{9BE9E10F-DFEF-47AE-8A94-690C302AFF7F}" destId="{3B68E7E0-7AA9-445E-9BD2-55A57217E7B3}" srcOrd="0" destOrd="0" presId="urn:microsoft.com/office/officeart/2005/8/layout/vList2"/>
    <dgm:cxn modelId="{38259E2E-F174-451A-B4DB-A1CB13283150}" type="presOf" srcId="{28928B37-58FF-448F-A426-6E2C8AC4163B}" destId="{684EBB50-E1F2-454D-BAF5-9324F161FE78}" srcOrd="0" destOrd="3" presId="urn:microsoft.com/office/officeart/2005/8/layout/vList2"/>
    <dgm:cxn modelId="{DD1B8F37-42F4-40D8-8F97-040AB23431CF}" srcId="{142A14F5-36B9-49B6-B3C3-5153095506A0}" destId="{9BE9E10F-DFEF-47AE-8A94-690C302AFF7F}" srcOrd="1" destOrd="0" parTransId="{17DC2D9E-41BC-4B2F-847E-C8DD954AD6D1}" sibTransId="{5895361E-1A95-4EC0-8DED-004995ED199F}"/>
    <dgm:cxn modelId="{CF447560-E2A2-4FDD-A093-9EC8A58AEA0A}" type="presOf" srcId="{345FE05E-8E0D-4B1A-A359-0245C48BDCA7}" destId="{684EBB50-E1F2-454D-BAF5-9324F161FE78}" srcOrd="0" destOrd="0" presId="urn:microsoft.com/office/officeart/2005/8/layout/vList2"/>
    <dgm:cxn modelId="{615D6F49-464D-4D57-9C87-638A2C5B3DDD}" srcId="{345FE05E-8E0D-4B1A-A359-0245C48BDCA7}" destId="{3C625D85-984F-46C4-8728-11B6B7918F6B}" srcOrd="1" destOrd="0" parTransId="{D5EA0D18-F00B-468D-88EF-50544C66BB82}" sibTransId="{57805962-1F40-454A-9090-63DE4B3999CD}"/>
    <dgm:cxn modelId="{E52C6F58-B0E0-418B-A086-5FDEBA09405B}" type="presOf" srcId="{11DAC6F2-2748-4DE5-81F4-86AADA384C09}" destId="{684EBB50-E1F2-454D-BAF5-9324F161FE78}" srcOrd="0" destOrd="4" presId="urn:microsoft.com/office/officeart/2005/8/layout/vList2"/>
    <dgm:cxn modelId="{511EAA80-03AE-4235-9BB0-167613178EAD}" type="presOf" srcId="{142A14F5-36B9-49B6-B3C3-5153095506A0}" destId="{0DCF4AE9-49F3-42F0-B04C-C7DB265CE130}" srcOrd="0" destOrd="0" presId="urn:microsoft.com/office/officeart/2005/8/layout/vList2"/>
    <dgm:cxn modelId="{549E4B90-32B1-4E00-A04F-FA3C653022B8}" srcId="{9BE9E10F-DFEF-47AE-8A94-690C302AFF7F}" destId="{345FE05E-8E0D-4B1A-A359-0245C48BDCA7}" srcOrd="0" destOrd="0" parTransId="{DDC2945E-8B85-4212-A925-04148D6668D2}" sibTransId="{A65C8B38-B45F-46C5-A17E-4F5E70BE296B}"/>
    <dgm:cxn modelId="{8E4644AB-3615-48A5-BE76-94418382D435}" srcId="{345FE05E-8E0D-4B1A-A359-0245C48BDCA7}" destId="{6CA23ADC-5546-45F2-9040-EB9A69B6C7AE}" srcOrd="0" destOrd="0" parTransId="{C02B679F-52BE-470D-94A7-CAA1532A30DC}" sibTransId="{1C8603D6-8FCF-4877-80C8-38C42B60661E}"/>
    <dgm:cxn modelId="{5A651EBF-0402-4D0D-B7B2-377AFF000C80}" type="presOf" srcId="{6CA23ADC-5546-45F2-9040-EB9A69B6C7AE}" destId="{684EBB50-E1F2-454D-BAF5-9324F161FE78}" srcOrd="0" destOrd="1" presId="urn:microsoft.com/office/officeart/2005/8/layout/vList2"/>
    <dgm:cxn modelId="{800011F0-D6B5-4466-A3F4-34AEB72295B1}" type="presOf" srcId="{186E9364-39AC-41F8-913B-67494391FC2C}" destId="{8B9F6D16-AECB-478F-9866-0041B09BAC05}" srcOrd="0" destOrd="0" presId="urn:microsoft.com/office/officeart/2005/8/layout/vList2"/>
    <dgm:cxn modelId="{F44CB6F2-83BF-4D34-8249-B42CAEBE2F2F}" type="presOf" srcId="{3C625D85-984F-46C4-8728-11B6B7918F6B}" destId="{684EBB50-E1F2-454D-BAF5-9324F161FE78}" srcOrd="0" destOrd="2" presId="urn:microsoft.com/office/officeart/2005/8/layout/vList2"/>
    <dgm:cxn modelId="{A72E02F9-486C-45A2-AA98-96BE51683848}" srcId="{142A14F5-36B9-49B6-B3C3-5153095506A0}" destId="{186E9364-39AC-41F8-913B-67494391FC2C}" srcOrd="0" destOrd="0" parTransId="{CFD2A0AC-9DB0-41FD-8549-349118C1DC52}" sibTransId="{562FA19E-AC55-4C78-A2C1-C058A62A4993}"/>
    <dgm:cxn modelId="{06BBECB5-14B4-43A9-8997-780D1D7BF6EC}" type="presParOf" srcId="{0DCF4AE9-49F3-42F0-B04C-C7DB265CE130}" destId="{8B9F6D16-AECB-478F-9866-0041B09BAC05}" srcOrd="0" destOrd="0" presId="urn:microsoft.com/office/officeart/2005/8/layout/vList2"/>
    <dgm:cxn modelId="{149F267D-B100-48C8-99C4-8183BBCBFDD4}" type="presParOf" srcId="{0DCF4AE9-49F3-42F0-B04C-C7DB265CE130}" destId="{D660BB47-D6EF-4917-934C-385805CD6E3B}" srcOrd="1" destOrd="0" presId="urn:microsoft.com/office/officeart/2005/8/layout/vList2"/>
    <dgm:cxn modelId="{F0B2DBF1-6387-42D5-955C-7DB7485B61FF}" type="presParOf" srcId="{0DCF4AE9-49F3-42F0-B04C-C7DB265CE130}" destId="{3B68E7E0-7AA9-445E-9BD2-55A57217E7B3}" srcOrd="2" destOrd="0" presId="urn:microsoft.com/office/officeart/2005/8/layout/vList2"/>
    <dgm:cxn modelId="{8DC2C7DE-3B10-490D-AF1A-EC4974E052CE}" type="presParOf" srcId="{0DCF4AE9-49F3-42F0-B04C-C7DB265CE130}" destId="{684EBB50-E1F2-454D-BAF5-9324F161FE7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2A14F5-36B9-49B6-B3C3-5153095506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DCF4AE9-49F3-42F0-B04C-C7DB265CE130}" type="pres">
      <dgm:prSet presAssocID="{142A14F5-36B9-49B6-B3C3-5153095506A0}" presName="linear" presStyleCnt="0">
        <dgm:presLayoutVars>
          <dgm:animLvl val="lvl"/>
          <dgm:resizeHandles val="exact"/>
        </dgm:presLayoutVars>
      </dgm:prSet>
      <dgm:spPr/>
    </dgm:pt>
  </dgm:ptLst>
  <dgm:cxnLst>
    <dgm:cxn modelId="{511EAA80-03AE-4235-9BB0-167613178EAD}" type="presOf" srcId="{142A14F5-36B9-49B6-B3C3-5153095506A0}" destId="{0DCF4AE9-49F3-42F0-B04C-C7DB265CE13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2A14F5-36B9-49B6-B3C3-5153095506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DCF4AE9-49F3-42F0-B04C-C7DB265CE130}" type="pres">
      <dgm:prSet presAssocID="{142A14F5-36B9-49B6-B3C3-5153095506A0}" presName="linear" presStyleCnt="0">
        <dgm:presLayoutVars>
          <dgm:animLvl val="lvl"/>
          <dgm:resizeHandles val="exact"/>
        </dgm:presLayoutVars>
      </dgm:prSet>
      <dgm:spPr/>
    </dgm:pt>
  </dgm:ptLst>
  <dgm:cxnLst>
    <dgm:cxn modelId="{511EAA80-03AE-4235-9BB0-167613178EAD}" type="presOf" srcId="{142A14F5-36B9-49B6-B3C3-5153095506A0}" destId="{0DCF4AE9-49F3-42F0-B04C-C7DB265CE13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5DEE50-4CD1-45F1-8445-14CEDEAB50DD}"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nl-NL"/>
        </a:p>
      </dgm:t>
    </dgm:pt>
    <dgm:pt modelId="{61A86683-5893-45A5-9D18-5355F51CFE3D}">
      <dgm:prSet phldrT="[Tekst]" custT="1"/>
      <dgm:spPr>
        <a:solidFill>
          <a:srgbClr val="575756"/>
        </a:solidFill>
      </dgm:spPr>
      <dgm:t>
        <a:bodyPr/>
        <a:lstStyle/>
        <a:p>
          <a:r>
            <a:rPr lang="nl-NL" sz="1600" dirty="0"/>
            <a:t>15 industriële sectoren</a:t>
          </a:r>
        </a:p>
      </dgm:t>
    </dgm:pt>
    <dgm:pt modelId="{4A10BFD0-1016-4D71-A25E-0E2759B5B5F6}" type="parTrans" cxnId="{E156CA36-FEA9-4A6E-BCF6-6F423C961C1B}">
      <dgm:prSet/>
      <dgm:spPr/>
      <dgm:t>
        <a:bodyPr/>
        <a:lstStyle/>
        <a:p>
          <a:endParaRPr lang="nl-NL" sz="1600"/>
        </a:p>
      </dgm:t>
    </dgm:pt>
    <dgm:pt modelId="{4DD979B8-1513-4549-AD7A-927B02D3377E}" type="sibTrans" cxnId="{E156CA36-FEA9-4A6E-BCF6-6F423C961C1B}">
      <dgm:prSet/>
      <dgm:spPr/>
      <dgm:t>
        <a:bodyPr/>
        <a:lstStyle/>
        <a:p>
          <a:endParaRPr lang="nl-NL" sz="1600"/>
        </a:p>
      </dgm:t>
    </dgm:pt>
    <dgm:pt modelId="{F220CC62-54E3-4A04-8701-EF0C7DDB81EE}">
      <dgm:prSet phldrT="[Tekst]" custT="1"/>
      <dgm:spPr/>
      <dgm:t>
        <a:bodyPr/>
        <a:lstStyle/>
        <a:p>
          <a:r>
            <a:rPr lang="nl-NL" sz="1600" dirty="0"/>
            <a:t>Met grote kans op veroorzaken van waterbodem-verontreiniging</a:t>
          </a:r>
        </a:p>
      </dgm:t>
    </dgm:pt>
    <dgm:pt modelId="{1DEB2DEA-DF02-4118-872E-98FEA4EC6694}" type="parTrans" cxnId="{29191B31-55AB-41A0-9214-7118819B9B47}">
      <dgm:prSet/>
      <dgm:spPr/>
      <dgm:t>
        <a:bodyPr/>
        <a:lstStyle/>
        <a:p>
          <a:endParaRPr lang="nl-NL" sz="1600"/>
        </a:p>
      </dgm:t>
    </dgm:pt>
    <dgm:pt modelId="{81D50713-1039-4505-904B-49B302B28ECB}" type="sibTrans" cxnId="{29191B31-55AB-41A0-9214-7118819B9B47}">
      <dgm:prSet/>
      <dgm:spPr/>
      <dgm:t>
        <a:bodyPr/>
        <a:lstStyle/>
        <a:p>
          <a:endParaRPr lang="nl-NL" sz="1600"/>
        </a:p>
      </dgm:t>
    </dgm:pt>
    <dgm:pt modelId="{AE603BA9-0A2D-4B78-ADD7-FE503E08B019}">
      <dgm:prSet phldrT="[Tekst]" custT="1"/>
      <dgm:spPr>
        <a:solidFill>
          <a:srgbClr val="575756"/>
        </a:solidFill>
      </dgm:spPr>
      <dgm:t>
        <a:bodyPr/>
        <a:lstStyle/>
        <a:p>
          <a:r>
            <a:rPr lang="nl-NL" sz="1600" dirty="0"/>
            <a:t>Risico-activiteiten/rubrieken</a:t>
          </a:r>
        </a:p>
      </dgm:t>
    </dgm:pt>
    <dgm:pt modelId="{2849622D-3769-47EF-B5FD-AB39822CC0DB}" type="parTrans" cxnId="{129EEF39-9A07-46E5-BAFF-31B28C6E5F0D}">
      <dgm:prSet/>
      <dgm:spPr/>
      <dgm:t>
        <a:bodyPr/>
        <a:lstStyle/>
        <a:p>
          <a:endParaRPr lang="nl-NL" sz="1600"/>
        </a:p>
      </dgm:t>
    </dgm:pt>
    <dgm:pt modelId="{FC38EC4E-8F6D-4E0C-98A7-186EEE0AC134}" type="sibTrans" cxnId="{129EEF39-9A07-46E5-BAFF-31B28C6E5F0D}">
      <dgm:prSet/>
      <dgm:spPr/>
      <dgm:t>
        <a:bodyPr/>
        <a:lstStyle/>
        <a:p>
          <a:endParaRPr lang="nl-NL" sz="1600"/>
        </a:p>
      </dgm:t>
    </dgm:pt>
    <dgm:pt modelId="{8FB40A62-9785-4266-B7F7-5EC907E3EB27}">
      <dgm:prSet phldrT="[Tekst]" custT="1"/>
      <dgm:spPr/>
      <dgm:t>
        <a:bodyPr/>
        <a:lstStyle/>
        <a:p>
          <a:endParaRPr lang="nl-NL" sz="1600" dirty="0"/>
        </a:p>
      </dgm:t>
    </dgm:pt>
    <dgm:pt modelId="{CAE9F116-5466-46E0-8D37-32018E2C8444}" type="parTrans" cxnId="{156C9671-82AB-4413-9BD6-0DFE0838059E}">
      <dgm:prSet/>
      <dgm:spPr/>
      <dgm:t>
        <a:bodyPr/>
        <a:lstStyle/>
        <a:p>
          <a:endParaRPr lang="nl-NL" sz="1600"/>
        </a:p>
      </dgm:t>
    </dgm:pt>
    <dgm:pt modelId="{7B24BE16-2FA9-43E1-9515-B7B50F24B979}" type="sibTrans" cxnId="{156C9671-82AB-4413-9BD6-0DFE0838059E}">
      <dgm:prSet/>
      <dgm:spPr/>
      <dgm:t>
        <a:bodyPr/>
        <a:lstStyle/>
        <a:p>
          <a:endParaRPr lang="nl-NL" sz="1600"/>
        </a:p>
      </dgm:t>
    </dgm:pt>
    <dgm:pt modelId="{9457A7A4-8E46-4014-A7E2-B5BA96412A91}">
      <dgm:prSet phldrT="[Tekst]" custT="1"/>
      <dgm:spPr>
        <a:solidFill>
          <a:srgbClr val="575756"/>
        </a:solidFill>
      </dgm:spPr>
      <dgm:t>
        <a:bodyPr/>
        <a:lstStyle/>
        <a:p>
          <a:r>
            <a:rPr lang="nl-NL" sz="1600" dirty="0"/>
            <a:t>nabije waterwegen</a:t>
          </a:r>
        </a:p>
      </dgm:t>
    </dgm:pt>
    <dgm:pt modelId="{789DD929-6992-42C6-B42B-708097437442}" type="parTrans" cxnId="{F0382E83-3857-4339-A1C6-9748A72DA7E7}">
      <dgm:prSet/>
      <dgm:spPr/>
      <dgm:t>
        <a:bodyPr/>
        <a:lstStyle/>
        <a:p>
          <a:endParaRPr lang="nl-NL" sz="1600"/>
        </a:p>
      </dgm:t>
    </dgm:pt>
    <dgm:pt modelId="{741B8B4D-1C2F-4C4B-AB90-1DDFC6CA2690}" type="sibTrans" cxnId="{F0382E83-3857-4339-A1C6-9748A72DA7E7}">
      <dgm:prSet/>
      <dgm:spPr/>
      <dgm:t>
        <a:bodyPr/>
        <a:lstStyle/>
        <a:p>
          <a:endParaRPr lang="nl-NL" sz="1600"/>
        </a:p>
      </dgm:t>
    </dgm:pt>
    <dgm:pt modelId="{10B75FF5-57AF-4E3F-99C2-6D997ADD8727}">
      <dgm:prSet phldrT="[Tekst]" custT="1"/>
      <dgm:spPr/>
      <dgm:t>
        <a:bodyPr/>
        <a:lstStyle/>
        <a:p>
          <a:r>
            <a:rPr lang="nl-NL" sz="1600" dirty="0"/>
            <a:t>Max 50 m</a:t>
          </a:r>
        </a:p>
      </dgm:t>
    </dgm:pt>
    <dgm:pt modelId="{7DCDFE1B-7939-4457-B7F2-21C7B9487425}" type="parTrans" cxnId="{0042AD6D-7435-451F-A677-94F192525937}">
      <dgm:prSet/>
      <dgm:spPr/>
      <dgm:t>
        <a:bodyPr/>
        <a:lstStyle/>
        <a:p>
          <a:endParaRPr lang="nl-NL" sz="1600"/>
        </a:p>
      </dgm:t>
    </dgm:pt>
    <dgm:pt modelId="{C9008D2F-2467-480D-87F5-6BD6A6238BC8}" type="sibTrans" cxnId="{0042AD6D-7435-451F-A677-94F192525937}">
      <dgm:prSet/>
      <dgm:spPr/>
      <dgm:t>
        <a:bodyPr/>
        <a:lstStyle/>
        <a:p>
          <a:endParaRPr lang="nl-NL" sz="1600"/>
        </a:p>
      </dgm:t>
    </dgm:pt>
    <dgm:pt modelId="{574EC1E8-2B73-44CC-B707-1B1196A617AB}" type="pres">
      <dgm:prSet presAssocID="{4B5DEE50-4CD1-45F1-8445-14CEDEAB50DD}" presName="Name0" presStyleCnt="0">
        <dgm:presLayoutVars>
          <dgm:chMax val="5"/>
          <dgm:chPref val="5"/>
          <dgm:dir/>
          <dgm:animLvl val="lvl"/>
        </dgm:presLayoutVars>
      </dgm:prSet>
      <dgm:spPr/>
    </dgm:pt>
    <dgm:pt modelId="{A60298AA-3B76-4D2A-B6F2-890057E6C63B}" type="pres">
      <dgm:prSet presAssocID="{61A86683-5893-45A5-9D18-5355F51CFE3D}" presName="parentText1" presStyleLbl="node1" presStyleIdx="0" presStyleCnt="3">
        <dgm:presLayoutVars>
          <dgm:chMax/>
          <dgm:chPref val="3"/>
          <dgm:bulletEnabled val="1"/>
        </dgm:presLayoutVars>
      </dgm:prSet>
      <dgm:spPr/>
    </dgm:pt>
    <dgm:pt modelId="{E920883A-37B4-43B0-82D4-0CED32A65391}" type="pres">
      <dgm:prSet presAssocID="{61A86683-5893-45A5-9D18-5355F51CFE3D}" presName="childText1" presStyleLbl="solidAlignAcc1" presStyleIdx="0" presStyleCnt="3" custScaleY="56110" custLinFactNeighborY="-23750">
        <dgm:presLayoutVars>
          <dgm:chMax val="0"/>
          <dgm:chPref val="0"/>
          <dgm:bulletEnabled val="1"/>
        </dgm:presLayoutVars>
      </dgm:prSet>
      <dgm:spPr/>
    </dgm:pt>
    <dgm:pt modelId="{B97C5272-2D1C-4E29-ADB6-7C438A14463F}" type="pres">
      <dgm:prSet presAssocID="{AE603BA9-0A2D-4B78-ADD7-FE503E08B019}" presName="parentText2" presStyleLbl="node1" presStyleIdx="1" presStyleCnt="3" custLinFactNeighborY="-3798">
        <dgm:presLayoutVars>
          <dgm:chMax/>
          <dgm:chPref val="3"/>
          <dgm:bulletEnabled val="1"/>
        </dgm:presLayoutVars>
      </dgm:prSet>
      <dgm:spPr/>
    </dgm:pt>
    <dgm:pt modelId="{49B8F9EA-D815-468A-AB6E-7273D6268674}" type="pres">
      <dgm:prSet presAssocID="{AE603BA9-0A2D-4B78-ADD7-FE503E08B019}" presName="childText2" presStyleLbl="solidAlignAcc1" presStyleIdx="1" presStyleCnt="3" custScaleY="56110" custLinFactNeighborY="-31259">
        <dgm:presLayoutVars>
          <dgm:chMax val="0"/>
          <dgm:chPref val="0"/>
          <dgm:bulletEnabled val="1"/>
        </dgm:presLayoutVars>
      </dgm:prSet>
      <dgm:spPr/>
    </dgm:pt>
    <dgm:pt modelId="{DBB191B0-9261-4AE8-A93F-45424C58A631}" type="pres">
      <dgm:prSet presAssocID="{9457A7A4-8E46-4014-A7E2-B5BA96412A91}" presName="parentText3" presStyleLbl="node1" presStyleIdx="2" presStyleCnt="3">
        <dgm:presLayoutVars>
          <dgm:chMax/>
          <dgm:chPref val="3"/>
          <dgm:bulletEnabled val="1"/>
        </dgm:presLayoutVars>
      </dgm:prSet>
      <dgm:spPr/>
    </dgm:pt>
    <dgm:pt modelId="{57CFBA27-68BC-417D-844C-3D705E51E772}" type="pres">
      <dgm:prSet presAssocID="{9457A7A4-8E46-4014-A7E2-B5BA96412A91}" presName="childText3" presStyleLbl="solidAlignAcc1" presStyleIdx="2" presStyleCnt="3" custScaleY="56944" custLinFactNeighborX="567" custLinFactNeighborY="-21924">
        <dgm:presLayoutVars>
          <dgm:chMax val="0"/>
          <dgm:chPref val="0"/>
          <dgm:bulletEnabled val="1"/>
        </dgm:presLayoutVars>
      </dgm:prSet>
      <dgm:spPr/>
    </dgm:pt>
  </dgm:ptLst>
  <dgm:cxnLst>
    <dgm:cxn modelId="{29191B31-55AB-41A0-9214-7118819B9B47}" srcId="{61A86683-5893-45A5-9D18-5355F51CFE3D}" destId="{F220CC62-54E3-4A04-8701-EF0C7DDB81EE}" srcOrd="0" destOrd="0" parTransId="{1DEB2DEA-DF02-4118-872E-98FEA4EC6694}" sibTransId="{81D50713-1039-4505-904B-49B302B28ECB}"/>
    <dgm:cxn modelId="{E156CA36-FEA9-4A6E-BCF6-6F423C961C1B}" srcId="{4B5DEE50-4CD1-45F1-8445-14CEDEAB50DD}" destId="{61A86683-5893-45A5-9D18-5355F51CFE3D}" srcOrd="0" destOrd="0" parTransId="{4A10BFD0-1016-4D71-A25E-0E2759B5B5F6}" sibTransId="{4DD979B8-1513-4549-AD7A-927B02D3377E}"/>
    <dgm:cxn modelId="{4667EB36-B7C5-4465-B547-A1A56B24CF5F}" type="presOf" srcId="{10B75FF5-57AF-4E3F-99C2-6D997ADD8727}" destId="{57CFBA27-68BC-417D-844C-3D705E51E772}" srcOrd="0" destOrd="0" presId="urn:microsoft.com/office/officeart/2009/3/layout/IncreasingArrowsProcess"/>
    <dgm:cxn modelId="{129EEF39-9A07-46E5-BAFF-31B28C6E5F0D}" srcId="{4B5DEE50-4CD1-45F1-8445-14CEDEAB50DD}" destId="{AE603BA9-0A2D-4B78-ADD7-FE503E08B019}" srcOrd="1" destOrd="0" parTransId="{2849622D-3769-47EF-B5FD-AB39822CC0DB}" sibTransId="{FC38EC4E-8F6D-4E0C-98A7-186EEE0AC134}"/>
    <dgm:cxn modelId="{0042AD6D-7435-451F-A677-94F192525937}" srcId="{9457A7A4-8E46-4014-A7E2-B5BA96412A91}" destId="{10B75FF5-57AF-4E3F-99C2-6D997ADD8727}" srcOrd="0" destOrd="0" parTransId="{7DCDFE1B-7939-4457-B7F2-21C7B9487425}" sibTransId="{C9008D2F-2467-480D-87F5-6BD6A6238BC8}"/>
    <dgm:cxn modelId="{640CD76E-724A-497F-8157-336DC724C57A}" type="presOf" srcId="{61A86683-5893-45A5-9D18-5355F51CFE3D}" destId="{A60298AA-3B76-4D2A-B6F2-890057E6C63B}" srcOrd="0" destOrd="0" presId="urn:microsoft.com/office/officeart/2009/3/layout/IncreasingArrowsProcess"/>
    <dgm:cxn modelId="{156C9671-82AB-4413-9BD6-0DFE0838059E}" srcId="{AE603BA9-0A2D-4B78-ADD7-FE503E08B019}" destId="{8FB40A62-9785-4266-B7F7-5EC907E3EB27}" srcOrd="0" destOrd="0" parTransId="{CAE9F116-5466-46E0-8D37-32018E2C8444}" sibTransId="{7B24BE16-2FA9-43E1-9515-B7B50F24B979}"/>
    <dgm:cxn modelId="{F0382E83-3857-4339-A1C6-9748A72DA7E7}" srcId="{4B5DEE50-4CD1-45F1-8445-14CEDEAB50DD}" destId="{9457A7A4-8E46-4014-A7E2-B5BA96412A91}" srcOrd="2" destOrd="0" parTransId="{789DD929-6992-42C6-B42B-708097437442}" sibTransId="{741B8B4D-1C2F-4C4B-AB90-1DDFC6CA2690}"/>
    <dgm:cxn modelId="{D83F6395-1C20-480F-B868-07644938F2C5}" type="presOf" srcId="{F220CC62-54E3-4A04-8701-EF0C7DDB81EE}" destId="{E920883A-37B4-43B0-82D4-0CED32A65391}" srcOrd="0" destOrd="0" presId="urn:microsoft.com/office/officeart/2009/3/layout/IncreasingArrowsProcess"/>
    <dgm:cxn modelId="{6885E799-BA93-4821-8E1D-8D6603B97101}" type="presOf" srcId="{4B5DEE50-4CD1-45F1-8445-14CEDEAB50DD}" destId="{574EC1E8-2B73-44CC-B707-1B1196A617AB}" srcOrd="0" destOrd="0" presId="urn:microsoft.com/office/officeart/2009/3/layout/IncreasingArrowsProcess"/>
    <dgm:cxn modelId="{A3526FA5-F3FF-44E1-8A58-51F142511277}" type="presOf" srcId="{8FB40A62-9785-4266-B7F7-5EC907E3EB27}" destId="{49B8F9EA-D815-468A-AB6E-7273D6268674}" srcOrd="0" destOrd="0" presId="urn:microsoft.com/office/officeart/2009/3/layout/IncreasingArrowsProcess"/>
    <dgm:cxn modelId="{6AEC73B3-ABE5-4510-9632-B829EE653A95}" type="presOf" srcId="{AE603BA9-0A2D-4B78-ADD7-FE503E08B019}" destId="{B97C5272-2D1C-4E29-ADB6-7C438A14463F}" srcOrd="0" destOrd="0" presId="urn:microsoft.com/office/officeart/2009/3/layout/IncreasingArrowsProcess"/>
    <dgm:cxn modelId="{1F54F9E7-87DB-44F8-A63D-23AF85FB3354}" type="presOf" srcId="{9457A7A4-8E46-4014-A7E2-B5BA96412A91}" destId="{DBB191B0-9261-4AE8-A93F-45424C58A631}" srcOrd="0" destOrd="0" presId="urn:microsoft.com/office/officeart/2009/3/layout/IncreasingArrowsProcess"/>
    <dgm:cxn modelId="{AC7BE0D3-6BD6-42CE-AD50-5AEBFC879068}" type="presParOf" srcId="{574EC1E8-2B73-44CC-B707-1B1196A617AB}" destId="{A60298AA-3B76-4D2A-B6F2-890057E6C63B}" srcOrd="0" destOrd="0" presId="urn:microsoft.com/office/officeart/2009/3/layout/IncreasingArrowsProcess"/>
    <dgm:cxn modelId="{BD17991E-CEE6-4B8A-9860-FD20DACC2CDF}" type="presParOf" srcId="{574EC1E8-2B73-44CC-B707-1B1196A617AB}" destId="{E920883A-37B4-43B0-82D4-0CED32A65391}" srcOrd="1" destOrd="0" presId="urn:microsoft.com/office/officeart/2009/3/layout/IncreasingArrowsProcess"/>
    <dgm:cxn modelId="{0290AC8C-FB1A-486C-978F-4FC5DC24E271}" type="presParOf" srcId="{574EC1E8-2B73-44CC-B707-1B1196A617AB}" destId="{B97C5272-2D1C-4E29-ADB6-7C438A14463F}" srcOrd="2" destOrd="0" presId="urn:microsoft.com/office/officeart/2009/3/layout/IncreasingArrowsProcess"/>
    <dgm:cxn modelId="{CED1D1DE-CD1C-4B98-97EB-48A3ADABC25F}" type="presParOf" srcId="{574EC1E8-2B73-44CC-B707-1B1196A617AB}" destId="{49B8F9EA-D815-468A-AB6E-7273D6268674}" srcOrd="3" destOrd="0" presId="urn:microsoft.com/office/officeart/2009/3/layout/IncreasingArrowsProcess"/>
    <dgm:cxn modelId="{A0E3F5B3-25F8-4CC3-B971-7C6234EE9B38}" type="presParOf" srcId="{574EC1E8-2B73-44CC-B707-1B1196A617AB}" destId="{DBB191B0-9261-4AE8-A93F-45424C58A631}" srcOrd="4" destOrd="0" presId="urn:microsoft.com/office/officeart/2009/3/layout/IncreasingArrowsProcess"/>
    <dgm:cxn modelId="{C550D44A-8F53-4B53-B29A-3DFD8AA440B0}" type="presParOf" srcId="{574EC1E8-2B73-44CC-B707-1B1196A617AB}" destId="{57CFBA27-68BC-417D-844C-3D705E51E772}" srcOrd="5"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ADD3EF-07E2-4F14-B826-F3D9BEC37303}" type="doc">
      <dgm:prSet loTypeId="urn:microsoft.com/office/officeart/2005/8/layout/pyramid1" loCatId="pyramid" qsTypeId="urn:microsoft.com/office/officeart/2005/8/quickstyle/simple1" qsCatId="simple" csTypeId="urn:microsoft.com/office/officeart/2005/8/colors/accent1_5" csCatId="accent1" phldr="1"/>
      <dgm:spPr/>
    </dgm:pt>
    <dgm:pt modelId="{E5BA6492-C42C-40C1-B4BD-211445C6BBF7}">
      <dgm:prSet phldrT="[Tekst]" custT="1"/>
      <dgm:spPr/>
      <dgm:t>
        <a:bodyPr/>
        <a:lstStyle/>
        <a:p>
          <a:r>
            <a:rPr lang="nl-NL" sz="1600" dirty="0"/>
            <a:t>153 </a:t>
          </a:r>
          <a:br>
            <a:rPr lang="nl-NL" sz="1600" dirty="0"/>
          </a:br>
          <a:r>
            <a:rPr lang="nl-NL" sz="1600" dirty="0"/>
            <a:t>segmenten</a:t>
          </a:r>
        </a:p>
      </dgm:t>
    </dgm:pt>
    <dgm:pt modelId="{DC306119-2E12-44AF-AAC1-0E893E23FF96}" type="parTrans" cxnId="{20CC0C0A-998A-4B77-B21A-D493535AFF36}">
      <dgm:prSet/>
      <dgm:spPr/>
      <dgm:t>
        <a:bodyPr/>
        <a:lstStyle/>
        <a:p>
          <a:endParaRPr lang="nl-NL" sz="1600"/>
        </a:p>
      </dgm:t>
    </dgm:pt>
    <dgm:pt modelId="{C37CB486-2C12-420B-870A-9EE55AD12A16}" type="sibTrans" cxnId="{20CC0C0A-998A-4B77-B21A-D493535AFF36}">
      <dgm:prSet/>
      <dgm:spPr/>
      <dgm:t>
        <a:bodyPr/>
        <a:lstStyle/>
        <a:p>
          <a:endParaRPr lang="nl-NL" sz="1600"/>
        </a:p>
      </dgm:t>
    </dgm:pt>
    <dgm:pt modelId="{DE50EBB3-64E6-435F-8493-28634550F7DF}">
      <dgm:prSet phldrT="[Tekst]" custT="1"/>
      <dgm:spPr/>
      <dgm:t>
        <a:bodyPr/>
        <a:lstStyle/>
        <a:p>
          <a:r>
            <a:rPr lang="nl-NL" sz="1600" dirty="0"/>
            <a:t>566 punten</a:t>
          </a:r>
        </a:p>
      </dgm:t>
    </dgm:pt>
    <dgm:pt modelId="{F5874619-D9E4-4EAE-9FB8-A8A881904740}" type="parTrans" cxnId="{45B2BF93-6233-47A1-9F57-3E421E36D8F4}">
      <dgm:prSet/>
      <dgm:spPr/>
      <dgm:t>
        <a:bodyPr/>
        <a:lstStyle/>
        <a:p>
          <a:endParaRPr lang="nl-NL" sz="1600"/>
        </a:p>
      </dgm:t>
    </dgm:pt>
    <dgm:pt modelId="{B2D3AB1B-91DD-409B-89BA-E4A4E12A2FC1}" type="sibTrans" cxnId="{45B2BF93-6233-47A1-9F57-3E421E36D8F4}">
      <dgm:prSet/>
      <dgm:spPr/>
      <dgm:t>
        <a:bodyPr/>
        <a:lstStyle/>
        <a:p>
          <a:endParaRPr lang="nl-NL" sz="1600"/>
        </a:p>
      </dgm:t>
    </dgm:pt>
    <dgm:pt modelId="{F8BEE6F2-50DA-424E-A56B-E6011DA179EE}">
      <dgm:prSet phldrT="[Tekst]" custT="1"/>
      <dgm:spPr/>
      <dgm:t>
        <a:bodyPr/>
        <a:lstStyle/>
        <a:p>
          <a:r>
            <a:rPr lang="nl-NL" sz="1600" dirty="0"/>
            <a:t>988 stalen</a:t>
          </a:r>
        </a:p>
      </dgm:t>
    </dgm:pt>
    <dgm:pt modelId="{A6A87EFD-5270-4142-8F56-BD044181D6DA}" type="parTrans" cxnId="{261F254A-DCC2-4AE3-A5EF-16A9BB5D066F}">
      <dgm:prSet/>
      <dgm:spPr/>
      <dgm:t>
        <a:bodyPr/>
        <a:lstStyle/>
        <a:p>
          <a:endParaRPr lang="nl-NL" sz="1600"/>
        </a:p>
      </dgm:t>
    </dgm:pt>
    <dgm:pt modelId="{46A65833-8C7B-41D2-8946-2D42D6902B7F}" type="sibTrans" cxnId="{261F254A-DCC2-4AE3-A5EF-16A9BB5D066F}">
      <dgm:prSet/>
      <dgm:spPr/>
      <dgm:t>
        <a:bodyPr/>
        <a:lstStyle/>
        <a:p>
          <a:endParaRPr lang="nl-NL" sz="1600"/>
        </a:p>
      </dgm:t>
    </dgm:pt>
    <dgm:pt modelId="{042F8536-02A7-448A-B84F-DD51A1AA90D3}" type="pres">
      <dgm:prSet presAssocID="{E1ADD3EF-07E2-4F14-B826-F3D9BEC37303}" presName="Name0" presStyleCnt="0">
        <dgm:presLayoutVars>
          <dgm:dir/>
          <dgm:animLvl val="lvl"/>
          <dgm:resizeHandles val="exact"/>
        </dgm:presLayoutVars>
      </dgm:prSet>
      <dgm:spPr/>
    </dgm:pt>
    <dgm:pt modelId="{CA379B55-DAD5-4906-BC06-584C337E91DE}" type="pres">
      <dgm:prSet presAssocID="{E5BA6492-C42C-40C1-B4BD-211445C6BBF7}" presName="Name8" presStyleCnt="0"/>
      <dgm:spPr/>
    </dgm:pt>
    <dgm:pt modelId="{EA541E22-5018-41D3-AE49-82FB64AE3268}" type="pres">
      <dgm:prSet presAssocID="{E5BA6492-C42C-40C1-B4BD-211445C6BBF7}" presName="level" presStyleLbl="node1" presStyleIdx="0" presStyleCnt="3" custLinFactNeighborX="-602">
        <dgm:presLayoutVars>
          <dgm:chMax val="1"/>
          <dgm:bulletEnabled val="1"/>
        </dgm:presLayoutVars>
      </dgm:prSet>
      <dgm:spPr/>
    </dgm:pt>
    <dgm:pt modelId="{311652F1-86AE-4A4F-B107-DF463C2F47F0}" type="pres">
      <dgm:prSet presAssocID="{E5BA6492-C42C-40C1-B4BD-211445C6BBF7}" presName="levelTx" presStyleLbl="revTx" presStyleIdx="0" presStyleCnt="0">
        <dgm:presLayoutVars>
          <dgm:chMax val="1"/>
          <dgm:bulletEnabled val="1"/>
        </dgm:presLayoutVars>
      </dgm:prSet>
      <dgm:spPr/>
    </dgm:pt>
    <dgm:pt modelId="{76CFC735-0E7C-4E76-8192-0C81CBA72355}" type="pres">
      <dgm:prSet presAssocID="{DE50EBB3-64E6-435F-8493-28634550F7DF}" presName="Name8" presStyleCnt="0"/>
      <dgm:spPr/>
    </dgm:pt>
    <dgm:pt modelId="{7ADF50E3-6EA2-429A-B61F-25F60FDC5792}" type="pres">
      <dgm:prSet presAssocID="{DE50EBB3-64E6-435F-8493-28634550F7DF}" presName="level" presStyleLbl="node1" presStyleIdx="1" presStyleCnt="3">
        <dgm:presLayoutVars>
          <dgm:chMax val="1"/>
          <dgm:bulletEnabled val="1"/>
        </dgm:presLayoutVars>
      </dgm:prSet>
      <dgm:spPr/>
    </dgm:pt>
    <dgm:pt modelId="{AF62C64B-3131-462B-B881-B9F4716DC3B5}" type="pres">
      <dgm:prSet presAssocID="{DE50EBB3-64E6-435F-8493-28634550F7DF}" presName="levelTx" presStyleLbl="revTx" presStyleIdx="0" presStyleCnt="0">
        <dgm:presLayoutVars>
          <dgm:chMax val="1"/>
          <dgm:bulletEnabled val="1"/>
        </dgm:presLayoutVars>
      </dgm:prSet>
      <dgm:spPr/>
    </dgm:pt>
    <dgm:pt modelId="{22CDEB88-6405-46BC-8FFD-31B1F796C6D4}" type="pres">
      <dgm:prSet presAssocID="{F8BEE6F2-50DA-424E-A56B-E6011DA179EE}" presName="Name8" presStyleCnt="0"/>
      <dgm:spPr/>
    </dgm:pt>
    <dgm:pt modelId="{94006DA8-0285-4512-9621-3B38C5F64DDC}" type="pres">
      <dgm:prSet presAssocID="{F8BEE6F2-50DA-424E-A56B-E6011DA179EE}" presName="level" presStyleLbl="node1" presStyleIdx="2" presStyleCnt="3">
        <dgm:presLayoutVars>
          <dgm:chMax val="1"/>
          <dgm:bulletEnabled val="1"/>
        </dgm:presLayoutVars>
      </dgm:prSet>
      <dgm:spPr/>
    </dgm:pt>
    <dgm:pt modelId="{F98C629A-F8EA-4D1F-B97B-AA9A437AA28D}" type="pres">
      <dgm:prSet presAssocID="{F8BEE6F2-50DA-424E-A56B-E6011DA179EE}" presName="levelTx" presStyleLbl="revTx" presStyleIdx="0" presStyleCnt="0">
        <dgm:presLayoutVars>
          <dgm:chMax val="1"/>
          <dgm:bulletEnabled val="1"/>
        </dgm:presLayoutVars>
      </dgm:prSet>
      <dgm:spPr/>
    </dgm:pt>
  </dgm:ptLst>
  <dgm:cxnLst>
    <dgm:cxn modelId="{C9BB1F02-2B0C-45F9-A0FE-51A7445945DF}" type="presOf" srcId="{F8BEE6F2-50DA-424E-A56B-E6011DA179EE}" destId="{94006DA8-0285-4512-9621-3B38C5F64DDC}" srcOrd="0" destOrd="0" presId="urn:microsoft.com/office/officeart/2005/8/layout/pyramid1"/>
    <dgm:cxn modelId="{20CC0C0A-998A-4B77-B21A-D493535AFF36}" srcId="{E1ADD3EF-07E2-4F14-B826-F3D9BEC37303}" destId="{E5BA6492-C42C-40C1-B4BD-211445C6BBF7}" srcOrd="0" destOrd="0" parTransId="{DC306119-2E12-44AF-AAC1-0E893E23FF96}" sibTransId="{C37CB486-2C12-420B-870A-9EE55AD12A16}"/>
    <dgm:cxn modelId="{081CFA3F-323A-4231-8DCB-757CD8F2909A}" type="presOf" srcId="{E5BA6492-C42C-40C1-B4BD-211445C6BBF7}" destId="{311652F1-86AE-4A4F-B107-DF463C2F47F0}" srcOrd="1" destOrd="0" presId="urn:microsoft.com/office/officeart/2005/8/layout/pyramid1"/>
    <dgm:cxn modelId="{06154F42-806B-4499-904F-FCCFB103259B}" type="presOf" srcId="{F8BEE6F2-50DA-424E-A56B-E6011DA179EE}" destId="{F98C629A-F8EA-4D1F-B97B-AA9A437AA28D}" srcOrd="1" destOrd="0" presId="urn:microsoft.com/office/officeart/2005/8/layout/pyramid1"/>
    <dgm:cxn modelId="{34FE4F46-05F1-4BAB-9714-0DE056CFC92D}" type="presOf" srcId="{DE50EBB3-64E6-435F-8493-28634550F7DF}" destId="{7ADF50E3-6EA2-429A-B61F-25F60FDC5792}" srcOrd="0" destOrd="0" presId="urn:microsoft.com/office/officeart/2005/8/layout/pyramid1"/>
    <dgm:cxn modelId="{261F254A-DCC2-4AE3-A5EF-16A9BB5D066F}" srcId="{E1ADD3EF-07E2-4F14-B826-F3D9BEC37303}" destId="{F8BEE6F2-50DA-424E-A56B-E6011DA179EE}" srcOrd="2" destOrd="0" parTransId="{A6A87EFD-5270-4142-8F56-BD044181D6DA}" sibTransId="{46A65833-8C7B-41D2-8946-2D42D6902B7F}"/>
    <dgm:cxn modelId="{C2111974-FF2A-4F42-81E5-8EDAB3B3F19F}" type="presOf" srcId="{DE50EBB3-64E6-435F-8493-28634550F7DF}" destId="{AF62C64B-3131-462B-B881-B9F4716DC3B5}" srcOrd="1" destOrd="0" presId="urn:microsoft.com/office/officeart/2005/8/layout/pyramid1"/>
    <dgm:cxn modelId="{45B2BF93-6233-47A1-9F57-3E421E36D8F4}" srcId="{E1ADD3EF-07E2-4F14-B826-F3D9BEC37303}" destId="{DE50EBB3-64E6-435F-8493-28634550F7DF}" srcOrd="1" destOrd="0" parTransId="{F5874619-D9E4-4EAE-9FB8-A8A881904740}" sibTransId="{B2D3AB1B-91DD-409B-89BA-E4A4E12A2FC1}"/>
    <dgm:cxn modelId="{819E65A0-7610-48A2-A216-1C7827146FF4}" type="presOf" srcId="{E1ADD3EF-07E2-4F14-B826-F3D9BEC37303}" destId="{042F8536-02A7-448A-B84F-DD51A1AA90D3}" srcOrd="0" destOrd="0" presId="urn:microsoft.com/office/officeart/2005/8/layout/pyramid1"/>
    <dgm:cxn modelId="{D725B8B0-9CF3-41BE-B5A3-1B3658458788}" type="presOf" srcId="{E5BA6492-C42C-40C1-B4BD-211445C6BBF7}" destId="{EA541E22-5018-41D3-AE49-82FB64AE3268}" srcOrd="0" destOrd="0" presId="urn:microsoft.com/office/officeart/2005/8/layout/pyramid1"/>
    <dgm:cxn modelId="{E8EF2F6E-92D2-406D-A5C5-70D108265D4D}" type="presParOf" srcId="{042F8536-02A7-448A-B84F-DD51A1AA90D3}" destId="{CA379B55-DAD5-4906-BC06-584C337E91DE}" srcOrd="0" destOrd="0" presId="urn:microsoft.com/office/officeart/2005/8/layout/pyramid1"/>
    <dgm:cxn modelId="{399475C7-63B9-43B1-8013-1030D5C41A9B}" type="presParOf" srcId="{CA379B55-DAD5-4906-BC06-584C337E91DE}" destId="{EA541E22-5018-41D3-AE49-82FB64AE3268}" srcOrd="0" destOrd="0" presId="urn:microsoft.com/office/officeart/2005/8/layout/pyramid1"/>
    <dgm:cxn modelId="{43F66D1B-E341-41AD-8B14-6DE9AC015391}" type="presParOf" srcId="{CA379B55-DAD5-4906-BC06-584C337E91DE}" destId="{311652F1-86AE-4A4F-B107-DF463C2F47F0}" srcOrd="1" destOrd="0" presId="urn:microsoft.com/office/officeart/2005/8/layout/pyramid1"/>
    <dgm:cxn modelId="{4A1DD49A-79BF-4D23-91F6-943699E7F887}" type="presParOf" srcId="{042F8536-02A7-448A-B84F-DD51A1AA90D3}" destId="{76CFC735-0E7C-4E76-8192-0C81CBA72355}" srcOrd="1" destOrd="0" presId="urn:microsoft.com/office/officeart/2005/8/layout/pyramid1"/>
    <dgm:cxn modelId="{CC471FBF-D5D3-4140-B92E-3FDFC116BF34}" type="presParOf" srcId="{76CFC735-0E7C-4E76-8192-0C81CBA72355}" destId="{7ADF50E3-6EA2-429A-B61F-25F60FDC5792}" srcOrd="0" destOrd="0" presId="urn:microsoft.com/office/officeart/2005/8/layout/pyramid1"/>
    <dgm:cxn modelId="{CBA934F2-ABA1-4C96-8DF3-3AA4ED6F2E4A}" type="presParOf" srcId="{76CFC735-0E7C-4E76-8192-0C81CBA72355}" destId="{AF62C64B-3131-462B-B881-B9F4716DC3B5}" srcOrd="1" destOrd="0" presId="urn:microsoft.com/office/officeart/2005/8/layout/pyramid1"/>
    <dgm:cxn modelId="{B49B22BA-D514-4E8C-BD7B-5074811E5BCF}" type="presParOf" srcId="{042F8536-02A7-448A-B84F-DD51A1AA90D3}" destId="{22CDEB88-6405-46BC-8FFD-31B1F796C6D4}" srcOrd="2" destOrd="0" presId="urn:microsoft.com/office/officeart/2005/8/layout/pyramid1"/>
    <dgm:cxn modelId="{9E673876-4C46-4EB4-BECC-65E8A93AEAD2}" type="presParOf" srcId="{22CDEB88-6405-46BC-8FFD-31B1F796C6D4}" destId="{94006DA8-0285-4512-9621-3B38C5F64DDC}" srcOrd="0" destOrd="0" presId="urn:microsoft.com/office/officeart/2005/8/layout/pyramid1"/>
    <dgm:cxn modelId="{3174C0FE-16EF-4A61-ABE3-1B449B4A0965}" type="presParOf" srcId="{22CDEB88-6405-46BC-8FFD-31B1F796C6D4}" destId="{F98C629A-F8EA-4D1F-B97B-AA9A437AA28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F6D16-AECB-478F-9866-0041B09BAC05}">
      <dsp:nvSpPr>
        <dsp:cNvPr id="0" name=""/>
        <dsp:cNvSpPr/>
      </dsp:nvSpPr>
      <dsp:spPr>
        <a:xfrm>
          <a:off x="0" y="81774"/>
          <a:ext cx="10515600" cy="797940"/>
        </a:xfrm>
        <a:prstGeom prst="roundRect">
          <a:avLst/>
        </a:prstGeom>
        <a:solidFill>
          <a:srgbClr val="96C11F"/>
        </a:solidFill>
        <a:ln w="12700" cap="flat" cmpd="sng" algn="ctr">
          <a:solidFill>
            <a:srgbClr val="96C11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nl-BE" sz="3100" kern="1200" dirty="0">
              <a:solidFill>
                <a:schemeClr val="tx1"/>
              </a:solidFill>
            </a:rPr>
            <a:t>Info : ovam.vlaanderen.be/waterbodem</a:t>
          </a:r>
          <a:endParaRPr lang="en-US" sz="3100" kern="1200" dirty="0">
            <a:solidFill>
              <a:schemeClr val="tx1"/>
            </a:solidFill>
          </a:endParaRPr>
        </a:p>
      </dsp:txBody>
      <dsp:txXfrm>
        <a:off x="38952" y="120726"/>
        <a:ext cx="10437696" cy="720036"/>
      </dsp:txXfrm>
    </dsp:sp>
    <dsp:sp modelId="{3B68E7E0-7AA9-445E-9BD2-55A57217E7B3}">
      <dsp:nvSpPr>
        <dsp:cNvPr id="0" name=""/>
        <dsp:cNvSpPr/>
      </dsp:nvSpPr>
      <dsp:spPr>
        <a:xfrm>
          <a:off x="0" y="968994"/>
          <a:ext cx="10515600" cy="797940"/>
        </a:xfrm>
        <a:prstGeom prst="roundRect">
          <a:avLst/>
        </a:prstGeom>
        <a:solidFill>
          <a:srgbClr val="96C11F"/>
        </a:solidFill>
        <a:ln w="12700" cap="flat" cmpd="sng" algn="ctr">
          <a:solidFill>
            <a:srgbClr val="96C11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100000"/>
            </a:lnSpc>
            <a:spcBef>
              <a:spcPct val="0"/>
            </a:spcBef>
            <a:spcAft>
              <a:spcPct val="35000"/>
            </a:spcAft>
            <a:buNone/>
          </a:pPr>
          <a:r>
            <a:rPr lang="nl-BE" sz="3100" kern="1200" dirty="0">
              <a:solidFill>
                <a:schemeClr val="tx1"/>
              </a:solidFill>
            </a:rPr>
            <a:t>Vragen : waterbodem@ovam.be</a:t>
          </a:r>
          <a:endParaRPr lang="en-US" sz="3100" kern="1200" dirty="0">
            <a:solidFill>
              <a:schemeClr val="tx1"/>
            </a:solidFill>
          </a:endParaRPr>
        </a:p>
      </dsp:txBody>
      <dsp:txXfrm>
        <a:off x="38952" y="1007946"/>
        <a:ext cx="10437696" cy="720036"/>
      </dsp:txXfrm>
    </dsp:sp>
    <dsp:sp modelId="{684EBB50-E1F2-454D-BAF5-9324F161FE78}">
      <dsp:nvSpPr>
        <dsp:cNvPr id="0" name=""/>
        <dsp:cNvSpPr/>
      </dsp:nvSpPr>
      <dsp:spPr>
        <a:xfrm>
          <a:off x="0" y="1766934"/>
          <a:ext cx="10515600" cy="2502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9370" rIns="220472" bIns="39370" numCol="1" spcCol="1270" anchor="t" anchorCtr="0">
          <a:noAutofit/>
        </a:bodyPr>
        <a:lstStyle/>
        <a:p>
          <a:pPr marL="228600" lvl="1" indent="-228600" algn="l" defTabSz="1066800">
            <a:lnSpc>
              <a:spcPct val="100000"/>
            </a:lnSpc>
            <a:spcBef>
              <a:spcPct val="0"/>
            </a:spcBef>
            <a:spcAft>
              <a:spcPct val="20000"/>
            </a:spcAft>
            <a:buChar char="•"/>
          </a:pPr>
          <a:r>
            <a:rPr lang="nl-BE" sz="2400" kern="1200" dirty="0"/>
            <a:t>Code van Goede Praktijk voor onderzoek van waterbodems en oevers</a:t>
          </a:r>
          <a:endParaRPr lang="en-US" sz="2400" kern="1200" dirty="0"/>
        </a:p>
        <a:p>
          <a:pPr marL="457200" lvl="2" indent="-228600" algn="l" defTabSz="1066800">
            <a:lnSpc>
              <a:spcPct val="90000"/>
            </a:lnSpc>
            <a:spcBef>
              <a:spcPct val="0"/>
            </a:spcBef>
            <a:spcAft>
              <a:spcPct val="20000"/>
            </a:spcAft>
            <a:buChar char="•"/>
          </a:pPr>
          <a:r>
            <a:rPr lang="nl-BE" sz="2400" kern="1200" dirty="0"/>
            <a:t>Triggerwaarden</a:t>
          </a:r>
          <a:endParaRPr lang="en-US" sz="2400" kern="1200" dirty="0"/>
        </a:p>
        <a:p>
          <a:pPr marL="457200" lvl="2" indent="-228600" algn="l" defTabSz="1066800">
            <a:lnSpc>
              <a:spcPct val="90000"/>
            </a:lnSpc>
            <a:spcBef>
              <a:spcPct val="0"/>
            </a:spcBef>
            <a:spcAft>
              <a:spcPct val="20000"/>
            </a:spcAft>
            <a:buChar char="•"/>
          </a:pPr>
          <a:r>
            <a:rPr lang="nl-BE" sz="2400" kern="1200" dirty="0"/>
            <a:t>DAEW: Duidelijke aanwijzing voor een ernstige waterbodemverontreiniging</a:t>
          </a:r>
          <a:endParaRPr lang="en-US" sz="2400" kern="1200" dirty="0"/>
        </a:p>
        <a:p>
          <a:pPr marL="457200" lvl="2" indent="-228600" algn="l" defTabSz="1066800">
            <a:lnSpc>
              <a:spcPct val="90000"/>
            </a:lnSpc>
            <a:spcBef>
              <a:spcPct val="0"/>
            </a:spcBef>
            <a:spcAft>
              <a:spcPct val="20000"/>
            </a:spcAft>
            <a:buChar char="•"/>
          </a:pPr>
          <a:r>
            <a:rPr lang="nl-BE" sz="2400" kern="1200"/>
            <a:t>Aandachtspunt : medium ‘ waterbodem’  - Mistral ! </a:t>
          </a:r>
          <a:endParaRPr lang="en-US" sz="2400" kern="1200"/>
        </a:p>
        <a:p>
          <a:pPr marL="228600" lvl="1" indent="-228600" algn="l" defTabSz="1066800">
            <a:lnSpc>
              <a:spcPct val="100000"/>
            </a:lnSpc>
            <a:spcBef>
              <a:spcPct val="0"/>
            </a:spcBef>
            <a:spcAft>
              <a:spcPct val="20000"/>
            </a:spcAft>
            <a:buChar char="•"/>
          </a:pPr>
          <a:r>
            <a:rPr lang="nl-BE" sz="2400" kern="1200" dirty="0"/>
            <a:t>Op de planning bij volgende wijziging Standaardprocedure OBO: onderzoek lozingspunt ( bemonsteringsstrategie 11) </a:t>
          </a:r>
          <a:endParaRPr lang="en-US" sz="2400" kern="1200" dirty="0"/>
        </a:p>
      </dsp:txBody>
      <dsp:txXfrm>
        <a:off x="0" y="1766934"/>
        <a:ext cx="10515600" cy="2502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98AA-3B76-4D2A-B6F2-890057E6C63B}">
      <dsp:nvSpPr>
        <dsp:cNvPr id="0" name=""/>
        <dsp:cNvSpPr/>
      </dsp:nvSpPr>
      <dsp:spPr>
        <a:xfrm>
          <a:off x="18335" y="1665896"/>
          <a:ext cx="6322757" cy="920834"/>
        </a:xfrm>
        <a:prstGeom prst="rightArrow">
          <a:avLst>
            <a:gd name="adj1" fmla="val 50000"/>
            <a:gd name="adj2" fmla="val 50000"/>
          </a:avLst>
        </a:prstGeom>
        <a:solidFill>
          <a:srgbClr val="5757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46182" numCol="1" spcCol="1270" anchor="ctr" anchorCtr="0">
          <a:noAutofit/>
        </a:bodyPr>
        <a:lstStyle/>
        <a:p>
          <a:pPr marL="0" lvl="0" indent="0" algn="l" defTabSz="711200">
            <a:lnSpc>
              <a:spcPct val="90000"/>
            </a:lnSpc>
            <a:spcBef>
              <a:spcPct val="0"/>
            </a:spcBef>
            <a:spcAft>
              <a:spcPct val="35000"/>
            </a:spcAft>
            <a:buNone/>
          </a:pPr>
          <a:r>
            <a:rPr lang="nl-NL" sz="1600" kern="1200" dirty="0"/>
            <a:t>15 industriële sectoren</a:t>
          </a:r>
        </a:p>
      </dsp:txBody>
      <dsp:txXfrm>
        <a:off x="18335" y="1896105"/>
        <a:ext cx="6092549" cy="460417"/>
      </dsp:txXfrm>
    </dsp:sp>
    <dsp:sp modelId="{E920883A-37B4-43B0-82D4-0CED32A65391}">
      <dsp:nvSpPr>
        <dsp:cNvPr id="0" name=""/>
        <dsp:cNvSpPr/>
      </dsp:nvSpPr>
      <dsp:spPr>
        <a:xfrm>
          <a:off x="18335" y="2343974"/>
          <a:ext cx="1947409" cy="99531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t>Met grote kans op veroorzaken van waterbodem-verontreiniging</a:t>
          </a:r>
        </a:p>
      </dsp:txBody>
      <dsp:txXfrm>
        <a:off x="18335" y="2343974"/>
        <a:ext cx="1947409" cy="995316"/>
      </dsp:txXfrm>
    </dsp:sp>
    <dsp:sp modelId="{B97C5272-2D1C-4E29-ADB6-7C438A14463F}">
      <dsp:nvSpPr>
        <dsp:cNvPr id="0" name=""/>
        <dsp:cNvSpPr/>
      </dsp:nvSpPr>
      <dsp:spPr>
        <a:xfrm>
          <a:off x="1965745" y="1937868"/>
          <a:ext cx="4375347" cy="920834"/>
        </a:xfrm>
        <a:prstGeom prst="rightArrow">
          <a:avLst>
            <a:gd name="adj1" fmla="val 50000"/>
            <a:gd name="adj2" fmla="val 50000"/>
          </a:avLst>
        </a:prstGeom>
        <a:solidFill>
          <a:srgbClr val="5757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46182" numCol="1" spcCol="1270" anchor="ctr" anchorCtr="0">
          <a:noAutofit/>
        </a:bodyPr>
        <a:lstStyle/>
        <a:p>
          <a:pPr marL="0" lvl="0" indent="0" algn="l" defTabSz="711200">
            <a:lnSpc>
              <a:spcPct val="90000"/>
            </a:lnSpc>
            <a:spcBef>
              <a:spcPct val="0"/>
            </a:spcBef>
            <a:spcAft>
              <a:spcPct val="35000"/>
            </a:spcAft>
            <a:buNone/>
          </a:pPr>
          <a:r>
            <a:rPr lang="nl-NL" sz="1600" kern="1200" dirty="0"/>
            <a:t>Risico-activiteiten/rubrieken</a:t>
          </a:r>
        </a:p>
      </dsp:txBody>
      <dsp:txXfrm>
        <a:off x="1965745" y="2168077"/>
        <a:ext cx="4145139" cy="460417"/>
      </dsp:txXfrm>
    </dsp:sp>
    <dsp:sp modelId="{49B8F9EA-D815-468A-AB6E-7273D6268674}">
      <dsp:nvSpPr>
        <dsp:cNvPr id="0" name=""/>
        <dsp:cNvSpPr/>
      </dsp:nvSpPr>
      <dsp:spPr>
        <a:xfrm>
          <a:off x="1965745" y="2517720"/>
          <a:ext cx="1947409" cy="99531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nl-NL" sz="1600" kern="1200" dirty="0"/>
        </a:p>
      </dsp:txBody>
      <dsp:txXfrm>
        <a:off x="1965745" y="2517720"/>
        <a:ext cx="1947409" cy="995316"/>
      </dsp:txXfrm>
    </dsp:sp>
    <dsp:sp modelId="{DBB191B0-9261-4AE8-A93F-45424C58A631}">
      <dsp:nvSpPr>
        <dsp:cNvPr id="0" name=""/>
        <dsp:cNvSpPr/>
      </dsp:nvSpPr>
      <dsp:spPr>
        <a:xfrm>
          <a:off x="3913154" y="2279786"/>
          <a:ext cx="2427938" cy="920834"/>
        </a:xfrm>
        <a:prstGeom prst="rightArrow">
          <a:avLst>
            <a:gd name="adj1" fmla="val 50000"/>
            <a:gd name="adj2" fmla="val 50000"/>
          </a:avLst>
        </a:prstGeom>
        <a:solidFill>
          <a:srgbClr val="5757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46182" numCol="1" spcCol="1270" anchor="ctr" anchorCtr="0">
          <a:noAutofit/>
        </a:bodyPr>
        <a:lstStyle/>
        <a:p>
          <a:pPr marL="0" lvl="0" indent="0" algn="l" defTabSz="711200">
            <a:lnSpc>
              <a:spcPct val="90000"/>
            </a:lnSpc>
            <a:spcBef>
              <a:spcPct val="0"/>
            </a:spcBef>
            <a:spcAft>
              <a:spcPct val="35000"/>
            </a:spcAft>
            <a:buNone/>
          </a:pPr>
          <a:r>
            <a:rPr lang="nl-NL" sz="1600" kern="1200" dirty="0"/>
            <a:t>nabije waterwegen</a:t>
          </a:r>
        </a:p>
      </dsp:txBody>
      <dsp:txXfrm>
        <a:off x="3913154" y="2509995"/>
        <a:ext cx="2197730" cy="460417"/>
      </dsp:txXfrm>
    </dsp:sp>
    <dsp:sp modelId="{57CFBA27-68BC-417D-844C-3D705E51E772}">
      <dsp:nvSpPr>
        <dsp:cNvPr id="0" name=""/>
        <dsp:cNvSpPr/>
      </dsp:nvSpPr>
      <dsp:spPr>
        <a:xfrm>
          <a:off x="3924196" y="2982960"/>
          <a:ext cx="1947409" cy="995327"/>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nl-NL" sz="1600" kern="1200" dirty="0"/>
            <a:t>Max 50 m</a:t>
          </a:r>
        </a:p>
      </dsp:txBody>
      <dsp:txXfrm>
        <a:off x="3924196" y="2982960"/>
        <a:ext cx="1947409" cy="995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41E22-5018-41D3-AE49-82FB64AE3268}">
      <dsp:nvSpPr>
        <dsp:cNvPr id="0" name=""/>
        <dsp:cNvSpPr/>
      </dsp:nvSpPr>
      <dsp:spPr>
        <a:xfrm>
          <a:off x="1673797" y="0"/>
          <a:ext cx="1683934" cy="1110556"/>
        </a:xfrm>
        <a:prstGeom prst="trapezoid">
          <a:avLst>
            <a:gd name="adj" fmla="val 75815"/>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153 </a:t>
          </a:r>
          <a:br>
            <a:rPr lang="nl-NL" sz="1600" kern="1200" dirty="0"/>
          </a:br>
          <a:r>
            <a:rPr lang="nl-NL" sz="1600" kern="1200" dirty="0"/>
            <a:t>segmenten</a:t>
          </a:r>
        </a:p>
      </dsp:txBody>
      <dsp:txXfrm>
        <a:off x="1673797" y="0"/>
        <a:ext cx="1683934" cy="1110556"/>
      </dsp:txXfrm>
    </dsp:sp>
    <dsp:sp modelId="{7ADF50E3-6EA2-429A-B61F-25F60FDC5792}">
      <dsp:nvSpPr>
        <dsp:cNvPr id="0" name=""/>
        <dsp:cNvSpPr/>
      </dsp:nvSpPr>
      <dsp:spPr>
        <a:xfrm>
          <a:off x="841967" y="1110556"/>
          <a:ext cx="3367869" cy="1110556"/>
        </a:xfrm>
        <a:prstGeom prst="trapezoid">
          <a:avLst>
            <a:gd name="adj" fmla="val 75815"/>
          </a:avLst>
        </a:prstGeom>
        <a:solidFill>
          <a:schemeClr val="accent1">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566 punten</a:t>
          </a:r>
        </a:p>
      </dsp:txBody>
      <dsp:txXfrm>
        <a:off x="1431344" y="1110556"/>
        <a:ext cx="2189115" cy="1110556"/>
      </dsp:txXfrm>
    </dsp:sp>
    <dsp:sp modelId="{94006DA8-0285-4512-9621-3B38C5F64DDC}">
      <dsp:nvSpPr>
        <dsp:cNvPr id="0" name=""/>
        <dsp:cNvSpPr/>
      </dsp:nvSpPr>
      <dsp:spPr>
        <a:xfrm>
          <a:off x="0" y="2221113"/>
          <a:ext cx="5051804" cy="1110556"/>
        </a:xfrm>
        <a:prstGeom prst="trapezoid">
          <a:avLst>
            <a:gd name="adj" fmla="val 75815"/>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nl-NL" sz="1600" kern="1200" dirty="0"/>
            <a:t>988 stalen</a:t>
          </a:r>
        </a:p>
      </dsp:txBody>
      <dsp:txXfrm>
        <a:off x="884065" y="2221113"/>
        <a:ext cx="3283672" cy="111055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0.09136</cdr:x>
      <cdr:y>0.70982</cdr:y>
    </cdr:from>
    <cdr:to>
      <cdr:x>0.16872</cdr:x>
      <cdr:y>1</cdr:y>
    </cdr:to>
    <cdr:sp macro="" textlink="">
      <cdr:nvSpPr>
        <cdr:cNvPr id="2" name="TextBox 1">
          <a:extLst xmlns:a="http://schemas.openxmlformats.org/drawingml/2006/main">
            <a:ext uri="{FF2B5EF4-FFF2-40B4-BE49-F238E27FC236}">
              <a16:creationId xmlns:a16="http://schemas.microsoft.com/office/drawing/2014/main" id="{40A90718-3B27-44FA-8AA0-46B4BAEBEB0D}"/>
            </a:ext>
          </a:extLst>
        </cdr:cNvPr>
        <cdr:cNvSpPr txBox="1"/>
      </cdr:nvSpPr>
      <cdr:spPr>
        <a:xfrm xmlns:a="http://schemas.openxmlformats.org/drawingml/2006/main">
          <a:off x="968709" y="2718502"/>
          <a:ext cx="820319" cy="8752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BE"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D4360-734B-4A41-BB40-448DDCC7DBFF}" type="datetimeFigureOut">
              <a:rPr lang="nl-BE" smtClean="0"/>
              <a:t>12/10/2022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7E2E4-4958-4A0D-8EBE-E45C9991947A}" type="slidenum">
              <a:rPr lang="nl-BE" smtClean="0"/>
              <a:t>‹nr.›</a:t>
            </a:fld>
            <a:endParaRPr lang="nl-BE"/>
          </a:p>
        </p:txBody>
      </p:sp>
    </p:spTree>
    <p:extLst>
      <p:ext uri="{BB962C8B-B14F-4D97-AF65-F5344CB8AC3E}">
        <p14:creationId xmlns:p14="http://schemas.microsoft.com/office/powerpoint/2010/main" val="62546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AB7E2E4-4958-4A0D-8EBE-E45C9991947A}" type="slidenum">
              <a:rPr lang="nl-BE" smtClean="0"/>
              <a:t>4</a:t>
            </a:fld>
            <a:endParaRPr lang="nl-BE"/>
          </a:p>
        </p:txBody>
      </p:sp>
    </p:spTree>
    <p:extLst>
      <p:ext uri="{BB962C8B-B14F-4D97-AF65-F5344CB8AC3E}">
        <p14:creationId xmlns:p14="http://schemas.microsoft.com/office/powerpoint/2010/main" val="3725504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err="1"/>
              <a:t>Resultaten</a:t>
            </a:r>
            <a:r>
              <a:rPr lang="en-US" dirty="0"/>
              <a:t> </a:t>
            </a:r>
            <a:r>
              <a:rPr lang="en-US" dirty="0" err="1"/>
              <a:t>alles</a:t>
            </a:r>
            <a:r>
              <a:rPr lang="en-US" dirty="0"/>
              <a:t> </a:t>
            </a:r>
            <a:r>
              <a:rPr lang="en-US" dirty="0" err="1"/>
              <a:t>saneren</a:t>
            </a:r>
            <a:r>
              <a:rPr lang="en-US" dirty="0"/>
              <a:t> met </a:t>
            </a:r>
            <a:r>
              <a:rPr lang="en-US" dirty="0" err="1"/>
              <a:t>baten</a:t>
            </a:r>
            <a:r>
              <a:rPr lang="en-US" dirty="0"/>
              <a:t> lager dan </a:t>
            </a:r>
            <a:r>
              <a:rPr lang="en-US" dirty="0" err="1"/>
              <a:t>kosten</a:t>
            </a:r>
            <a:r>
              <a:rPr lang="en-US" dirty="0"/>
              <a:t> (64%)</a:t>
            </a:r>
          </a:p>
          <a:p>
            <a:pPr marL="228600" indent="-228600">
              <a:buFont typeface="+mj-lt"/>
              <a:buAutoNum type="arabicPeriod"/>
            </a:pPr>
            <a:r>
              <a:rPr lang="en-US" dirty="0" err="1"/>
              <a:t>Spreiding</a:t>
            </a:r>
            <a:r>
              <a:rPr lang="en-US" dirty="0"/>
              <a:t> in de </a:t>
            </a:r>
            <a:r>
              <a:rPr lang="en-US" dirty="0" err="1"/>
              <a:t>tijds</a:t>
            </a:r>
            <a:r>
              <a:rPr lang="en-US" dirty="0"/>
              <a:t> 6 vs 30j </a:t>
            </a:r>
            <a:r>
              <a:rPr lang="en-US" dirty="0" err="1"/>
              <a:t>verandert</a:t>
            </a:r>
            <a:r>
              <a:rPr lang="en-US" dirty="0"/>
              <a:t> de </a:t>
            </a:r>
            <a:r>
              <a:rPr lang="en-US" dirty="0" err="1"/>
              <a:t>verhouding</a:t>
            </a:r>
            <a:r>
              <a:rPr lang="en-US" dirty="0"/>
              <a:t> </a:t>
            </a:r>
            <a:r>
              <a:rPr lang="en-US" dirty="0" err="1"/>
              <a:t>niet</a:t>
            </a:r>
            <a:r>
              <a:rPr lang="en-US" dirty="0"/>
              <a:t>. </a:t>
            </a:r>
            <a:r>
              <a:rPr lang="en-US" dirty="0" err="1"/>
              <a:t>Sneller</a:t>
            </a:r>
            <a:r>
              <a:rPr lang="en-US" dirty="0"/>
              <a:t> </a:t>
            </a:r>
            <a:r>
              <a:rPr lang="en-US" dirty="0" err="1"/>
              <a:t>saneren</a:t>
            </a:r>
            <a:r>
              <a:rPr lang="en-US" dirty="0"/>
              <a:t> </a:t>
            </a:r>
            <a:r>
              <a:rPr lang="en-US" dirty="0" err="1"/>
              <a:t>zorgt</a:t>
            </a:r>
            <a:r>
              <a:rPr lang="en-US" dirty="0"/>
              <a:t> </a:t>
            </a:r>
            <a:r>
              <a:rPr lang="en-US" dirty="0" err="1"/>
              <a:t>niet</a:t>
            </a:r>
            <a:r>
              <a:rPr lang="en-US" dirty="0"/>
              <a:t> </a:t>
            </a:r>
            <a:r>
              <a:rPr lang="en-US" dirty="0" err="1"/>
              <a:t>voor</a:t>
            </a:r>
            <a:r>
              <a:rPr lang="en-US" dirty="0"/>
              <a:t> </a:t>
            </a:r>
            <a:r>
              <a:rPr lang="en-US" dirty="0" err="1"/>
              <a:t>een</a:t>
            </a:r>
            <a:r>
              <a:rPr lang="en-US" dirty="0"/>
              <a:t> </a:t>
            </a:r>
            <a:r>
              <a:rPr lang="en-US" dirty="0" err="1"/>
              <a:t>beter</a:t>
            </a:r>
            <a:r>
              <a:rPr lang="en-US" dirty="0"/>
              <a:t> </a:t>
            </a:r>
            <a:r>
              <a:rPr lang="en-US" dirty="0" err="1"/>
              <a:t>verhouding</a:t>
            </a:r>
            <a:r>
              <a:rPr lang="en-US" dirty="0"/>
              <a:t>.</a:t>
            </a:r>
          </a:p>
          <a:p>
            <a:pPr marL="228600" indent="-228600">
              <a:buFont typeface="+mj-lt"/>
              <a:buAutoNum type="arabicPeriod"/>
            </a:pPr>
            <a:r>
              <a:rPr lang="en-US" dirty="0" err="1"/>
              <a:t>Resultaten</a:t>
            </a:r>
            <a:r>
              <a:rPr lang="en-US" dirty="0"/>
              <a:t> </a:t>
            </a:r>
            <a:r>
              <a:rPr lang="en-US" dirty="0" err="1"/>
              <a:t>suggereren</a:t>
            </a:r>
            <a:r>
              <a:rPr lang="en-US" dirty="0"/>
              <a:t> </a:t>
            </a:r>
            <a:r>
              <a:rPr lang="en-US" dirty="0" err="1"/>
              <a:t>dat</a:t>
            </a:r>
            <a:r>
              <a:rPr lang="en-US" dirty="0"/>
              <a:t> </a:t>
            </a:r>
            <a:r>
              <a:rPr lang="en-US" dirty="0" err="1"/>
              <a:t>een</a:t>
            </a:r>
            <a:r>
              <a:rPr lang="en-US" dirty="0"/>
              <a:t> </a:t>
            </a:r>
            <a:r>
              <a:rPr lang="en-US" dirty="0" err="1"/>
              <a:t>generieke</a:t>
            </a:r>
            <a:r>
              <a:rPr lang="en-US" dirty="0"/>
              <a:t> </a:t>
            </a:r>
            <a:r>
              <a:rPr lang="en-US" dirty="0" err="1"/>
              <a:t>aanpak</a:t>
            </a:r>
            <a:r>
              <a:rPr lang="en-US" dirty="0"/>
              <a:t> </a:t>
            </a:r>
            <a:r>
              <a:rPr lang="en-US" dirty="0" err="1"/>
              <a:t>voor</a:t>
            </a:r>
            <a:r>
              <a:rPr lang="en-US" dirty="0"/>
              <a:t> </a:t>
            </a:r>
            <a:r>
              <a:rPr lang="en-US" dirty="0" err="1"/>
              <a:t>alles</a:t>
            </a:r>
            <a:r>
              <a:rPr lang="en-US" dirty="0"/>
              <a:t> </a:t>
            </a:r>
            <a:r>
              <a:rPr lang="en-US" dirty="0" err="1"/>
              <a:t>saneren</a:t>
            </a:r>
            <a:r>
              <a:rPr lang="en-US" dirty="0"/>
              <a:t> </a:t>
            </a:r>
            <a:r>
              <a:rPr lang="en-US" dirty="0" err="1"/>
              <a:t>zonder</a:t>
            </a:r>
            <a:r>
              <a:rPr lang="en-US" dirty="0"/>
              <a:t> </a:t>
            </a:r>
            <a:r>
              <a:rPr lang="en-US" dirty="0" err="1"/>
              <a:t>andere</a:t>
            </a:r>
            <a:r>
              <a:rPr lang="en-US" dirty="0"/>
              <a:t> </a:t>
            </a:r>
            <a:r>
              <a:rPr lang="en-US" dirty="0" err="1"/>
              <a:t>baten</a:t>
            </a:r>
            <a:r>
              <a:rPr lang="en-US" dirty="0"/>
              <a:t> </a:t>
            </a:r>
            <a:r>
              <a:rPr lang="en-US" dirty="0" err="1"/>
              <a:t>niet</a:t>
            </a:r>
            <a:r>
              <a:rPr lang="en-US" dirty="0"/>
              <a:t> </a:t>
            </a:r>
            <a:r>
              <a:rPr lang="en-US" dirty="0" err="1"/>
              <a:t>aangewezen</a:t>
            </a:r>
            <a:r>
              <a:rPr lang="en-US" dirty="0"/>
              <a:t> is</a:t>
            </a:r>
          </a:p>
          <a:p>
            <a:pPr marL="228600" indent="-228600">
              <a:buFont typeface="+mj-lt"/>
              <a:buAutoNum type="arabicPeriod"/>
            </a:pPr>
            <a:r>
              <a:rPr lang="en-US" dirty="0" err="1"/>
              <a:t>Enkel</a:t>
            </a:r>
            <a:r>
              <a:rPr lang="en-US" dirty="0"/>
              <a:t> </a:t>
            </a:r>
            <a:r>
              <a:rPr lang="en-US" dirty="0" err="1"/>
              <a:t>onbevaarbare</a:t>
            </a:r>
            <a:r>
              <a:rPr lang="en-US" dirty="0"/>
              <a:t> </a:t>
            </a:r>
            <a:r>
              <a:rPr lang="en-US" dirty="0" err="1"/>
              <a:t>waterlopen</a:t>
            </a:r>
            <a:r>
              <a:rPr lang="en-US" dirty="0"/>
              <a:t> </a:t>
            </a:r>
            <a:r>
              <a:rPr lang="en-US" dirty="0" err="1"/>
              <a:t>aanpak</a:t>
            </a:r>
            <a:r>
              <a:rPr lang="en-US" dirty="0"/>
              <a:t> </a:t>
            </a:r>
            <a:r>
              <a:rPr lang="en-US" dirty="0" err="1"/>
              <a:t>resulteert</a:t>
            </a:r>
            <a:r>
              <a:rPr lang="en-US" dirty="0"/>
              <a:t> in </a:t>
            </a:r>
            <a:r>
              <a:rPr lang="en-US" dirty="0" err="1"/>
              <a:t>een</a:t>
            </a:r>
            <a:r>
              <a:rPr lang="en-US" dirty="0"/>
              <a:t> minder </a:t>
            </a:r>
            <a:r>
              <a:rPr lang="en-US" dirty="0" err="1"/>
              <a:t>gunstige</a:t>
            </a:r>
            <a:r>
              <a:rPr lang="en-US" dirty="0"/>
              <a:t> </a:t>
            </a:r>
            <a:r>
              <a:rPr lang="en-US" dirty="0" err="1"/>
              <a:t>kosten</a:t>
            </a:r>
            <a:r>
              <a:rPr lang="en-US" dirty="0"/>
              <a:t>/</a:t>
            </a:r>
            <a:r>
              <a:rPr lang="en-US" dirty="0" err="1"/>
              <a:t>baten</a:t>
            </a:r>
            <a:r>
              <a:rPr lang="en-US" dirty="0"/>
              <a:t> </a:t>
            </a:r>
            <a:r>
              <a:rPr lang="en-US" dirty="0" err="1"/>
              <a:t>verhouding</a:t>
            </a:r>
            <a:r>
              <a:rPr lang="en-US" dirty="0"/>
              <a:t> (49%) – wat er op </a:t>
            </a:r>
            <a:r>
              <a:rPr lang="en-US" dirty="0" err="1"/>
              <a:t>wijst</a:t>
            </a:r>
            <a:r>
              <a:rPr lang="en-US" dirty="0"/>
              <a:t> </a:t>
            </a:r>
            <a:r>
              <a:rPr lang="en-US" dirty="0" err="1"/>
              <a:t>dat</a:t>
            </a:r>
            <a:r>
              <a:rPr lang="en-US" dirty="0"/>
              <a:t> die </a:t>
            </a:r>
            <a:r>
              <a:rPr lang="en-US" dirty="0" err="1"/>
              <a:t>voor</a:t>
            </a:r>
            <a:r>
              <a:rPr lang="en-US" dirty="0"/>
              <a:t> </a:t>
            </a:r>
            <a:r>
              <a:rPr lang="en-US" dirty="0" err="1"/>
              <a:t>bevaarbare</a:t>
            </a:r>
            <a:r>
              <a:rPr lang="en-US" dirty="0"/>
              <a:t> </a:t>
            </a:r>
            <a:r>
              <a:rPr lang="en-US" dirty="0" err="1"/>
              <a:t>gunstiger</a:t>
            </a:r>
            <a:r>
              <a:rPr lang="en-US" dirty="0"/>
              <a:t> is. De </a:t>
            </a:r>
            <a:r>
              <a:rPr lang="en-US" dirty="0" err="1"/>
              <a:t>verontreinigingsgraad</a:t>
            </a:r>
            <a:r>
              <a:rPr lang="en-US" dirty="0"/>
              <a:t> </a:t>
            </a:r>
            <a:r>
              <a:rPr lang="en-US" dirty="0" err="1"/>
              <a:t>en</a:t>
            </a:r>
            <a:r>
              <a:rPr lang="en-US" dirty="0"/>
              <a:t> volumes </a:t>
            </a:r>
            <a:r>
              <a:rPr lang="en-US" dirty="0" err="1"/>
              <a:t>ligt</a:t>
            </a:r>
            <a:r>
              <a:rPr lang="en-US" dirty="0"/>
              <a:t> lager </a:t>
            </a:r>
            <a:r>
              <a:rPr lang="en-US" dirty="0" err="1"/>
              <a:t>bij</a:t>
            </a:r>
            <a:r>
              <a:rPr lang="en-US" dirty="0"/>
              <a:t> </a:t>
            </a:r>
            <a:r>
              <a:rPr lang="en-US" dirty="0" err="1"/>
              <a:t>onbevaarbare</a:t>
            </a:r>
            <a:r>
              <a:rPr lang="en-US" dirty="0"/>
              <a:t> </a:t>
            </a:r>
            <a:r>
              <a:rPr lang="en-US" dirty="0" err="1"/>
              <a:t>en</a:t>
            </a:r>
            <a:r>
              <a:rPr lang="en-US" dirty="0"/>
              <a:t> het </a:t>
            </a:r>
            <a:r>
              <a:rPr lang="en-US" dirty="0" err="1"/>
              <a:t>aandeel</a:t>
            </a:r>
            <a:r>
              <a:rPr lang="en-US" dirty="0"/>
              <a:t> van de </a:t>
            </a:r>
            <a:r>
              <a:rPr lang="en-US" dirty="0" err="1"/>
              <a:t>vaste</a:t>
            </a:r>
            <a:r>
              <a:rPr lang="en-US" dirty="0"/>
              <a:t> </a:t>
            </a:r>
            <a:r>
              <a:rPr lang="en-US" dirty="0" err="1"/>
              <a:t>kosten</a:t>
            </a:r>
            <a:r>
              <a:rPr lang="en-US" dirty="0"/>
              <a:t> </a:t>
            </a:r>
            <a:r>
              <a:rPr lang="en-US" dirty="0" err="1"/>
              <a:t>neemt</a:t>
            </a:r>
            <a:r>
              <a:rPr lang="en-US" dirty="0"/>
              <a:t> toe </a:t>
            </a:r>
            <a:r>
              <a:rPr lang="en-US" dirty="0" err="1"/>
              <a:t>waardoor</a:t>
            </a:r>
            <a:r>
              <a:rPr lang="en-US" dirty="0"/>
              <a:t> de </a:t>
            </a:r>
            <a:r>
              <a:rPr lang="en-US" dirty="0" err="1"/>
              <a:t>baten</a:t>
            </a:r>
            <a:r>
              <a:rPr lang="en-US" dirty="0"/>
              <a:t> in </a:t>
            </a:r>
            <a:r>
              <a:rPr lang="en-US" dirty="0" err="1"/>
              <a:t>belang</a:t>
            </a:r>
            <a:r>
              <a:rPr lang="en-US" dirty="0"/>
              <a:t> </a:t>
            </a:r>
            <a:r>
              <a:rPr lang="en-US" dirty="0" err="1"/>
              <a:t>afnemen</a:t>
            </a:r>
            <a:endParaRPr lang="en-US" dirty="0"/>
          </a:p>
          <a:p>
            <a:pPr marL="228600" indent="-228600">
              <a:buFont typeface="+mj-lt"/>
              <a:buAutoNum type="arabicPeriod"/>
            </a:pPr>
            <a:r>
              <a:rPr lang="en-US" dirty="0"/>
              <a:t>Ook </a:t>
            </a:r>
            <a:r>
              <a:rPr lang="en-US" dirty="0" err="1"/>
              <a:t>voor</a:t>
            </a:r>
            <a:r>
              <a:rPr lang="en-US" dirty="0"/>
              <a:t> de </a:t>
            </a:r>
            <a:r>
              <a:rPr lang="en-US" dirty="0" err="1"/>
              <a:t>aanpak</a:t>
            </a:r>
            <a:r>
              <a:rPr lang="en-US" dirty="0"/>
              <a:t> van alle hotspots over 30j </a:t>
            </a:r>
            <a:r>
              <a:rPr lang="en-US" dirty="0" err="1"/>
              <a:t>ligt</a:t>
            </a:r>
            <a:r>
              <a:rPr lang="en-US" dirty="0"/>
              <a:t> de </a:t>
            </a:r>
            <a:r>
              <a:rPr lang="en-US" dirty="0" err="1"/>
              <a:t>verhouding</a:t>
            </a:r>
            <a:r>
              <a:rPr lang="en-US" dirty="0"/>
              <a:t> </a:t>
            </a:r>
            <a:r>
              <a:rPr lang="en-US" dirty="0" err="1"/>
              <a:t>onder</a:t>
            </a:r>
            <a:r>
              <a:rPr lang="en-US" dirty="0"/>
              <a:t> 100% (90). Op </a:t>
            </a:r>
            <a:r>
              <a:rPr lang="en-US" dirty="0" err="1"/>
              <a:t>deze</a:t>
            </a:r>
            <a:r>
              <a:rPr lang="en-US" dirty="0"/>
              <a:t> </a:t>
            </a:r>
            <a:r>
              <a:rPr lang="en-US" dirty="0" err="1"/>
              <a:t>manier</a:t>
            </a:r>
            <a:r>
              <a:rPr lang="en-US" dirty="0"/>
              <a:t> </a:t>
            </a:r>
            <a:r>
              <a:rPr lang="en-US" dirty="0" err="1"/>
              <a:t>wordt</a:t>
            </a:r>
            <a:r>
              <a:rPr lang="en-US" dirty="0"/>
              <a:t> </a:t>
            </a:r>
            <a:r>
              <a:rPr lang="en-US" dirty="0" err="1"/>
              <a:t>bevestigd</a:t>
            </a:r>
            <a:r>
              <a:rPr lang="en-US" dirty="0"/>
              <a:t> </a:t>
            </a:r>
            <a:r>
              <a:rPr lang="en-US" dirty="0" err="1"/>
              <a:t>dat</a:t>
            </a:r>
            <a:r>
              <a:rPr lang="en-US" dirty="0"/>
              <a:t> </a:t>
            </a:r>
            <a:r>
              <a:rPr lang="en-US" dirty="0" err="1"/>
              <a:t>prioritering</a:t>
            </a:r>
            <a:r>
              <a:rPr lang="en-US" dirty="0"/>
              <a:t> op basis van hotspots </a:t>
            </a:r>
            <a:r>
              <a:rPr lang="en-US" dirty="0" err="1"/>
              <a:t>meer</a:t>
            </a:r>
            <a:r>
              <a:rPr lang="en-US" dirty="0"/>
              <a:t> </a:t>
            </a:r>
            <a:r>
              <a:rPr lang="en-US" dirty="0" err="1"/>
              <a:t>aangewezen</a:t>
            </a:r>
            <a:r>
              <a:rPr lang="en-US" dirty="0"/>
              <a:t> is dan </a:t>
            </a:r>
            <a:r>
              <a:rPr lang="en-US" dirty="0" err="1"/>
              <a:t>een</a:t>
            </a:r>
            <a:r>
              <a:rPr lang="en-US" dirty="0"/>
              <a:t> </a:t>
            </a:r>
            <a:r>
              <a:rPr lang="en-US" dirty="0" err="1"/>
              <a:t>algemene</a:t>
            </a:r>
            <a:r>
              <a:rPr lang="en-US" dirty="0"/>
              <a:t> </a:t>
            </a:r>
            <a:r>
              <a:rPr lang="en-US" dirty="0" err="1"/>
              <a:t>strategie</a:t>
            </a:r>
            <a:r>
              <a:rPr lang="en-US" dirty="0"/>
              <a:t>.</a:t>
            </a:r>
          </a:p>
          <a:p>
            <a:pPr marL="228600" indent="-228600">
              <a:buFont typeface="+mj-lt"/>
              <a:buAutoNum type="arabicPeriod"/>
            </a:pPr>
            <a:r>
              <a:rPr lang="en-US" dirty="0"/>
              <a:t>Ook </a:t>
            </a:r>
            <a:r>
              <a:rPr lang="en-US" dirty="0" err="1"/>
              <a:t>andere</a:t>
            </a:r>
            <a:r>
              <a:rPr lang="en-US" dirty="0"/>
              <a:t> </a:t>
            </a:r>
            <a:r>
              <a:rPr lang="en-US" dirty="0" err="1"/>
              <a:t>prioriteringscriteria</a:t>
            </a:r>
            <a:r>
              <a:rPr lang="en-US" dirty="0"/>
              <a:t> </a:t>
            </a:r>
            <a:r>
              <a:rPr lang="nl-NL" sz="1200" kern="1200" dirty="0">
                <a:solidFill>
                  <a:schemeClr val="tx1"/>
                </a:solidFill>
                <a:effectLst/>
                <a:latin typeface="+mn-lt"/>
                <a:ea typeface="+mn-ea"/>
                <a:cs typeface="+mn-cs"/>
              </a:rPr>
              <a:t>zoals nabijheid bij habitatrichtlijngebieden of nabijheid bij stedelijke kernen geven betere baten-kostenverhoudingen dan het algemene scenario, hetgeen een pleidooi is voor gericht te saneren. </a:t>
            </a:r>
          </a:p>
          <a:p>
            <a:pPr marL="228600" indent="-228600">
              <a:buFont typeface="+mj-lt"/>
              <a:buAutoNum type="arabicPeriod"/>
            </a:pPr>
            <a:r>
              <a:rPr lang="en-US" dirty="0"/>
              <a:t>Er </a:t>
            </a:r>
            <a:r>
              <a:rPr lang="en-US" dirty="0" err="1"/>
              <a:t>kan</a:t>
            </a:r>
            <a:r>
              <a:rPr lang="en-US" dirty="0"/>
              <a:t> </a:t>
            </a:r>
            <a:r>
              <a:rPr lang="en-US" dirty="0" err="1"/>
              <a:t>niet</a:t>
            </a:r>
            <a:r>
              <a:rPr lang="en-US" dirty="0"/>
              <a:t> </a:t>
            </a:r>
            <a:r>
              <a:rPr lang="en-US" dirty="0" err="1"/>
              <a:t>gesteld</a:t>
            </a:r>
            <a:r>
              <a:rPr lang="en-US" dirty="0"/>
              <a:t> </a:t>
            </a:r>
            <a:r>
              <a:rPr lang="en-US" dirty="0" err="1"/>
              <a:t>worden</a:t>
            </a:r>
            <a:r>
              <a:rPr lang="en-US" dirty="0"/>
              <a:t> </a:t>
            </a:r>
            <a:r>
              <a:rPr lang="en-US" dirty="0" err="1"/>
              <a:t>dat</a:t>
            </a:r>
            <a:r>
              <a:rPr lang="en-US" dirty="0"/>
              <a:t> </a:t>
            </a:r>
            <a:r>
              <a:rPr lang="en-US" dirty="0" err="1"/>
              <a:t>één</a:t>
            </a:r>
            <a:r>
              <a:rPr lang="en-US" dirty="0"/>
              <a:t> </a:t>
            </a:r>
            <a:r>
              <a:rPr lang="en-US" dirty="0" err="1"/>
              <a:t>generiek</a:t>
            </a:r>
            <a:r>
              <a:rPr lang="en-US" dirty="0"/>
              <a:t> </a:t>
            </a:r>
            <a:r>
              <a:rPr lang="en-US" dirty="0" err="1"/>
              <a:t>prioriteringscriterium</a:t>
            </a:r>
            <a:r>
              <a:rPr lang="en-US" dirty="0"/>
              <a:t> </a:t>
            </a:r>
            <a:r>
              <a:rPr lang="en-US" dirty="0" err="1"/>
              <a:t>betere</a:t>
            </a:r>
            <a:r>
              <a:rPr lang="en-US" dirty="0"/>
              <a:t> </a:t>
            </a:r>
            <a:r>
              <a:rPr lang="en-US" dirty="0" err="1"/>
              <a:t>resultaten</a:t>
            </a:r>
            <a:r>
              <a:rPr lang="en-US" dirty="0"/>
              <a:t> </a:t>
            </a:r>
            <a:r>
              <a:rPr lang="en-US" dirty="0" err="1"/>
              <a:t>geeft</a:t>
            </a:r>
            <a:r>
              <a:rPr lang="en-US" dirty="0"/>
              <a:t> dan </a:t>
            </a:r>
            <a:r>
              <a:rPr lang="en-US" dirty="0" err="1"/>
              <a:t>een</a:t>
            </a:r>
            <a:r>
              <a:rPr lang="en-US" dirty="0"/>
              <a:t> </a:t>
            </a:r>
            <a:r>
              <a:rPr lang="en-US" dirty="0" err="1"/>
              <a:t>ander</a:t>
            </a:r>
            <a:r>
              <a:rPr lang="en-US" dirty="0"/>
              <a:t>.</a:t>
            </a:r>
          </a:p>
          <a:p>
            <a:pPr marL="228600" indent="-228600">
              <a:buFont typeface="+mj-lt"/>
              <a:buAutoNum type="arabicPeriod"/>
            </a:pPr>
            <a:r>
              <a:rPr lang="en-US" dirty="0" err="1"/>
              <a:t>Een</a:t>
            </a:r>
            <a:r>
              <a:rPr lang="en-US" dirty="0"/>
              <a:t> project </a:t>
            </a:r>
            <a:r>
              <a:rPr lang="en-US" dirty="0" err="1"/>
              <a:t>aanpak</a:t>
            </a:r>
            <a:r>
              <a:rPr lang="en-US" dirty="0"/>
              <a:t> </a:t>
            </a:r>
            <a:r>
              <a:rPr lang="en-US" dirty="0" err="1"/>
              <a:t>zal</a:t>
            </a:r>
            <a:r>
              <a:rPr lang="en-US" dirty="0"/>
              <a:t> </a:t>
            </a:r>
            <a:r>
              <a:rPr lang="en-US" dirty="0" err="1"/>
              <a:t>ook</a:t>
            </a:r>
            <a:r>
              <a:rPr lang="en-US" dirty="0"/>
              <a:t> </a:t>
            </a:r>
            <a:r>
              <a:rPr lang="en-US" dirty="0" err="1"/>
              <a:t>bijkomende</a:t>
            </a:r>
            <a:r>
              <a:rPr lang="en-US" dirty="0"/>
              <a:t> </a:t>
            </a:r>
            <a:r>
              <a:rPr lang="en-US" dirty="0" err="1"/>
              <a:t>baten</a:t>
            </a:r>
            <a:r>
              <a:rPr lang="en-US" dirty="0"/>
              <a:t> </a:t>
            </a:r>
            <a:r>
              <a:rPr lang="en-US" dirty="0" err="1"/>
              <a:t>genereren</a:t>
            </a:r>
            <a:r>
              <a:rPr lang="en-US" dirty="0"/>
              <a:t> </a:t>
            </a:r>
            <a:r>
              <a:rPr lang="en-US" dirty="0" err="1"/>
              <a:t>voor</a:t>
            </a:r>
            <a:r>
              <a:rPr lang="en-US" dirty="0"/>
              <a:t> de </a:t>
            </a:r>
            <a:r>
              <a:rPr lang="en-US" dirty="0" err="1"/>
              <a:t>woonomgeving</a:t>
            </a:r>
            <a:r>
              <a:rPr lang="en-US" dirty="0"/>
              <a:t> </a:t>
            </a:r>
            <a:r>
              <a:rPr lang="en-US" dirty="0" err="1"/>
              <a:t>en</a:t>
            </a:r>
            <a:r>
              <a:rPr lang="en-US" dirty="0"/>
              <a:t> </a:t>
            </a:r>
            <a:r>
              <a:rPr lang="en-US" dirty="0" err="1"/>
              <a:t>allerhande</a:t>
            </a:r>
            <a:r>
              <a:rPr lang="en-US" dirty="0"/>
              <a:t> </a:t>
            </a:r>
            <a:r>
              <a:rPr lang="en-US" dirty="0" err="1"/>
              <a:t>ecosysteemdiensten</a:t>
            </a:r>
            <a:r>
              <a:rPr lang="en-US" dirty="0"/>
              <a:t> die </a:t>
            </a:r>
            <a:r>
              <a:rPr lang="en-US" dirty="0" err="1"/>
              <a:t>niet</a:t>
            </a:r>
            <a:r>
              <a:rPr lang="en-US" dirty="0"/>
              <a:t> </a:t>
            </a:r>
            <a:r>
              <a:rPr lang="en-US" dirty="0" err="1"/>
              <a:t>noodzakelijk</a:t>
            </a:r>
            <a:r>
              <a:rPr lang="en-US" dirty="0"/>
              <a:t> </a:t>
            </a:r>
            <a:r>
              <a:rPr lang="en-US" dirty="0" err="1"/>
              <a:t>terug</a:t>
            </a:r>
            <a:r>
              <a:rPr lang="en-US" dirty="0"/>
              <a:t> </a:t>
            </a:r>
            <a:r>
              <a:rPr lang="en-US" dirty="0" err="1"/>
              <a:t>te</a:t>
            </a:r>
            <a:r>
              <a:rPr lang="en-US" dirty="0"/>
              <a:t> </a:t>
            </a:r>
            <a:r>
              <a:rPr lang="en-US" dirty="0" err="1"/>
              <a:t>koppelen</a:t>
            </a:r>
            <a:r>
              <a:rPr lang="en-US" dirty="0"/>
              <a:t> </a:t>
            </a:r>
            <a:r>
              <a:rPr lang="en-US" dirty="0" err="1"/>
              <a:t>zijn</a:t>
            </a:r>
            <a:r>
              <a:rPr lang="en-US" dirty="0"/>
              <a:t> </a:t>
            </a:r>
            <a:r>
              <a:rPr lang="en-US" dirty="0" err="1"/>
              <a:t>aan</a:t>
            </a:r>
            <a:r>
              <a:rPr lang="en-US" dirty="0"/>
              <a:t> de </a:t>
            </a:r>
            <a:r>
              <a:rPr lang="en-US" dirty="0" err="1"/>
              <a:t>kwaliteit</a:t>
            </a:r>
            <a:r>
              <a:rPr lang="en-US" dirty="0"/>
              <a:t> van de </a:t>
            </a:r>
            <a:r>
              <a:rPr lang="en-US" dirty="0" err="1"/>
              <a:t>waterbodems</a:t>
            </a:r>
            <a:r>
              <a:rPr lang="en-US" dirty="0"/>
              <a:t>. </a:t>
            </a:r>
            <a:endParaRPr lang="en-BE" dirty="0"/>
          </a:p>
        </p:txBody>
      </p:sp>
      <p:sp>
        <p:nvSpPr>
          <p:cNvPr id="4" name="Slide Number Placeholder 3"/>
          <p:cNvSpPr>
            <a:spLocks noGrp="1"/>
          </p:cNvSpPr>
          <p:nvPr>
            <p:ph type="sldNum" sz="quarter" idx="5"/>
          </p:nvPr>
        </p:nvSpPr>
        <p:spPr/>
        <p:txBody>
          <a:bodyPr/>
          <a:lstStyle/>
          <a:p>
            <a:fld id="{9341F2D7-A6C5-4031-8A7F-0E70AF6CB9A1}" type="slidenum">
              <a:rPr lang="en-BE" smtClean="0"/>
              <a:t>30</a:t>
            </a:fld>
            <a:endParaRPr lang="en-BE"/>
          </a:p>
        </p:txBody>
      </p:sp>
    </p:spTree>
    <p:extLst>
      <p:ext uri="{BB962C8B-B14F-4D97-AF65-F5344CB8AC3E}">
        <p14:creationId xmlns:p14="http://schemas.microsoft.com/office/powerpoint/2010/main" val="366227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539750" y="990600"/>
            <a:ext cx="5778500" cy="3249613"/>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koptekst 3"/>
          <p:cNvSpPr>
            <a:spLocks noGrp="1"/>
          </p:cNvSpPr>
          <p:nvPr>
            <p:ph type="hdr" sz="quarter"/>
          </p:nvPr>
        </p:nvSpPr>
        <p:spPr/>
        <p:txBody>
          <a:bodyPr/>
          <a:lstStyle/>
          <a:p>
            <a:r>
              <a:rPr lang="nl-NL" sz="700"/>
              <a:t>Titel: xxx</a:t>
            </a:r>
            <a:endParaRPr lang="nl-NL" sz="700" dirty="0"/>
          </a:p>
        </p:txBody>
      </p:sp>
      <p:sp>
        <p:nvSpPr>
          <p:cNvPr id="5" name="Tijdelijke aanduiding voor datum 4"/>
          <p:cNvSpPr>
            <a:spLocks noGrp="1"/>
          </p:cNvSpPr>
          <p:nvPr>
            <p:ph type="dt" sz="quarter" idx="1"/>
          </p:nvPr>
        </p:nvSpPr>
        <p:spPr/>
        <p:txBody>
          <a:bodyPr/>
          <a:lstStyle/>
          <a:p>
            <a:pPr algn="l"/>
            <a:r>
              <a:rPr lang="nl-NL" sz="700"/>
              <a:t>Datum: 29 april 2019</a:t>
            </a:r>
            <a:endParaRPr lang="nl-NL" sz="700" dirty="0"/>
          </a:p>
        </p:txBody>
      </p:sp>
      <p:sp>
        <p:nvSpPr>
          <p:cNvPr id="6" name="Tijdelijke aanduiding voor dianummer 5"/>
          <p:cNvSpPr>
            <a:spLocks noGrp="1"/>
          </p:cNvSpPr>
          <p:nvPr>
            <p:ph type="sldNum" sz="quarter" idx="5"/>
          </p:nvPr>
        </p:nvSpPr>
        <p:spPr/>
        <p:txBody>
          <a:bodyPr/>
          <a:lstStyle/>
          <a:p>
            <a:fld id="{FC83C17D-ADA0-48C8-B540-397E0E6257D4}" type="slidenum">
              <a:rPr lang="nl-NL" sz="900" smtClean="0"/>
              <a:t>8</a:t>
            </a:fld>
            <a:endParaRPr lang="nl-NL" sz="900" dirty="0"/>
          </a:p>
        </p:txBody>
      </p:sp>
    </p:spTree>
    <p:extLst>
      <p:ext uri="{BB962C8B-B14F-4D97-AF65-F5344CB8AC3E}">
        <p14:creationId xmlns:p14="http://schemas.microsoft.com/office/powerpoint/2010/main" val="2038011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8DF254-2EC7-45F9-BD30-BE0E7C158C9E}" type="slidenum">
              <a:rPr lang="nl-NL" smtClean="0"/>
              <a:pPr/>
              <a:t>9</a:t>
            </a:fld>
            <a:endParaRPr lang="nl-NL" dirty="0"/>
          </a:p>
        </p:txBody>
      </p:sp>
    </p:spTree>
    <p:extLst>
      <p:ext uri="{BB962C8B-B14F-4D97-AF65-F5344CB8AC3E}">
        <p14:creationId xmlns:p14="http://schemas.microsoft.com/office/powerpoint/2010/main" val="2831564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8DF254-2EC7-45F9-BD30-BE0E7C158C9E}" type="slidenum">
              <a:rPr lang="nl-NL" smtClean="0"/>
              <a:pPr/>
              <a:t>10</a:t>
            </a:fld>
            <a:endParaRPr lang="nl-NL" dirty="0"/>
          </a:p>
        </p:txBody>
      </p:sp>
    </p:spTree>
    <p:extLst>
      <p:ext uri="{BB962C8B-B14F-4D97-AF65-F5344CB8AC3E}">
        <p14:creationId xmlns:p14="http://schemas.microsoft.com/office/powerpoint/2010/main" val="2626823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28DF254-2EC7-45F9-BD30-BE0E7C158C9E}" type="slidenum">
              <a:rPr lang="nl-NL" smtClean="0"/>
              <a:pPr/>
              <a:t>11</a:t>
            </a:fld>
            <a:endParaRPr lang="nl-NL" dirty="0"/>
          </a:p>
        </p:txBody>
      </p:sp>
    </p:spTree>
    <p:extLst>
      <p:ext uri="{BB962C8B-B14F-4D97-AF65-F5344CB8AC3E}">
        <p14:creationId xmlns:p14="http://schemas.microsoft.com/office/powerpoint/2010/main" val="17485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Samenwerkingsverband</a:t>
            </a:r>
            <a:r>
              <a:rPr lang="en-US" dirty="0"/>
              <a:t> </a:t>
            </a:r>
            <a:r>
              <a:rPr lang="en-US" dirty="0" err="1"/>
              <a:t>tussen</a:t>
            </a:r>
            <a:r>
              <a:rPr lang="en-US" dirty="0"/>
              <a:t> OVAM </a:t>
            </a:r>
            <a:r>
              <a:rPr lang="en-US" dirty="0" err="1"/>
              <a:t>en</a:t>
            </a:r>
            <a:r>
              <a:rPr lang="en-US" dirty="0"/>
              <a:t> </a:t>
            </a:r>
            <a:r>
              <a:rPr lang="en-US" dirty="0" err="1"/>
              <a:t>waterloopbeheerders</a:t>
            </a:r>
            <a:endParaRPr lang="en-US" dirty="0"/>
          </a:p>
          <a:p>
            <a:endParaRPr lang="en-US" dirty="0"/>
          </a:p>
          <a:p>
            <a:r>
              <a:rPr lang="en-US" dirty="0"/>
              <a:t>Centrale </a:t>
            </a:r>
            <a:r>
              <a:rPr lang="en-US" dirty="0" err="1"/>
              <a:t>locaties</a:t>
            </a:r>
            <a:r>
              <a:rPr lang="en-US" dirty="0"/>
              <a:t> </a:t>
            </a:r>
            <a:r>
              <a:rPr lang="en-US" dirty="0" err="1"/>
              <a:t>voor</a:t>
            </a:r>
            <a:r>
              <a:rPr lang="en-US" dirty="0"/>
              <a:t> </a:t>
            </a:r>
            <a:r>
              <a:rPr lang="en-US" dirty="0" err="1"/>
              <a:t>informatie</a:t>
            </a:r>
            <a:r>
              <a:rPr lang="en-US" dirty="0"/>
              <a:t> over </a:t>
            </a:r>
            <a:r>
              <a:rPr lang="en-US" dirty="0" err="1"/>
              <a:t>kwaliteit</a:t>
            </a:r>
            <a:r>
              <a:rPr lang="en-US" dirty="0"/>
              <a:t> </a:t>
            </a:r>
            <a:r>
              <a:rPr lang="en-US" dirty="0" err="1"/>
              <a:t>waterbodems</a:t>
            </a:r>
            <a:r>
              <a:rPr lang="en-US" dirty="0"/>
              <a:t>:</a:t>
            </a:r>
          </a:p>
          <a:p>
            <a:pPr marL="285750" indent="-285750">
              <a:buFontTx/>
              <a:buChar char="-"/>
            </a:pPr>
            <a:r>
              <a:rPr lang="en-US" dirty="0" err="1"/>
              <a:t>Resultaten</a:t>
            </a:r>
            <a:r>
              <a:rPr lang="en-US" dirty="0"/>
              <a:t> van studies</a:t>
            </a:r>
          </a:p>
          <a:p>
            <a:pPr marL="285750" indent="-285750">
              <a:buFontTx/>
              <a:buChar char="-"/>
            </a:pPr>
            <a:r>
              <a:rPr lang="en-US" dirty="0" err="1"/>
              <a:t>Brongegevens</a:t>
            </a:r>
            <a:endParaRPr lang="en-US" dirty="0"/>
          </a:p>
          <a:p>
            <a:endParaRPr lang="en-BE" dirty="0"/>
          </a:p>
        </p:txBody>
      </p:sp>
      <p:sp>
        <p:nvSpPr>
          <p:cNvPr id="4" name="Slide Number Placeholder 3"/>
          <p:cNvSpPr>
            <a:spLocks noGrp="1"/>
          </p:cNvSpPr>
          <p:nvPr>
            <p:ph type="sldNum" sz="quarter" idx="5"/>
          </p:nvPr>
        </p:nvSpPr>
        <p:spPr/>
        <p:txBody>
          <a:bodyPr/>
          <a:lstStyle/>
          <a:p>
            <a:fld id="{1AB7E2E4-4958-4A0D-8EBE-E45C9991947A}" type="slidenum">
              <a:rPr lang="nl-BE" smtClean="0"/>
              <a:t>18</a:t>
            </a:fld>
            <a:endParaRPr lang="nl-BE"/>
          </a:p>
        </p:txBody>
      </p:sp>
    </p:spTree>
    <p:extLst>
      <p:ext uri="{BB962C8B-B14F-4D97-AF65-F5344CB8AC3E}">
        <p14:creationId xmlns:p14="http://schemas.microsoft.com/office/powerpoint/2010/main" val="591471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Als we alle kosten en baten uit de literatuur </a:t>
            </a:r>
            <a:r>
              <a:rPr lang="nl-NL" sz="1200" kern="1200" dirty="0" err="1">
                <a:solidFill>
                  <a:schemeClr val="tx1"/>
                </a:solidFill>
                <a:effectLst/>
                <a:latin typeface="+mn-lt"/>
                <a:ea typeface="+mn-ea"/>
                <a:cs typeface="+mn-cs"/>
              </a:rPr>
              <a:t>oplijsten</a:t>
            </a:r>
            <a:r>
              <a:rPr lang="nl-NL" sz="1200" kern="1200" dirty="0">
                <a:solidFill>
                  <a:schemeClr val="tx1"/>
                </a:solidFill>
                <a:effectLst/>
                <a:latin typeface="+mn-lt"/>
                <a:ea typeface="+mn-ea"/>
                <a:cs typeface="+mn-cs"/>
              </a:rPr>
              <a:t>, komen we tot volgende overzichtslijst.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mn-lt"/>
                <a:ea typeface="+mn-ea"/>
                <a:cs typeface="+mn-cs"/>
              </a:rPr>
              <a:t>De focus ligt op de baten gerelateerd aan het al dan niet saneren van verontreinigde waterbodems en gaat niet in op kosten en baten van onderhoudswerkzaamheden om functies als scheepvaart en waterafvoer te vrijwaren.</a:t>
            </a:r>
            <a:endParaRPr lang="en-BE" sz="1200" kern="1200" dirty="0">
              <a:solidFill>
                <a:schemeClr val="tx1"/>
              </a:solidFill>
              <a:effectLst/>
              <a:latin typeface="+mn-lt"/>
              <a:ea typeface="+mn-ea"/>
              <a:cs typeface="+mn-cs"/>
            </a:endParaRPr>
          </a:p>
          <a:p>
            <a:endParaRPr lang="en-BE" dirty="0"/>
          </a:p>
        </p:txBody>
      </p:sp>
      <p:sp>
        <p:nvSpPr>
          <p:cNvPr id="4" name="Slide Number Placeholder 3"/>
          <p:cNvSpPr>
            <a:spLocks noGrp="1"/>
          </p:cNvSpPr>
          <p:nvPr>
            <p:ph type="sldNum" sz="quarter" idx="5"/>
          </p:nvPr>
        </p:nvSpPr>
        <p:spPr/>
        <p:txBody>
          <a:bodyPr/>
          <a:lstStyle/>
          <a:p>
            <a:fld id="{9341F2D7-A6C5-4031-8A7F-0E70AF6CB9A1}" type="slidenum">
              <a:rPr lang="en-BE" smtClean="0"/>
              <a:t>26</a:t>
            </a:fld>
            <a:endParaRPr lang="en-BE"/>
          </a:p>
        </p:txBody>
      </p:sp>
    </p:spTree>
    <p:extLst>
      <p:ext uri="{BB962C8B-B14F-4D97-AF65-F5344CB8AC3E}">
        <p14:creationId xmlns:p14="http://schemas.microsoft.com/office/powerpoint/2010/main" val="735483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341F2D7-A6C5-4031-8A7F-0E70AF6CB9A1}" type="slidenum">
              <a:rPr lang="en-BE" smtClean="0"/>
              <a:t>28</a:t>
            </a:fld>
            <a:endParaRPr lang="en-BE"/>
          </a:p>
        </p:txBody>
      </p:sp>
    </p:spTree>
    <p:extLst>
      <p:ext uri="{BB962C8B-B14F-4D97-AF65-F5344CB8AC3E}">
        <p14:creationId xmlns:p14="http://schemas.microsoft.com/office/powerpoint/2010/main" val="2925672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9341F2D7-A6C5-4031-8A7F-0E70AF6CB9A1}" type="slidenum">
              <a:rPr lang="en-BE" smtClean="0"/>
              <a:t>29</a:t>
            </a:fld>
            <a:endParaRPr lang="en-BE"/>
          </a:p>
        </p:txBody>
      </p:sp>
    </p:spTree>
    <p:extLst>
      <p:ext uri="{BB962C8B-B14F-4D97-AF65-F5344CB8AC3E}">
        <p14:creationId xmlns:p14="http://schemas.microsoft.com/office/powerpoint/2010/main" val="243022495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F131457-BF9E-49DE-9D24-614646BE4F1D}"/>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encilGrayscale/>
                    </a14:imgEffect>
                  </a14:imgLayer>
                </a14:imgProps>
              </a:ext>
            </a:extLst>
          </a:blip>
          <a:stretch>
            <a:fillRect/>
          </a:stretch>
        </p:blipFill>
        <p:spPr>
          <a:xfrm>
            <a:off x="0" y="1655545"/>
            <a:ext cx="12192000" cy="5195610"/>
          </a:xfrm>
          <a:prstGeom prst="rect">
            <a:avLst/>
          </a:prstGeom>
        </p:spPr>
      </p:pic>
      <p:sp>
        <p:nvSpPr>
          <p:cNvPr id="2" name="Title 1"/>
          <p:cNvSpPr>
            <a:spLocks noGrp="1"/>
          </p:cNvSpPr>
          <p:nvPr>
            <p:ph type="ctrTitle" hasCustomPrompt="1"/>
          </p:nvPr>
        </p:nvSpPr>
        <p:spPr>
          <a:xfrm>
            <a:off x="1435472" y="2156754"/>
            <a:ext cx="9144000" cy="1022466"/>
          </a:xfrm>
        </p:spPr>
        <p:txBody>
          <a:bodyPr anchor="b">
            <a:normAutofit/>
          </a:bodyPr>
          <a:lstStyle>
            <a:lvl1pPr algn="ctr">
              <a:defRPr sz="5500" b="1">
                <a:solidFill>
                  <a:srgbClr val="96C11F"/>
                </a:solidFill>
              </a:defRPr>
            </a:lvl1pPr>
          </a:lstStyle>
          <a:p>
            <a:br>
              <a:rPr lang="nl-BE"/>
            </a:br>
            <a:br>
              <a:rPr lang="nl-BE"/>
            </a:br>
            <a:br>
              <a:rPr lang="nl-BE"/>
            </a:br>
            <a:br>
              <a:rPr lang="nl-BE"/>
            </a:br>
            <a:br>
              <a:rPr lang="nl-BE"/>
            </a:br>
            <a:br>
              <a:rPr lang="nl-BE"/>
            </a:br>
            <a:br>
              <a:rPr lang="nl-BE"/>
            </a:br>
            <a:br>
              <a:rPr lang="nl-BE"/>
            </a:br>
            <a:br>
              <a:rPr lang="nl-BE"/>
            </a:br>
            <a:br>
              <a:rPr lang="nl-BE"/>
            </a:br>
            <a:br>
              <a:rPr lang="nl-BE"/>
            </a:br>
            <a:br>
              <a:rPr lang="nl-BE"/>
            </a:br>
            <a:br>
              <a:rPr lang="nl-BE"/>
            </a:br>
            <a:br>
              <a:rPr lang="nl-BE"/>
            </a:br>
            <a:br>
              <a:rPr lang="nl-BE"/>
            </a:br>
            <a:br>
              <a:rPr lang="nl-BE"/>
            </a:br>
            <a:r>
              <a:rPr lang="nl-BE"/>
              <a:t>Titel</a:t>
            </a:r>
            <a:endParaRPr lang="en-US"/>
          </a:p>
        </p:txBody>
      </p:sp>
      <p:sp>
        <p:nvSpPr>
          <p:cNvPr id="4" name="Date Placeholder 3"/>
          <p:cNvSpPr>
            <a:spLocks noGrp="1"/>
          </p:cNvSpPr>
          <p:nvPr>
            <p:ph type="dt" sz="half" idx="10"/>
          </p:nvPr>
        </p:nvSpPr>
        <p:spPr>
          <a:xfrm>
            <a:off x="4724400" y="6068072"/>
            <a:ext cx="2743200" cy="365125"/>
          </a:xfrm>
        </p:spPr>
        <p:txBody>
          <a:bodyPr/>
          <a:lstStyle>
            <a:lvl1pPr algn="ctr">
              <a:defRPr/>
            </a:lvl1pPr>
          </a:lstStyle>
          <a:p>
            <a:fld id="{D1540A42-342B-4E27-901D-2BBA8DC5DAEF}" type="datetime1">
              <a:rPr lang="nl-BE" smtClean="0"/>
              <a:pPr/>
              <a:t>12/10/2022</a:t>
            </a:fld>
            <a:endParaRPr lang="en-US"/>
          </a:p>
        </p:txBody>
      </p:sp>
      <p:pic>
        <p:nvPicPr>
          <p:cNvPr id="9" name="Picture 4">
            <a:extLst>
              <a:ext uri="{FF2B5EF4-FFF2-40B4-BE49-F238E27FC236}">
                <a16:creationId xmlns:a16="http://schemas.microsoft.com/office/drawing/2014/main" id="{2B570B46-A138-44CA-B513-776E8A86DD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91537" y="3921745"/>
            <a:ext cx="3008926" cy="1728369"/>
          </a:xfrm>
          <a:prstGeom prst="rect">
            <a:avLst/>
          </a:prstGeom>
        </p:spPr>
      </p:pic>
    </p:spTree>
    <p:extLst>
      <p:ext uri="{BB962C8B-B14F-4D97-AF65-F5344CB8AC3E}">
        <p14:creationId xmlns:p14="http://schemas.microsoft.com/office/powerpoint/2010/main" val="1425776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96DC4A7-3E7C-4753-AD9A-2B0599B60943}"/>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encilGrayscale/>
                    </a14:imgEffect>
                  </a14:imgLayer>
                </a14:imgProps>
              </a:ext>
            </a:extLst>
          </a:blip>
          <a:stretch>
            <a:fillRect/>
          </a:stretch>
        </p:blipFill>
        <p:spPr>
          <a:xfrm>
            <a:off x="0" y="1690688"/>
            <a:ext cx="12192000" cy="5160467"/>
          </a:xfrm>
          <a:prstGeom prst="rect">
            <a:avLst/>
          </a:prstGeom>
        </p:spPr>
      </p:pic>
      <p:sp>
        <p:nvSpPr>
          <p:cNvPr id="2" name="Title 1"/>
          <p:cNvSpPr>
            <a:spLocks noGrp="1"/>
          </p:cNvSpPr>
          <p:nvPr>
            <p:ph type="title" hasCustomPrompt="1"/>
          </p:nvPr>
        </p:nvSpPr>
        <p:spPr/>
        <p:txBody>
          <a:bodyPr>
            <a:normAutofit/>
          </a:bodyPr>
          <a:lstStyle>
            <a:lvl1pPr>
              <a:defRPr sz="4800" b="1">
                <a:solidFill>
                  <a:srgbClr val="96C11F"/>
                </a:solidFill>
              </a:defRPr>
            </a:lvl1pPr>
          </a:lstStyle>
          <a:p>
            <a:r>
              <a:rPr lang="nl-BE"/>
              <a:t>Titel</a:t>
            </a:r>
            <a:endParaRPr lang="en-US"/>
          </a:p>
        </p:txBody>
      </p:sp>
      <p:sp>
        <p:nvSpPr>
          <p:cNvPr id="3" name="Content Placeholder 2"/>
          <p:cNvSpPr>
            <a:spLocks noGrp="1"/>
          </p:cNvSpPr>
          <p:nvPr>
            <p:ph idx="1" hasCustomPrompt="1"/>
          </p:nvPr>
        </p:nvSpPr>
        <p:spPr>
          <a:noFill/>
        </p:spPr>
        <p:txBody>
          <a:bodyPr/>
          <a:lstStyle>
            <a:lvl1pPr marL="0" indent="0">
              <a:buNone/>
              <a:defRPr lang="nl-BE" sz="2500" b="0" kern="1200" dirty="0" smtClean="0">
                <a:solidFill>
                  <a:srgbClr val="575756"/>
                </a:solidFill>
                <a:latin typeface="+mn-lt"/>
                <a:ea typeface="+mn-ea"/>
                <a:cs typeface="+mn-cs"/>
              </a:defRPr>
            </a:lvl1pPr>
          </a:lstStyle>
          <a:p>
            <a:pPr marL="228600" lvl="0" indent="-228600" algn="l" defTabSz="914400" rtl="0" eaLnBrk="1" latinLnBrk="0" hangingPunct="1">
              <a:lnSpc>
                <a:spcPct val="90000"/>
              </a:lnSpc>
              <a:spcBef>
                <a:spcPts val="1000"/>
              </a:spcBef>
              <a:buFont typeface="Arial"/>
              <a:buChar char="•"/>
            </a:pPr>
            <a:r>
              <a:rPr lang="nl-BE"/>
              <a:t>Kop 1</a:t>
            </a:r>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4" name="Date Placeholder 3"/>
          <p:cNvSpPr>
            <a:spLocks noGrp="1"/>
          </p:cNvSpPr>
          <p:nvPr>
            <p:ph type="dt" sz="half" idx="10"/>
          </p:nvPr>
        </p:nvSpPr>
        <p:spPr/>
        <p:txBody>
          <a:bodyPr/>
          <a:lstStyle/>
          <a:p>
            <a:fld id="{4CB1BC3E-A6E3-4893-9CF4-DAF1B84EA9C7}" type="datetime1">
              <a:rPr lang="nl-BE" smtClean="0"/>
              <a:t>12/10/2022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1F1D1-5227-2740-ACC5-E828426B4932}" type="slidenum">
              <a:rPr lang="en-US" smtClean="0"/>
              <a:t>‹nr.›</a:t>
            </a:fld>
            <a:endParaRPr lang="en-US"/>
          </a:p>
        </p:txBody>
      </p:sp>
    </p:spTree>
    <p:extLst>
      <p:ext uri="{BB962C8B-B14F-4D97-AF65-F5344CB8AC3E}">
        <p14:creationId xmlns:p14="http://schemas.microsoft.com/office/powerpoint/2010/main" val="85485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BE"/>
              <a:t>Titel</a:t>
            </a:r>
            <a:endParaRPr lang="en-US"/>
          </a:p>
        </p:txBody>
      </p:sp>
      <p:sp>
        <p:nvSpPr>
          <p:cNvPr id="3" name="Content Placeholder 2"/>
          <p:cNvSpPr>
            <a:spLocks noGrp="1"/>
          </p:cNvSpPr>
          <p:nvPr>
            <p:ph sz="half" idx="1"/>
          </p:nvPr>
        </p:nvSpPr>
        <p:spPr>
          <a:xfrm>
            <a:off x="838200" y="1825625"/>
            <a:ext cx="5181600" cy="4351338"/>
          </a:xfrm>
          <a:noFill/>
        </p:spPr>
        <p:txBody>
          <a:body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4" name="Content Placeholder 3"/>
          <p:cNvSpPr>
            <a:spLocks noGrp="1"/>
          </p:cNvSpPr>
          <p:nvPr>
            <p:ph sz="half" idx="2"/>
          </p:nvPr>
        </p:nvSpPr>
        <p:spPr>
          <a:xfrm>
            <a:off x="6172200" y="1825625"/>
            <a:ext cx="5181600" cy="4351338"/>
          </a:xfrm>
          <a:noFill/>
        </p:spPr>
        <p:txBody>
          <a:body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5" name="Date Placeholder 4"/>
          <p:cNvSpPr>
            <a:spLocks noGrp="1"/>
          </p:cNvSpPr>
          <p:nvPr>
            <p:ph type="dt" sz="half" idx="10"/>
          </p:nvPr>
        </p:nvSpPr>
        <p:spPr/>
        <p:txBody>
          <a:bodyPr/>
          <a:lstStyle/>
          <a:p>
            <a:fld id="{F369625D-97DF-4E98-923E-63669D30E3BE}" type="datetime1">
              <a:rPr lang="nl-BE"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1F1D1-5227-2740-ACC5-E828426B4932}" type="slidenum">
              <a:rPr lang="en-US" smtClean="0"/>
              <a:t>‹nr.›</a:t>
            </a:fld>
            <a:endParaRPr lang="en-US"/>
          </a:p>
        </p:txBody>
      </p:sp>
      <p:cxnSp>
        <p:nvCxnSpPr>
          <p:cNvPr id="8" name="Rechte verbindingslijn 7">
            <a:extLst>
              <a:ext uri="{FF2B5EF4-FFF2-40B4-BE49-F238E27FC236}">
                <a16:creationId xmlns:a16="http://schemas.microsoft.com/office/drawing/2014/main" id="{AA230DF7-E2D4-4E50-A62B-F5A48E34424D}"/>
              </a:ext>
            </a:extLst>
          </p:cNvPr>
          <p:cNvCxnSpPr>
            <a:cxnSpLocks/>
          </p:cNvCxnSpPr>
          <p:nvPr userDrawn="1"/>
        </p:nvCxnSpPr>
        <p:spPr>
          <a:xfrm>
            <a:off x="6096000" y="1825625"/>
            <a:ext cx="0" cy="4351338"/>
          </a:xfrm>
          <a:prstGeom prst="line">
            <a:avLst/>
          </a:prstGeom>
          <a:ln>
            <a:solidFill>
              <a:srgbClr val="0766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234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vl1pPr>
          </a:lstStyle>
          <a:p>
            <a:r>
              <a:rPr lang="nl-BE"/>
              <a:t>Titel</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3000" b="1">
                <a:solidFill>
                  <a:srgbClr val="076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p:txBody>
      </p:sp>
      <p:sp>
        <p:nvSpPr>
          <p:cNvPr id="4" name="Content Placeholder 3"/>
          <p:cNvSpPr>
            <a:spLocks noGrp="1"/>
          </p:cNvSpPr>
          <p:nvPr>
            <p:ph sz="half" idx="2"/>
          </p:nvPr>
        </p:nvSpPr>
        <p:spPr>
          <a:xfrm>
            <a:off x="839788" y="2505075"/>
            <a:ext cx="5157787" cy="3684588"/>
          </a:xfrm>
          <a:noFill/>
        </p:spPr>
        <p:txBody>
          <a:body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3000" b="1">
                <a:solidFill>
                  <a:srgbClr val="07663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p:txBody>
      </p:sp>
      <p:sp>
        <p:nvSpPr>
          <p:cNvPr id="6" name="Content Placeholder 5"/>
          <p:cNvSpPr>
            <a:spLocks noGrp="1"/>
          </p:cNvSpPr>
          <p:nvPr>
            <p:ph sz="quarter" idx="4"/>
          </p:nvPr>
        </p:nvSpPr>
        <p:spPr>
          <a:xfrm>
            <a:off x="6172200" y="2505075"/>
            <a:ext cx="5183188" cy="3684588"/>
          </a:xfrm>
          <a:noFill/>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2439566D-2219-459F-A6F2-CE029426A2FB}" type="datetime1">
              <a:rPr lang="nl-BE" smtClean="0"/>
              <a:t>12/10/2022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A1F1D1-5227-2740-ACC5-E828426B4932}" type="slidenum">
              <a:rPr lang="en-US" smtClean="0"/>
              <a:t>‹nr.›</a:t>
            </a:fld>
            <a:endParaRPr lang="en-US"/>
          </a:p>
        </p:txBody>
      </p:sp>
      <p:cxnSp>
        <p:nvCxnSpPr>
          <p:cNvPr id="10" name="Rechte verbindingslijn 9">
            <a:extLst>
              <a:ext uri="{FF2B5EF4-FFF2-40B4-BE49-F238E27FC236}">
                <a16:creationId xmlns:a16="http://schemas.microsoft.com/office/drawing/2014/main" id="{EFB14DE5-8E4D-41CC-A7BA-3447DA38178B}"/>
              </a:ext>
            </a:extLst>
          </p:cNvPr>
          <p:cNvCxnSpPr>
            <a:cxnSpLocks/>
            <a:stCxn id="2" idx="2"/>
          </p:cNvCxnSpPr>
          <p:nvPr userDrawn="1"/>
        </p:nvCxnSpPr>
        <p:spPr>
          <a:xfrm flipH="1">
            <a:off x="6096000" y="1690688"/>
            <a:ext cx="1588" cy="4498975"/>
          </a:xfrm>
          <a:prstGeom prst="line">
            <a:avLst/>
          </a:prstGeom>
          <a:ln>
            <a:solidFill>
              <a:srgbClr val="0766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724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612" y="380594"/>
            <a:ext cx="3932237" cy="1069975"/>
          </a:xfrm>
        </p:spPr>
        <p:txBody>
          <a:bodyPr anchor="b">
            <a:noAutofit/>
          </a:bodyPr>
          <a:lstStyle>
            <a:lvl1pPr>
              <a:defRPr sz="4800"/>
            </a:lvl1pPr>
          </a:lstStyle>
          <a:p>
            <a:r>
              <a:rPr lang="nl-BE"/>
              <a:t>Titel</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839788" y="2057400"/>
            <a:ext cx="3932237" cy="3811588"/>
          </a:xfrm>
          <a:noFill/>
        </p:spPr>
        <p:txBody>
          <a:bodyPr/>
          <a:lstStyle>
            <a:lvl1pPr marL="0" indent="0">
              <a:buNone/>
              <a:defRPr sz="30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543050" indent="-171450">
              <a:buFont typeface="Arial" panose="020B0604020202020204" pitchFamily="34" charset="0"/>
              <a:buChar char="•"/>
              <a:defRPr sz="1000"/>
            </a:lvl4pPr>
            <a:lvl5pPr marL="2000250" indent="-17145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BE"/>
              <a:t>Click </a:t>
            </a:r>
            <a:r>
              <a:rPr lang="nl-BE" err="1"/>
              <a:t>to</a:t>
            </a:r>
            <a:r>
              <a:rPr lang="nl-BE"/>
              <a:t> </a:t>
            </a:r>
            <a:r>
              <a:rPr lang="nl-BE" err="1"/>
              <a:t>edit</a:t>
            </a:r>
            <a:r>
              <a:rPr lang="nl-BE"/>
              <a:t> Master </a:t>
            </a:r>
            <a:r>
              <a:rPr lang="nl-BE" err="1"/>
              <a:t>text</a:t>
            </a:r>
            <a:r>
              <a:rPr lang="nl-BE"/>
              <a:t> </a:t>
            </a:r>
            <a:r>
              <a:rPr lang="nl-BE" err="1"/>
              <a:t>styles</a:t>
            </a:r>
            <a:endParaRPr lang="nl-BE"/>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5" name="Date Placeholder 4"/>
          <p:cNvSpPr>
            <a:spLocks noGrp="1"/>
          </p:cNvSpPr>
          <p:nvPr>
            <p:ph type="dt" sz="half" idx="10"/>
          </p:nvPr>
        </p:nvSpPr>
        <p:spPr/>
        <p:txBody>
          <a:bodyPr/>
          <a:lstStyle/>
          <a:p>
            <a:fld id="{CD460272-4E02-4B9A-913E-521CE636ADFE}" type="datetime1">
              <a:rPr lang="nl-BE" smtClean="0"/>
              <a:t>12/10/2022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A1F1D1-5227-2740-ACC5-E828426B4932}" type="slidenum">
              <a:rPr lang="en-US" smtClean="0"/>
              <a:t>‹nr.›</a:t>
            </a:fld>
            <a:endParaRPr lang="en-US"/>
          </a:p>
        </p:txBody>
      </p:sp>
    </p:spTree>
    <p:extLst>
      <p:ext uri="{BB962C8B-B14F-4D97-AF65-F5344CB8AC3E}">
        <p14:creationId xmlns:p14="http://schemas.microsoft.com/office/powerpoint/2010/main" val="53010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9C25AAC-BCF9-44A0-9167-AFEDEE3303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1" r="241" b="83575"/>
          <a:stretch/>
        </p:blipFill>
        <p:spPr>
          <a:xfrm>
            <a:off x="-19665" y="0"/>
            <a:ext cx="12211665" cy="1622323"/>
          </a:xfrm>
          <a:prstGeom prst="rect">
            <a:avLst/>
          </a:prstGeom>
        </p:spPr>
      </p:pic>
      <p:sp>
        <p:nvSpPr>
          <p:cNvPr id="2" name="Title 1"/>
          <p:cNvSpPr>
            <a:spLocks noGrp="1"/>
          </p:cNvSpPr>
          <p:nvPr>
            <p:ph type="title" hasCustomPrompt="1"/>
          </p:nvPr>
        </p:nvSpPr>
        <p:spPr>
          <a:xfrm>
            <a:off x="838200" y="232122"/>
            <a:ext cx="10515600" cy="1325563"/>
          </a:xfrm>
        </p:spPr>
        <p:txBody>
          <a:bodyPr/>
          <a:lstStyle>
            <a:lvl1pPr>
              <a:defRPr/>
            </a:lvl1pPr>
          </a:lstStyle>
          <a:p>
            <a:r>
              <a:rPr lang="nl-BE"/>
              <a:t>Partners van RESANAT</a:t>
            </a:r>
            <a:endParaRPr lang="en-US"/>
          </a:p>
        </p:txBody>
      </p:sp>
      <p:pic>
        <p:nvPicPr>
          <p:cNvPr id="8" name="Picture 1">
            <a:extLst>
              <a:ext uri="{FF2B5EF4-FFF2-40B4-BE49-F238E27FC236}">
                <a16:creationId xmlns:a16="http://schemas.microsoft.com/office/drawing/2014/main" id="{89FCB11C-1BEC-4BFC-A3E5-8A93924A00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916" y="2222089"/>
            <a:ext cx="9102169" cy="3945181"/>
          </a:xfrm>
          <a:prstGeom prst="rect">
            <a:avLst/>
          </a:prstGeom>
        </p:spPr>
      </p:pic>
    </p:spTree>
    <p:extLst>
      <p:ext uri="{BB962C8B-B14F-4D97-AF65-F5344CB8AC3E}">
        <p14:creationId xmlns:p14="http://schemas.microsoft.com/office/powerpoint/2010/main" val="2080454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en object Blauw">
    <p:spTree>
      <p:nvGrpSpPr>
        <p:cNvPr id="1" name=""/>
        <p:cNvGrpSpPr/>
        <p:nvPr/>
      </p:nvGrpSpPr>
      <p:grpSpPr>
        <a:xfrm>
          <a:off x="0" y="0"/>
          <a:ext cx="0" cy="0"/>
          <a:chOff x="0" y="0"/>
          <a:chExt cx="0" cy="0"/>
        </a:xfrm>
      </p:grpSpPr>
      <p:sp>
        <p:nvSpPr>
          <p:cNvPr id="16" name="Rectangle 15"/>
          <p:cNvSpPr/>
          <p:nvPr userDrawn="1"/>
        </p:nvSpPr>
        <p:spPr>
          <a:xfrm>
            <a:off x="0" y="6309320"/>
            <a:ext cx="2255573" cy="5486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jdelijke aanduiding voor afbeelding 12"/>
          <p:cNvSpPr>
            <a:spLocks noGrp="1"/>
          </p:cNvSpPr>
          <p:nvPr>
            <p:ph type="pic" sz="quarter" idx="13"/>
          </p:nvPr>
        </p:nvSpPr>
        <p:spPr>
          <a:xfrm>
            <a:off x="1775448" y="334"/>
            <a:ext cx="719667" cy="663417"/>
          </a:xfrm>
          <a:noFill/>
        </p:spPr>
        <p:txBody>
          <a:bodyPr>
            <a:noAutofit/>
          </a:bodyPr>
          <a:lstStyle>
            <a:lvl1pPr>
              <a:defRPr sz="1067"/>
            </a:lvl1pPr>
          </a:lstStyle>
          <a:p>
            <a:r>
              <a:rPr lang="en-US"/>
              <a:t>Click icon to add picture</a:t>
            </a:r>
            <a:endParaRPr lang="nl-BE" dirty="0"/>
          </a:p>
        </p:txBody>
      </p:sp>
      <p:sp>
        <p:nvSpPr>
          <p:cNvPr id="10" name="Tijdelijke aanduiding voor tekst 19"/>
          <p:cNvSpPr>
            <a:spLocks noGrp="1"/>
          </p:cNvSpPr>
          <p:nvPr>
            <p:ph type="body" sz="quarter" idx="15" hasCustomPrompt="1"/>
          </p:nvPr>
        </p:nvSpPr>
        <p:spPr>
          <a:xfrm>
            <a:off x="2495115" y="-1978"/>
            <a:ext cx="2400732" cy="665241"/>
          </a:xfrm>
          <a:solidFill>
            <a:schemeClr val="accent1"/>
          </a:solidFill>
        </p:spPr>
        <p:txBody>
          <a:bodyPr lIns="108000" tIns="79200" rIns="108000" bIns="50400" anchor="ctr" anchorCtr="0">
            <a:noAutofit/>
          </a:bodyPr>
          <a:lstStyle>
            <a:lvl1pPr>
              <a:lnSpc>
                <a:spcPts val="2133"/>
              </a:lnSpc>
              <a:defRPr sz="2133" cap="all" baseline="0">
                <a:solidFill>
                  <a:schemeClr val="bg1"/>
                </a:solidFill>
              </a:defRPr>
            </a:lvl1pPr>
          </a:lstStyle>
          <a:p>
            <a:pPr lvl="0"/>
            <a:r>
              <a:rPr lang="nl-NL" dirty="0"/>
              <a:t>Onderwerp dia</a:t>
            </a:r>
          </a:p>
        </p:txBody>
      </p:sp>
      <p:sp>
        <p:nvSpPr>
          <p:cNvPr id="11" name="Titel 1"/>
          <p:cNvSpPr>
            <a:spLocks noGrp="1"/>
          </p:cNvSpPr>
          <p:nvPr>
            <p:ph type="title"/>
          </p:nvPr>
        </p:nvSpPr>
        <p:spPr>
          <a:xfrm>
            <a:off x="575734" y="1028694"/>
            <a:ext cx="11040972" cy="485657"/>
          </a:xfrm>
          <a:solidFill>
            <a:schemeClr val="accent1"/>
          </a:solidFill>
        </p:spPr>
        <p:txBody>
          <a:bodyPr lIns="108000" tIns="43200" rIns="108000" bIns="43200"/>
          <a:lstStyle>
            <a:lvl1pPr algn="l">
              <a:defRPr sz="2400">
                <a:solidFill>
                  <a:schemeClr val="bg1"/>
                </a:solidFill>
              </a:defRPr>
            </a:lvl1pPr>
          </a:lstStyle>
          <a:p>
            <a:r>
              <a:rPr lang="en-US"/>
              <a:t>Click to edit Master title style</a:t>
            </a:r>
            <a:endParaRPr lang="nl-BE" dirty="0"/>
          </a:p>
        </p:txBody>
      </p:sp>
      <p:sp>
        <p:nvSpPr>
          <p:cNvPr id="2" name="Date Placeholder 1"/>
          <p:cNvSpPr>
            <a:spLocks noGrp="1"/>
          </p:cNvSpPr>
          <p:nvPr>
            <p:ph type="dt" sz="half" idx="16"/>
          </p:nvPr>
        </p:nvSpPr>
        <p:spPr>
          <a:xfrm>
            <a:off x="130802" y="6405331"/>
            <a:ext cx="1164585" cy="237515"/>
          </a:xfrm>
        </p:spPr>
        <p:txBody>
          <a:bodyPr/>
          <a:lstStyle/>
          <a:p>
            <a:fld id="{D2042BD0-40C8-444E-9920-E5A513A4247F}" type="datetime1">
              <a:rPr lang="nl-BE" smtClean="0"/>
              <a:t>12/10/2022</a:t>
            </a:fld>
            <a:endParaRPr lang="en-US" dirty="0"/>
          </a:p>
        </p:txBody>
      </p:sp>
      <p:sp>
        <p:nvSpPr>
          <p:cNvPr id="4" name="Footer Placeholder 3"/>
          <p:cNvSpPr>
            <a:spLocks noGrp="1"/>
          </p:cNvSpPr>
          <p:nvPr>
            <p:ph type="ftr" sz="quarter" idx="17"/>
          </p:nvPr>
        </p:nvSpPr>
        <p:spPr>
          <a:xfrm>
            <a:off x="143340" y="6630875"/>
            <a:ext cx="2016224" cy="237515"/>
          </a:xfrm>
        </p:spPr>
        <p:txBody>
          <a:bodyPr/>
          <a:lstStyle>
            <a:lvl1pPr algn="l">
              <a:defRPr/>
            </a:lvl1pPr>
          </a:lstStyle>
          <a:p>
            <a:r>
              <a:rPr lang="en-US"/>
              <a:t>©VITO – Not for distribution</a:t>
            </a:r>
            <a:endParaRPr lang="en-US" dirty="0"/>
          </a:p>
        </p:txBody>
      </p:sp>
      <p:sp>
        <p:nvSpPr>
          <p:cNvPr id="13" name="Slide Number Placeholder 12"/>
          <p:cNvSpPr>
            <a:spLocks noGrp="1"/>
          </p:cNvSpPr>
          <p:nvPr>
            <p:ph type="sldNum" sz="quarter" idx="18"/>
          </p:nvPr>
        </p:nvSpPr>
        <p:spPr/>
        <p:txBody>
          <a:bodyPr/>
          <a:lstStyle>
            <a:lvl1pPr>
              <a:defRPr>
                <a:solidFill>
                  <a:schemeClr val="tx2"/>
                </a:solidFill>
              </a:defRPr>
            </a:lvl1pPr>
          </a:lstStyle>
          <a:p>
            <a:fld id="{5BC19279-DFCC-452D-946A-D5121146A4E4}" type="slidenum">
              <a:rPr lang="en-US" smtClean="0"/>
              <a:pPr/>
              <a:t>‹nr.›</a:t>
            </a:fld>
            <a:endParaRPr lang="en-US"/>
          </a:p>
        </p:txBody>
      </p:sp>
      <p:pic>
        <p:nvPicPr>
          <p:cNvPr id="14" name="Afbeelding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29"/>
            <a:ext cx="1775448" cy="665792"/>
          </a:xfrm>
          <a:prstGeom prst="rect">
            <a:avLst/>
          </a:prstGeom>
          <a:solidFill>
            <a:schemeClr val="bg1"/>
          </a:solidFill>
        </p:spPr>
      </p:pic>
      <p:sp>
        <p:nvSpPr>
          <p:cNvPr id="6" name="Content Placeholder 5"/>
          <p:cNvSpPr>
            <a:spLocks noGrp="1"/>
          </p:cNvSpPr>
          <p:nvPr>
            <p:ph sz="quarter" idx="19"/>
          </p:nvPr>
        </p:nvSpPr>
        <p:spPr>
          <a:xfrm>
            <a:off x="527382" y="1604433"/>
            <a:ext cx="11137569" cy="4608876"/>
          </a:xfrm>
        </p:spPr>
        <p:txBody>
          <a:bodyPr/>
          <a:lstStyle>
            <a:lvl1pPr marL="228594" indent="-228594">
              <a:buFont typeface="Wingdings" panose="05000000000000000000" pitchFamily="2" charset="2"/>
              <a:buChar char="§"/>
              <a:defRPr sz="2400"/>
            </a:lvl1pPr>
            <a:lvl2pPr marL="480472" indent="-245527">
              <a:buFont typeface="Wingdings" panose="05000000000000000000" pitchFamily="2" charset="2"/>
              <a:buChar char="§"/>
              <a:defRPr sz="2133"/>
            </a:lvl2pPr>
            <a:lvl3pPr marL="715415" indent="-237061">
              <a:buFont typeface="Wingdings" panose="05000000000000000000" pitchFamily="2" charset="2"/>
              <a:buChar char="§"/>
              <a:defRPr sz="1867"/>
            </a:lvl3pPr>
            <a:lvl4pPr marL="958827" indent="-249760">
              <a:buFont typeface="Wingdings" panose="05000000000000000000" pitchFamily="2" charset="2"/>
              <a:buChar char="§"/>
              <a:defRPr sz="1600"/>
            </a:lvl4pPr>
            <a:lvl5pPr marL="480472" indent="-120648">
              <a:buFont typeface="Wingdings" panose="05000000000000000000" pitchFamily="2" charset="2"/>
              <a:buChar char="§"/>
              <a:defRPr sz="1867"/>
            </a:lvl5pPr>
          </a:lstStyle>
          <a:p>
            <a:pPr lvl="0"/>
            <a:r>
              <a:rPr lang="en-US"/>
              <a:t>Edit Master text styles</a:t>
            </a:r>
          </a:p>
          <a:p>
            <a:pPr lvl="1"/>
            <a:r>
              <a:rPr lang="en-US"/>
              <a:t>Second level</a:t>
            </a:r>
          </a:p>
          <a:p>
            <a:pPr lvl="2"/>
            <a:r>
              <a:rPr lang="en-US"/>
              <a:t>Third level</a:t>
            </a:r>
          </a:p>
          <a:p>
            <a:pPr lvl="3"/>
            <a:r>
              <a:rPr lang="en-US"/>
              <a:t>Fourth level</a:t>
            </a:r>
          </a:p>
        </p:txBody>
      </p:sp>
      <p:pic>
        <p:nvPicPr>
          <p:cNvPr id="12" name="Picture 11">
            <a:extLst>
              <a:ext uri="{FF2B5EF4-FFF2-40B4-BE49-F238E27FC236}">
                <a16:creationId xmlns:a16="http://schemas.microsoft.com/office/drawing/2014/main" id="{34D834F6-B331-4344-8EF6-6E9CD994A113}"/>
              </a:ext>
            </a:extLst>
          </p:cNvPr>
          <p:cNvPicPr>
            <a:picLocks noChangeAspect="1"/>
          </p:cNvPicPr>
          <p:nvPr userDrawn="1"/>
        </p:nvPicPr>
        <p:blipFill>
          <a:blip r:embed="rId3"/>
          <a:stretch>
            <a:fillRect/>
          </a:stretch>
        </p:blipFill>
        <p:spPr>
          <a:xfrm>
            <a:off x="10974736" y="654"/>
            <a:ext cx="1219200" cy="662609"/>
          </a:xfrm>
          <a:prstGeom prst="rect">
            <a:avLst/>
          </a:prstGeom>
        </p:spPr>
      </p:pic>
    </p:spTree>
    <p:extLst>
      <p:ext uri="{BB962C8B-B14F-4D97-AF65-F5344CB8AC3E}">
        <p14:creationId xmlns:p14="http://schemas.microsoft.com/office/powerpoint/2010/main" val="237019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ulti-image slide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3886201"/>
            <a:ext cx="4572000" cy="685799"/>
          </a:xfrm>
        </p:spPr>
        <p:txBody>
          <a:bodyPr/>
          <a:lstStyle/>
          <a:p>
            <a:r>
              <a:rPr lang="nl-NL"/>
              <a:t>Multi image slide title</a:t>
            </a:r>
            <a:endParaRPr lang="nl-NL" dirty="0"/>
          </a:p>
        </p:txBody>
      </p:sp>
      <p:sp>
        <p:nvSpPr>
          <p:cNvPr id="3" name="Date Placeholder 2">
            <a:extLst>
              <a:ext uri="{FF2B5EF4-FFF2-40B4-BE49-F238E27FC236}">
                <a16:creationId xmlns:a16="http://schemas.microsoft.com/office/drawing/2014/main" id="{329F2E6C-2AC3-46CC-ADD7-FBC44617D1DB}"/>
              </a:ext>
            </a:extLst>
          </p:cNvPr>
          <p:cNvSpPr>
            <a:spLocks noGrp="1"/>
          </p:cNvSpPr>
          <p:nvPr>
            <p:ph type="dt" sz="half" idx="10"/>
          </p:nvPr>
        </p:nvSpPr>
        <p:spPr/>
        <p:txBody>
          <a:bodyPr/>
          <a:lstStyle/>
          <a:p>
            <a:fld id="{F31E42D4-B472-4D33-8D3D-6F0C0E7887EA}" type="datetime3">
              <a:rPr lang="nl-NL" smtClean="0"/>
              <a:t>12/10/22</a:t>
            </a:fld>
            <a:endParaRPr lang="nl-NL" dirty="0"/>
          </a:p>
        </p:txBody>
      </p:sp>
      <p:sp>
        <p:nvSpPr>
          <p:cNvPr id="4" name="Footer Placeholder 3">
            <a:extLst>
              <a:ext uri="{FF2B5EF4-FFF2-40B4-BE49-F238E27FC236}">
                <a16:creationId xmlns:a16="http://schemas.microsoft.com/office/drawing/2014/main" id="{B97CFF94-9D68-4764-B509-2DFCB7037418}"/>
              </a:ext>
            </a:extLst>
          </p:cNvPr>
          <p:cNvSpPr>
            <a:spLocks noGrp="1"/>
          </p:cNvSpPr>
          <p:nvPr>
            <p:ph type="ftr" sz="quarter" idx="11"/>
          </p:nvPr>
        </p:nvSpPr>
        <p:spPr/>
        <p:txBody>
          <a:bodyPr/>
          <a:lstStyle/>
          <a:p>
            <a:r>
              <a:rPr lang="nl-NL"/>
              <a:t>© Arcadis 2020</a:t>
            </a:r>
            <a:endParaRPr lang="nl-NL" dirty="0"/>
          </a:p>
        </p:txBody>
      </p:sp>
      <p:sp>
        <p:nvSpPr>
          <p:cNvPr id="5" name="Slide Number Placeholder 4">
            <a:extLst>
              <a:ext uri="{FF2B5EF4-FFF2-40B4-BE49-F238E27FC236}">
                <a16:creationId xmlns:a16="http://schemas.microsoft.com/office/drawing/2014/main" id="{827E121F-6096-426B-8D0F-9FEB96CC14B6}"/>
              </a:ext>
            </a:extLst>
          </p:cNvPr>
          <p:cNvSpPr>
            <a:spLocks noGrp="1"/>
          </p:cNvSpPr>
          <p:nvPr>
            <p:ph type="sldNum" sz="quarter" idx="12"/>
          </p:nvPr>
        </p:nvSpPr>
        <p:spPr/>
        <p:txBody>
          <a:bodyPr/>
          <a:lstStyle/>
          <a:p>
            <a:fld id="{2FE63AA4-120D-435A-A130-F49443AF7CBF}" type="slidenum">
              <a:rPr lang="nl-NL" smtClean="0"/>
              <a:pPr/>
              <a:t>‹nr.›</a:t>
            </a:fld>
            <a:endParaRPr lang="nl-NL" dirty="0"/>
          </a:p>
        </p:txBody>
      </p:sp>
      <p:sp>
        <p:nvSpPr>
          <p:cNvPr id="8" name="Text Placeholder 16">
            <a:extLst>
              <a:ext uri="{FF2B5EF4-FFF2-40B4-BE49-F238E27FC236}">
                <a16:creationId xmlns:a16="http://schemas.microsoft.com/office/drawing/2014/main" id="{8F504382-8ECA-4BCC-BB7E-448D5DB4B912}"/>
              </a:ext>
            </a:extLst>
          </p:cNvPr>
          <p:cNvSpPr>
            <a:spLocks noGrp="1"/>
          </p:cNvSpPr>
          <p:nvPr>
            <p:ph type="body" sz="quarter" idx="14" hasCustomPrompt="1"/>
          </p:nvPr>
        </p:nvSpPr>
        <p:spPr>
          <a:xfrm>
            <a:off x="457200" y="5045412"/>
            <a:ext cx="4572000" cy="1126788"/>
          </a:xfrm>
          <a:prstGeom prst="rect">
            <a:avLst/>
          </a:prstGeom>
        </p:spPr>
        <p:txBody>
          <a:bodyPr lIns="0" tIns="0" rIns="0" bIns="0">
            <a:noAutofit/>
          </a:bodyPr>
          <a:lstStyle>
            <a:lvl1pPr>
              <a:lnSpc>
                <a:spcPct val="90000"/>
              </a:lnSpc>
              <a:spcBef>
                <a:spcPts val="600"/>
              </a:spcBef>
              <a:spcAft>
                <a:spcPts val="1200"/>
              </a:spcAft>
              <a:defRPr sz="1600" b="0">
                <a:solidFill>
                  <a:schemeClr val="tx1"/>
                </a:solidFill>
              </a:defRPr>
            </a:lvl1pPr>
          </a:lstStyle>
          <a:p>
            <a:pPr lvl="0"/>
            <a:r>
              <a:rPr lang="nl-NL"/>
              <a:t>Click to add text </a:t>
            </a:r>
            <a:endParaRPr lang="nl-NL" dirty="0"/>
          </a:p>
        </p:txBody>
      </p:sp>
      <p:sp>
        <p:nvSpPr>
          <p:cNvPr id="9" name="Picture Placeholder 3">
            <a:extLst>
              <a:ext uri="{FF2B5EF4-FFF2-40B4-BE49-F238E27FC236}">
                <a16:creationId xmlns:a16="http://schemas.microsoft.com/office/drawing/2014/main" id="{63CBCC71-2452-4503-B1A4-108D5F857D15}"/>
              </a:ext>
            </a:extLst>
          </p:cNvPr>
          <p:cNvSpPr>
            <a:spLocks noGrp="1"/>
          </p:cNvSpPr>
          <p:nvPr>
            <p:ph type="pic" sz="quarter" idx="16" hasCustomPrompt="1"/>
          </p:nvPr>
        </p:nvSpPr>
        <p:spPr>
          <a:xfrm>
            <a:off x="9067800" y="3886200"/>
            <a:ext cx="2667000" cy="2514600"/>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
        <p:nvSpPr>
          <p:cNvPr id="10" name="Picture Placeholder 3">
            <a:extLst>
              <a:ext uri="{FF2B5EF4-FFF2-40B4-BE49-F238E27FC236}">
                <a16:creationId xmlns:a16="http://schemas.microsoft.com/office/drawing/2014/main" id="{E6D093F3-ED3C-4484-84B5-EAC2CCB96C43}"/>
              </a:ext>
            </a:extLst>
          </p:cNvPr>
          <p:cNvSpPr>
            <a:spLocks noGrp="1"/>
          </p:cNvSpPr>
          <p:nvPr>
            <p:ph type="pic" sz="quarter" idx="17" hasCustomPrompt="1"/>
          </p:nvPr>
        </p:nvSpPr>
        <p:spPr>
          <a:xfrm>
            <a:off x="6210300" y="914400"/>
            <a:ext cx="5524500" cy="2743200"/>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
        <p:nvSpPr>
          <p:cNvPr id="14" name="Picture Placeholder 3">
            <a:extLst>
              <a:ext uri="{FF2B5EF4-FFF2-40B4-BE49-F238E27FC236}">
                <a16:creationId xmlns:a16="http://schemas.microsoft.com/office/drawing/2014/main" id="{B1434175-4EE8-4C23-B6F6-EB9CE5C8E243}"/>
              </a:ext>
            </a:extLst>
          </p:cNvPr>
          <p:cNvSpPr>
            <a:spLocks noGrp="1"/>
          </p:cNvSpPr>
          <p:nvPr>
            <p:ph type="pic" sz="quarter" idx="18" hasCustomPrompt="1"/>
          </p:nvPr>
        </p:nvSpPr>
        <p:spPr>
          <a:xfrm>
            <a:off x="6210300" y="3886200"/>
            <a:ext cx="2628900" cy="2514599"/>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
        <p:nvSpPr>
          <p:cNvPr id="15" name="Picture Placeholder 3">
            <a:extLst>
              <a:ext uri="{FF2B5EF4-FFF2-40B4-BE49-F238E27FC236}">
                <a16:creationId xmlns:a16="http://schemas.microsoft.com/office/drawing/2014/main" id="{D8477AEF-69A9-4639-87C4-67E336371873}"/>
              </a:ext>
            </a:extLst>
          </p:cNvPr>
          <p:cNvSpPr>
            <a:spLocks noGrp="1"/>
          </p:cNvSpPr>
          <p:nvPr>
            <p:ph type="pic" sz="quarter" idx="19" hasCustomPrompt="1"/>
          </p:nvPr>
        </p:nvSpPr>
        <p:spPr>
          <a:xfrm>
            <a:off x="457200" y="914399"/>
            <a:ext cx="5524500" cy="2743200"/>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Tree>
    <p:extLst>
      <p:ext uri="{BB962C8B-B14F-4D97-AF65-F5344CB8AC3E}">
        <p14:creationId xmlns:p14="http://schemas.microsoft.com/office/powerpoint/2010/main" val="1586640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Layout - Multi-image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F063-B0BD-4053-ADC6-99766F39F9D0}"/>
              </a:ext>
            </a:extLst>
          </p:cNvPr>
          <p:cNvSpPr>
            <a:spLocks noGrp="1"/>
          </p:cNvSpPr>
          <p:nvPr>
            <p:ph type="title" hasCustomPrompt="1"/>
          </p:nvPr>
        </p:nvSpPr>
        <p:spPr>
          <a:xfrm>
            <a:off x="457200" y="914400"/>
            <a:ext cx="4572000" cy="685799"/>
          </a:xfrm>
        </p:spPr>
        <p:txBody>
          <a:bodyPr/>
          <a:lstStyle/>
          <a:p>
            <a:r>
              <a:rPr lang="nl-NL"/>
              <a:t>Click to edit Title</a:t>
            </a:r>
            <a:endParaRPr lang="nl-NL" dirty="0"/>
          </a:p>
        </p:txBody>
      </p:sp>
      <p:sp>
        <p:nvSpPr>
          <p:cNvPr id="3" name="Date Placeholder 2">
            <a:extLst>
              <a:ext uri="{FF2B5EF4-FFF2-40B4-BE49-F238E27FC236}">
                <a16:creationId xmlns:a16="http://schemas.microsoft.com/office/drawing/2014/main" id="{329F2E6C-2AC3-46CC-ADD7-FBC44617D1DB}"/>
              </a:ext>
            </a:extLst>
          </p:cNvPr>
          <p:cNvSpPr>
            <a:spLocks noGrp="1"/>
          </p:cNvSpPr>
          <p:nvPr>
            <p:ph type="dt" sz="half" idx="10"/>
          </p:nvPr>
        </p:nvSpPr>
        <p:spPr/>
        <p:txBody>
          <a:bodyPr/>
          <a:lstStyle/>
          <a:p>
            <a:fld id="{F31E42D4-B472-4D33-8D3D-6F0C0E7887EA}" type="datetime3">
              <a:rPr lang="nl-NL" smtClean="0"/>
              <a:t>12/10/22</a:t>
            </a:fld>
            <a:endParaRPr lang="nl-NL" dirty="0"/>
          </a:p>
        </p:txBody>
      </p:sp>
      <p:sp>
        <p:nvSpPr>
          <p:cNvPr id="4" name="Footer Placeholder 3">
            <a:extLst>
              <a:ext uri="{FF2B5EF4-FFF2-40B4-BE49-F238E27FC236}">
                <a16:creationId xmlns:a16="http://schemas.microsoft.com/office/drawing/2014/main" id="{B97CFF94-9D68-4764-B509-2DFCB7037418}"/>
              </a:ext>
            </a:extLst>
          </p:cNvPr>
          <p:cNvSpPr>
            <a:spLocks noGrp="1"/>
          </p:cNvSpPr>
          <p:nvPr>
            <p:ph type="ftr" sz="quarter" idx="11"/>
          </p:nvPr>
        </p:nvSpPr>
        <p:spPr/>
        <p:txBody>
          <a:bodyPr/>
          <a:lstStyle/>
          <a:p>
            <a:r>
              <a:rPr lang="nl-NL"/>
              <a:t>© Arcadis 2020</a:t>
            </a:r>
            <a:endParaRPr lang="nl-NL" dirty="0"/>
          </a:p>
        </p:txBody>
      </p:sp>
      <p:sp>
        <p:nvSpPr>
          <p:cNvPr id="5" name="Slide Number Placeholder 4">
            <a:extLst>
              <a:ext uri="{FF2B5EF4-FFF2-40B4-BE49-F238E27FC236}">
                <a16:creationId xmlns:a16="http://schemas.microsoft.com/office/drawing/2014/main" id="{827E121F-6096-426B-8D0F-9FEB96CC14B6}"/>
              </a:ext>
            </a:extLst>
          </p:cNvPr>
          <p:cNvSpPr>
            <a:spLocks noGrp="1"/>
          </p:cNvSpPr>
          <p:nvPr>
            <p:ph type="sldNum" sz="quarter" idx="12"/>
          </p:nvPr>
        </p:nvSpPr>
        <p:spPr/>
        <p:txBody>
          <a:bodyPr/>
          <a:lstStyle/>
          <a:p>
            <a:fld id="{2FE63AA4-120D-435A-A130-F49443AF7CBF}" type="slidenum">
              <a:rPr lang="nl-NL" smtClean="0"/>
              <a:pPr/>
              <a:t>‹nr.›</a:t>
            </a:fld>
            <a:endParaRPr lang="nl-NL" dirty="0"/>
          </a:p>
        </p:txBody>
      </p:sp>
      <p:sp>
        <p:nvSpPr>
          <p:cNvPr id="8" name="Text Placeholder 16">
            <a:extLst>
              <a:ext uri="{FF2B5EF4-FFF2-40B4-BE49-F238E27FC236}">
                <a16:creationId xmlns:a16="http://schemas.microsoft.com/office/drawing/2014/main" id="{8F504382-8ECA-4BCC-BB7E-448D5DB4B912}"/>
              </a:ext>
            </a:extLst>
          </p:cNvPr>
          <p:cNvSpPr>
            <a:spLocks noGrp="1"/>
          </p:cNvSpPr>
          <p:nvPr>
            <p:ph type="body" sz="quarter" idx="14" hasCustomPrompt="1"/>
          </p:nvPr>
        </p:nvSpPr>
        <p:spPr>
          <a:xfrm>
            <a:off x="457200" y="1600200"/>
            <a:ext cx="4572000" cy="2050473"/>
          </a:xfrm>
          <a:prstGeom prst="rect">
            <a:avLst/>
          </a:prstGeom>
        </p:spPr>
        <p:txBody>
          <a:bodyPr lIns="0" tIns="0" rIns="0" bIns="0">
            <a:noAutofit/>
          </a:bodyPr>
          <a:lstStyle>
            <a:lvl1pPr>
              <a:lnSpc>
                <a:spcPct val="90000"/>
              </a:lnSpc>
              <a:spcBef>
                <a:spcPts val="600"/>
              </a:spcBef>
              <a:spcAft>
                <a:spcPts val="1200"/>
              </a:spcAft>
              <a:defRPr sz="1800" b="1">
                <a:solidFill>
                  <a:schemeClr val="tx1"/>
                </a:solidFill>
              </a:defRPr>
            </a:lvl1pPr>
          </a:lstStyle>
          <a:p>
            <a:pPr lvl="0"/>
            <a:r>
              <a:rPr lang="nl-NL"/>
              <a:t>Click to add text </a:t>
            </a:r>
            <a:endParaRPr lang="nl-NL" dirty="0"/>
          </a:p>
        </p:txBody>
      </p:sp>
      <p:sp>
        <p:nvSpPr>
          <p:cNvPr id="9" name="Picture Placeholder 3">
            <a:extLst>
              <a:ext uri="{FF2B5EF4-FFF2-40B4-BE49-F238E27FC236}">
                <a16:creationId xmlns:a16="http://schemas.microsoft.com/office/drawing/2014/main" id="{63CBCC71-2452-4503-B1A4-108D5F857D15}"/>
              </a:ext>
            </a:extLst>
          </p:cNvPr>
          <p:cNvSpPr>
            <a:spLocks noGrp="1"/>
          </p:cNvSpPr>
          <p:nvPr>
            <p:ph type="pic" sz="quarter" idx="16" hasCustomPrompt="1"/>
          </p:nvPr>
        </p:nvSpPr>
        <p:spPr>
          <a:xfrm>
            <a:off x="5257800" y="3886200"/>
            <a:ext cx="6477000" cy="2514600"/>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
        <p:nvSpPr>
          <p:cNvPr id="10" name="Picture Placeholder 3">
            <a:extLst>
              <a:ext uri="{FF2B5EF4-FFF2-40B4-BE49-F238E27FC236}">
                <a16:creationId xmlns:a16="http://schemas.microsoft.com/office/drawing/2014/main" id="{E6D093F3-ED3C-4484-84B5-EAC2CCB96C43}"/>
              </a:ext>
            </a:extLst>
          </p:cNvPr>
          <p:cNvSpPr>
            <a:spLocks noGrp="1"/>
          </p:cNvSpPr>
          <p:nvPr>
            <p:ph type="pic" sz="quarter" idx="17" hasCustomPrompt="1"/>
          </p:nvPr>
        </p:nvSpPr>
        <p:spPr>
          <a:xfrm>
            <a:off x="5257800" y="914400"/>
            <a:ext cx="6477000" cy="2743200"/>
          </a:xfrm>
          <a:prstGeom prst="rect">
            <a:avLst/>
          </a:prstGeom>
          <a:noFill/>
        </p:spPr>
        <p:txBody>
          <a:bodyPr anchor="b"/>
          <a:lstStyle>
            <a:lvl1pPr algn="r">
              <a:defRPr sz="1100">
                <a:solidFill>
                  <a:schemeClr val="tx2"/>
                </a:solidFill>
              </a:defRPr>
            </a:lvl1pPr>
          </a:lstStyle>
          <a:p>
            <a:r>
              <a:rPr lang="nl-NL"/>
              <a:t>Click on the icon to insert an image</a:t>
            </a:r>
            <a:endParaRPr lang="nl-NL" dirty="0"/>
          </a:p>
        </p:txBody>
      </p:sp>
      <p:sp>
        <p:nvSpPr>
          <p:cNvPr id="11" name="Text Placeholder 16">
            <a:extLst>
              <a:ext uri="{FF2B5EF4-FFF2-40B4-BE49-F238E27FC236}">
                <a16:creationId xmlns:a16="http://schemas.microsoft.com/office/drawing/2014/main" id="{2898094A-56AA-4694-83D1-C0FA897C3387}"/>
              </a:ext>
            </a:extLst>
          </p:cNvPr>
          <p:cNvSpPr>
            <a:spLocks noGrp="1"/>
          </p:cNvSpPr>
          <p:nvPr>
            <p:ph type="body" sz="quarter" idx="18" hasCustomPrompt="1"/>
          </p:nvPr>
        </p:nvSpPr>
        <p:spPr>
          <a:xfrm>
            <a:off x="1409700" y="3893126"/>
            <a:ext cx="3619500" cy="678874"/>
          </a:xfrm>
          <a:prstGeom prst="rect">
            <a:avLst/>
          </a:prstGeom>
        </p:spPr>
        <p:txBody>
          <a:bodyPr lIns="0" tIns="0" rIns="0" bIns="0">
            <a:noAutofit/>
          </a:bodyPr>
          <a:lstStyle>
            <a:lvl1pPr>
              <a:lnSpc>
                <a:spcPct val="90000"/>
              </a:lnSpc>
              <a:spcBef>
                <a:spcPts val="600"/>
              </a:spcBef>
              <a:spcAft>
                <a:spcPts val="1200"/>
              </a:spcAft>
              <a:defRPr sz="1400" b="0">
                <a:solidFill>
                  <a:schemeClr val="tx1"/>
                </a:solidFill>
              </a:defRPr>
            </a:lvl1pPr>
          </a:lstStyle>
          <a:p>
            <a:pPr lvl="0"/>
            <a:r>
              <a:rPr lang="nl-NL"/>
              <a:t>Click to add text </a:t>
            </a:r>
            <a:endParaRPr lang="nl-NL" dirty="0"/>
          </a:p>
        </p:txBody>
      </p:sp>
      <p:sp>
        <p:nvSpPr>
          <p:cNvPr id="12" name="Text Placeholder 16">
            <a:extLst>
              <a:ext uri="{FF2B5EF4-FFF2-40B4-BE49-F238E27FC236}">
                <a16:creationId xmlns:a16="http://schemas.microsoft.com/office/drawing/2014/main" id="{EACB6B04-7D78-420C-A227-6088AB0653CE}"/>
              </a:ext>
            </a:extLst>
          </p:cNvPr>
          <p:cNvSpPr>
            <a:spLocks noGrp="1"/>
          </p:cNvSpPr>
          <p:nvPr>
            <p:ph type="body" sz="quarter" idx="19" hasCustomPrompt="1"/>
          </p:nvPr>
        </p:nvSpPr>
        <p:spPr>
          <a:xfrm>
            <a:off x="1409700" y="4800600"/>
            <a:ext cx="3619500" cy="678874"/>
          </a:xfrm>
          <a:prstGeom prst="rect">
            <a:avLst/>
          </a:prstGeom>
        </p:spPr>
        <p:txBody>
          <a:bodyPr lIns="0" tIns="0" rIns="0" bIns="0">
            <a:noAutofit/>
          </a:bodyPr>
          <a:lstStyle>
            <a:lvl1pPr>
              <a:lnSpc>
                <a:spcPct val="90000"/>
              </a:lnSpc>
              <a:spcBef>
                <a:spcPts val="600"/>
              </a:spcBef>
              <a:spcAft>
                <a:spcPts val="1200"/>
              </a:spcAft>
              <a:defRPr sz="1400" b="0">
                <a:solidFill>
                  <a:schemeClr val="tx1"/>
                </a:solidFill>
              </a:defRPr>
            </a:lvl1pPr>
          </a:lstStyle>
          <a:p>
            <a:pPr lvl="0"/>
            <a:r>
              <a:rPr lang="nl-NL"/>
              <a:t>Click to add text </a:t>
            </a:r>
            <a:endParaRPr lang="nl-NL" dirty="0"/>
          </a:p>
        </p:txBody>
      </p:sp>
      <p:sp>
        <p:nvSpPr>
          <p:cNvPr id="13" name="Text Placeholder 16">
            <a:extLst>
              <a:ext uri="{FF2B5EF4-FFF2-40B4-BE49-F238E27FC236}">
                <a16:creationId xmlns:a16="http://schemas.microsoft.com/office/drawing/2014/main" id="{635274F4-DEFE-4EDD-B848-9F30F5BF1BC8}"/>
              </a:ext>
            </a:extLst>
          </p:cNvPr>
          <p:cNvSpPr>
            <a:spLocks noGrp="1"/>
          </p:cNvSpPr>
          <p:nvPr>
            <p:ph type="body" sz="quarter" idx="20" hasCustomPrompt="1"/>
          </p:nvPr>
        </p:nvSpPr>
        <p:spPr>
          <a:xfrm>
            <a:off x="1409700" y="5715000"/>
            <a:ext cx="3619500" cy="678874"/>
          </a:xfrm>
          <a:prstGeom prst="rect">
            <a:avLst/>
          </a:prstGeom>
        </p:spPr>
        <p:txBody>
          <a:bodyPr lIns="0" tIns="0" rIns="0" bIns="0">
            <a:noAutofit/>
          </a:bodyPr>
          <a:lstStyle>
            <a:lvl1pPr>
              <a:lnSpc>
                <a:spcPct val="90000"/>
              </a:lnSpc>
              <a:spcBef>
                <a:spcPts val="600"/>
              </a:spcBef>
              <a:spcAft>
                <a:spcPts val="1200"/>
              </a:spcAft>
              <a:defRPr sz="1400" b="0">
                <a:solidFill>
                  <a:schemeClr val="tx1"/>
                </a:solidFill>
              </a:defRPr>
            </a:lvl1pPr>
          </a:lstStyle>
          <a:p>
            <a:pPr lvl="0"/>
            <a:r>
              <a:rPr lang="nl-NL"/>
              <a:t>Click to add text </a:t>
            </a:r>
            <a:endParaRPr lang="nl-NL" dirty="0"/>
          </a:p>
        </p:txBody>
      </p:sp>
      <p:sp>
        <p:nvSpPr>
          <p:cNvPr id="14" name="Picture Placeholder 3">
            <a:extLst>
              <a:ext uri="{FF2B5EF4-FFF2-40B4-BE49-F238E27FC236}">
                <a16:creationId xmlns:a16="http://schemas.microsoft.com/office/drawing/2014/main" id="{8EF84345-26F4-F84C-999E-35292B5BB422}"/>
              </a:ext>
            </a:extLst>
          </p:cNvPr>
          <p:cNvSpPr>
            <a:spLocks noGrp="1"/>
          </p:cNvSpPr>
          <p:nvPr>
            <p:ph type="pic" sz="quarter" idx="21" hasCustomPrompt="1"/>
          </p:nvPr>
        </p:nvSpPr>
        <p:spPr>
          <a:xfrm>
            <a:off x="457200" y="3886200"/>
            <a:ext cx="723900" cy="685801"/>
          </a:xfrm>
          <a:prstGeom prst="rect">
            <a:avLst/>
          </a:prstGeom>
          <a:noFill/>
        </p:spPr>
        <p:txBody>
          <a:bodyPr anchor="b"/>
          <a:lstStyle>
            <a:lvl1pPr algn="r">
              <a:defRPr sz="1100">
                <a:solidFill>
                  <a:schemeClr val="tx2"/>
                </a:solidFill>
              </a:defRPr>
            </a:lvl1pPr>
          </a:lstStyle>
          <a:p>
            <a:r>
              <a:rPr lang="nl-NL"/>
              <a:t>Click to insert an icon</a:t>
            </a:r>
            <a:endParaRPr lang="nl-NL" dirty="0"/>
          </a:p>
        </p:txBody>
      </p:sp>
      <p:sp>
        <p:nvSpPr>
          <p:cNvPr id="15" name="Picture Placeholder 3">
            <a:extLst>
              <a:ext uri="{FF2B5EF4-FFF2-40B4-BE49-F238E27FC236}">
                <a16:creationId xmlns:a16="http://schemas.microsoft.com/office/drawing/2014/main" id="{196A5646-1541-2D4E-A431-0119CA2409B3}"/>
              </a:ext>
            </a:extLst>
          </p:cNvPr>
          <p:cNvSpPr>
            <a:spLocks noGrp="1"/>
          </p:cNvSpPr>
          <p:nvPr>
            <p:ph type="pic" sz="quarter" idx="22" hasCustomPrompt="1"/>
          </p:nvPr>
        </p:nvSpPr>
        <p:spPr>
          <a:xfrm>
            <a:off x="457200" y="4800600"/>
            <a:ext cx="723900" cy="685801"/>
          </a:xfrm>
          <a:prstGeom prst="rect">
            <a:avLst/>
          </a:prstGeom>
          <a:noFill/>
        </p:spPr>
        <p:txBody>
          <a:bodyPr anchor="b"/>
          <a:lstStyle>
            <a:lvl1pPr algn="r">
              <a:defRPr sz="1100">
                <a:solidFill>
                  <a:schemeClr val="tx2"/>
                </a:solidFill>
              </a:defRPr>
            </a:lvl1pPr>
          </a:lstStyle>
          <a:p>
            <a:r>
              <a:rPr lang="nl-NL"/>
              <a:t>Click to insert an icon</a:t>
            </a:r>
            <a:endParaRPr lang="nl-NL" dirty="0"/>
          </a:p>
        </p:txBody>
      </p:sp>
      <p:sp>
        <p:nvSpPr>
          <p:cNvPr id="16" name="Picture Placeholder 3">
            <a:extLst>
              <a:ext uri="{FF2B5EF4-FFF2-40B4-BE49-F238E27FC236}">
                <a16:creationId xmlns:a16="http://schemas.microsoft.com/office/drawing/2014/main" id="{8599404F-9789-6D40-8749-27B4FA390422}"/>
              </a:ext>
            </a:extLst>
          </p:cNvPr>
          <p:cNvSpPr>
            <a:spLocks noGrp="1"/>
          </p:cNvSpPr>
          <p:nvPr>
            <p:ph type="pic" sz="quarter" idx="23" hasCustomPrompt="1"/>
          </p:nvPr>
        </p:nvSpPr>
        <p:spPr>
          <a:xfrm>
            <a:off x="457200" y="5715000"/>
            <a:ext cx="723900" cy="685801"/>
          </a:xfrm>
          <a:prstGeom prst="rect">
            <a:avLst/>
          </a:prstGeom>
          <a:noFill/>
        </p:spPr>
        <p:txBody>
          <a:bodyPr anchor="b"/>
          <a:lstStyle>
            <a:lvl1pPr algn="r">
              <a:defRPr sz="1100">
                <a:solidFill>
                  <a:schemeClr val="tx2"/>
                </a:solidFill>
              </a:defRPr>
            </a:lvl1pPr>
          </a:lstStyle>
          <a:p>
            <a:r>
              <a:rPr lang="nl-NL"/>
              <a:t>Click to insert an icon</a:t>
            </a:r>
            <a:endParaRPr lang="nl-NL" dirty="0"/>
          </a:p>
        </p:txBody>
      </p:sp>
    </p:spTree>
    <p:extLst>
      <p:ext uri="{BB962C8B-B14F-4D97-AF65-F5344CB8AC3E}">
        <p14:creationId xmlns:p14="http://schemas.microsoft.com/office/powerpoint/2010/main" val="2973123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F23A94BE-CD34-4A74-A906-D43AFCB8D6D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241" r="241" b="83575"/>
          <a:stretch/>
        </p:blipFill>
        <p:spPr>
          <a:xfrm>
            <a:off x="-19665" y="0"/>
            <a:ext cx="12211665" cy="1622323"/>
          </a:xfrm>
          <a:prstGeom prst="rect">
            <a:avLst/>
          </a:prstGeom>
        </p:spPr>
      </p:pic>
      <p:pic>
        <p:nvPicPr>
          <p:cNvPr id="7" name="Picture 3">
            <a:extLst>
              <a:ext uri="{FF2B5EF4-FFF2-40B4-BE49-F238E27FC236}">
                <a16:creationId xmlns:a16="http://schemas.microsoft.com/office/drawing/2014/main" id="{6F9CC2E9-9879-4BC4-A688-F4768BD3A001}"/>
              </a:ext>
            </a:extLst>
          </p:cNvPr>
          <p:cNvPicPr>
            <a:picLocks noChangeAspect="1"/>
          </p:cNvPicPr>
          <p:nvPr userDrawn="1"/>
        </p:nvPicPr>
        <p:blipFill rotWithShape="1">
          <a:blip r:embed="rId12">
            <a:alphaModFix amt="18000"/>
            <a:extLst>
              <a:ext uri="{28A0092B-C50C-407E-A947-70E740481C1C}">
                <a14:useLocalDpi xmlns:a14="http://schemas.microsoft.com/office/drawing/2010/main" val="0"/>
              </a:ext>
            </a:extLst>
          </a:blip>
          <a:srcRect l="80" b="15657"/>
          <a:stretch/>
        </p:blipFill>
        <p:spPr>
          <a:xfrm>
            <a:off x="-9832" y="0"/>
            <a:ext cx="12211664"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nl-BE"/>
              <a:t>Kop 1</a:t>
            </a:r>
          </a:p>
          <a:p>
            <a:pPr lvl="1"/>
            <a:r>
              <a:rPr lang="nl-BE"/>
              <a:t>Second level</a:t>
            </a:r>
          </a:p>
          <a:p>
            <a:pPr lvl="2"/>
            <a:r>
              <a:rPr lang="nl-BE" err="1"/>
              <a:t>Third</a:t>
            </a:r>
            <a:r>
              <a:rPr lang="nl-BE"/>
              <a:t> level</a:t>
            </a:r>
          </a:p>
          <a:p>
            <a:pPr lvl="3"/>
            <a:r>
              <a:rPr lang="nl-BE" err="1"/>
              <a:t>Fourth</a:t>
            </a:r>
            <a:r>
              <a:rPr lang="nl-BE"/>
              <a:t> level</a:t>
            </a:r>
          </a:p>
          <a:p>
            <a:pPr lvl="4"/>
            <a:r>
              <a:rPr lang="nl-BE" err="1"/>
              <a:t>Fifth</a:t>
            </a:r>
            <a:r>
              <a:rPr lang="nl-BE"/>
              <a:t>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3C2B5-056E-415D-9D19-CDBEC1189462}" type="datetime1">
              <a:rPr lang="nl-BE" smtClean="0"/>
              <a:t>12/10/2022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1F1D1-5227-2740-ACC5-E828426B4932}" type="slidenum">
              <a:rPr lang="en-US" smtClean="0"/>
              <a:t>‹nr.›</a:t>
            </a:fld>
            <a:endParaRPr lang="en-US"/>
          </a:p>
        </p:txBody>
      </p:sp>
      <p:pic>
        <p:nvPicPr>
          <p:cNvPr id="10" name="Afbeelding 9">
            <a:extLst>
              <a:ext uri="{FF2B5EF4-FFF2-40B4-BE49-F238E27FC236}">
                <a16:creationId xmlns:a16="http://schemas.microsoft.com/office/drawing/2014/main" id="{73DF8F62-18D2-4E0F-B8AF-691B5E8467BC}"/>
              </a:ext>
            </a:extLst>
          </p:cNvPr>
          <p:cNvPicPr>
            <a:picLocks noChangeAspect="1"/>
          </p:cNvPicPr>
          <p:nvPr userDrawn="1"/>
        </p:nvPicPr>
        <p:blipFill>
          <a:blip r:embed="rId13">
            <a:extLst>
              <a:ext uri="{BEBA8EAE-BF5A-486C-A8C5-ECC9F3942E4B}">
                <a14:imgProps xmlns:a14="http://schemas.microsoft.com/office/drawing/2010/main">
                  <a14:imgLayer r:embed="rId14">
                    <a14:imgEffect>
                      <a14:artisticPencilGrayscale/>
                    </a14:imgEffect>
                  </a14:imgLayer>
                </a14:imgProps>
              </a:ext>
            </a:extLst>
          </a:blip>
          <a:stretch>
            <a:fillRect/>
          </a:stretch>
        </p:blipFill>
        <p:spPr>
          <a:xfrm>
            <a:off x="0" y="1622323"/>
            <a:ext cx="12192000" cy="5228832"/>
          </a:xfrm>
          <a:prstGeom prst="rect">
            <a:avLst/>
          </a:prstGeom>
        </p:spPr>
      </p:pic>
    </p:spTree>
    <p:extLst>
      <p:ext uri="{BB962C8B-B14F-4D97-AF65-F5344CB8AC3E}">
        <p14:creationId xmlns:p14="http://schemas.microsoft.com/office/powerpoint/2010/main" val="926695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59" r:id="rId7"/>
    <p:sldLayoutId id="2147483660" r:id="rId8"/>
    <p:sldLayoutId id="2147483661" r:id="rId9"/>
  </p:sldLayoutIdLst>
  <p:hf sldNum="0" hdr="0" ftr="0"/>
  <p:txStyles>
    <p:titleStyle>
      <a:lvl1pPr algn="l" defTabSz="914400" rtl="0" eaLnBrk="1" latinLnBrk="0" hangingPunct="1">
        <a:lnSpc>
          <a:spcPct val="90000"/>
        </a:lnSpc>
        <a:spcBef>
          <a:spcPct val="0"/>
        </a:spcBef>
        <a:buNone/>
        <a:defRPr sz="4800" b="1" kern="1200">
          <a:solidFill>
            <a:srgbClr val="96C11F"/>
          </a:solidFill>
          <a:latin typeface="+mj-lt"/>
          <a:ea typeface="+mj-ea"/>
          <a:cs typeface="+mj-cs"/>
        </a:defRPr>
      </a:lvl1pPr>
    </p:titleStyle>
    <p:bodyStyle>
      <a:lvl1pPr marL="0" indent="0" algn="l" defTabSz="914400" rtl="0" eaLnBrk="1" latinLnBrk="0" hangingPunct="1">
        <a:lnSpc>
          <a:spcPct val="90000"/>
        </a:lnSpc>
        <a:spcBef>
          <a:spcPts val="1000"/>
        </a:spcBef>
        <a:buClr>
          <a:srgbClr val="96C11F"/>
        </a:buClr>
        <a:buFont typeface="Arial"/>
        <a:buNone/>
        <a:defRPr sz="2500" b="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96C11F"/>
        </a:buClr>
        <a:buFont typeface="Arial"/>
        <a:buChar char="•"/>
        <a:defRPr sz="20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96C11F"/>
        </a:buClr>
        <a:buFont typeface="Arial"/>
        <a:buChar char="•"/>
        <a:defRPr sz="16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96C11F"/>
        </a:buClr>
        <a:buFont typeface="Arial"/>
        <a:buChar char="•"/>
        <a:defRPr sz="14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96C11F"/>
        </a:buClr>
        <a:buFont typeface="Arial"/>
        <a:buChar char="•"/>
        <a:defRPr sz="12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chart" Target="../charts/chart1.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gi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2.xml"/><Relationship Id="rId7" Type="http://schemas.openxmlformats.org/officeDocument/2006/relationships/image" Target="../media/image12.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16.png"/><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3.xml"/><Relationship Id="rId7" Type="http://schemas.openxmlformats.org/officeDocument/2006/relationships/image" Target="../media/image1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19.png"/><Relationship Id="rId4" Type="http://schemas.openxmlformats.org/officeDocument/2006/relationships/diagramQuickStyle" Target="../diagrams/quickStyle3.xml"/><Relationship Id="rId9"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24.jpeg"/><Relationship Id="rId7" Type="http://schemas.openxmlformats.org/officeDocument/2006/relationships/diagramData" Target="../diagrams/data4.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7.jpeg"/><Relationship Id="rId11" Type="http://schemas.microsoft.com/office/2007/relationships/diagramDrawing" Target="../diagrams/drawing4.xml"/><Relationship Id="rId5" Type="http://schemas.openxmlformats.org/officeDocument/2006/relationships/image" Target="../media/image26.svg"/><Relationship Id="rId10" Type="http://schemas.openxmlformats.org/officeDocument/2006/relationships/diagramColors" Target="../diagrams/colors4.xml"/><Relationship Id="rId4" Type="http://schemas.openxmlformats.org/officeDocument/2006/relationships/image" Target="../media/image25.png"/><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A0BDE-7BAF-486A-A411-16EF1CE8F190}"/>
              </a:ext>
            </a:extLst>
          </p:cNvPr>
          <p:cNvSpPr>
            <a:spLocks noGrp="1"/>
          </p:cNvSpPr>
          <p:nvPr>
            <p:ph type="ctrTitle"/>
          </p:nvPr>
        </p:nvSpPr>
        <p:spPr>
          <a:xfrm>
            <a:off x="1435472" y="4673"/>
            <a:ext cx="9144000" cy="1675847"/>
          </a:xfrm>
        </p:spPr>
        <p:txBody>
          <a:bodyPr>
            <a:normAutofit/>
          </a:bodyPr>
          <a:lstStyle/>
          <a:p>
            <a:r>
              <a:rPr lang="nl-BE" dirty="0"/>
              <a:t>Innovatie in nature -</a:t>
            </a:r>
            <a:r>
              <a:rPr lang="nl-BE" dirty="0" err="1"/>
              <a:t>based</a:t>
            </a:r>
            <a:r>
              <a:rPr lang="nl-BE" dirty="0"/>
              <a:t> saneringstechnieken </a:t>
            </a:r>
          </a:p>
        </p:txBody>
      </p:sp>
    </p:spTree>
    <p:extLst>
      <p:ext uri="{BB962C8B-B14F-4D97-AF65-F5344CB8AC3E}">
        <p14:creationId xmlns:p14="http://schemas.microsoft.com/office/powerpoint/2010/main" val="4123059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B3C4B00-AF16-4CF2-A402-C840411AF866}"/>
              </a:ext>
            </a:extLst>
          </p:cNvPr>
          <p:cNvSpPr>
            <a:spLocks noGrp="1"/>
          </p:cNvSpPr>
          <p:nvPr>
            <p:ph type="sldNum" sz="quarter" idx="12"/>
          </p:nvPr>
        </p:nvSpPr>
        <p:spPr/>
        <p:txBody>
          <a:bodyPr/>
          <a:lstStyle/>
          <a:p>
            <a:fld id="{2FE63AA4-120D-435A-A130-F49443AF7CBF}" type="slidenum">
              <a:rPr lang="nl-NL" smtClean="0"/>
              <a:pPr/>
              <a:t>10</a:t>
            </a:fld>
            <a:endParaRPr lang="nl-NL" dirty="0"/>
          </a:p>
        </p:txBody>
      </p:sp>
      <p:sp>
        <p:nvSpPr>
          <p:cNvPr id="3" name="Tijdelijke aanduiding voor datum 2">
            <a:extLst>
              <a:ext uri="{FF2B5EF4-FFF2-40B4-BE49-F238E27FC236}">
                <a16:creationId xmlns:a16="http://schemas.microsoft.com/office/drawing/2014/main" id="{B2A8D52F-275B-4AE5-A30D-FB5E8ED79F18}"/>
              </a:ext>
            </a:extLst>
          </p:cNvPr>
          <p:cNvSpPr>
            <a:spLocks noGrp="1"/>
          </p:cNvSpPr>
          <p:nvPr>
            <p:ph type="dt" sz="half" idx="10"/>
          </p:nvPr>
        </p:nvSpPr>
        <p:spPr/>
        <p:txBody>
          <a:bodyPr/>
          <a:lstStyle/>
          <a:p>
            <a:fld id="{F31E42D4-B472-4D33-8D3D-6F0C0E7887EA}" type="datetime3">
              <a:rPr lang="nl-NL" smtClean="0"/>
              <a:t>12/10/22</a:t>
            </a:fld>
            <a:endParaRPr lang="nl-NL" dirty="0"/>
          </a:p>
        </p:txBody>
      </p:sp>
      <p:sp>
        <p:nvSpPr>
          <p:cNvPr id="2" name="Titel 1">
            <a:extLst>
              <a:ext uri="{FF2B5EF4-FFF2-40B4-BE49-F238E27FC236}">
                <a16:creationId xmlns:a16="http://schemas.microsoft.com/office/drawing/2014/main" id="{0C9F33C5-DD30-4606-A2B2-9CEB88376336}"/>
              </a:ext>
            </a:extLst>
          </p:cNvPr>
          <p:cNvSpPr>
            <a:spLocks noGrp="1"/>
          </p:cNvSpPr>
          <p:nvPr>
            <p:ph type="title"/>
          </p:nvPr>
        </p:nvSpPr>
        <p:spPr>
          <a:xfrm>
            <a:off x="457200" y="592791"/>
            <a:ext cx="11277600" cy="685799"/>
          </a:xfrm>
        </p:spPr>
        <p:txBody>
          <a:bodyPr>
            <a:normAutofit fontScale="90000"/>
          </a:bodyPr>
          <a:lstStyle/>
          <a:p>
            <a:r>
              <a:rPr lang="nl-NL" dirty="0"/>
              <a:t>Stap 1: Identificeren van potentiële hotspots</a:t>
            </a:r>
          </a:p>
        </p:txBody>
      </p:sp>
      <p:sp>
        <p:nvSpPr>
          <p:cNvPr id="7" name="Tekstvak 6">
            <a:extLst>
              <a:ext uri="{FF2B5EF4-FFF2-40B4-BE49-F238E27FC236}">
                <a16:creationId xmlns:a16="http://schemas.microsoft.com/office/drawing/2014/main" id="{A6F8B390-422F-FCC2-07D6-A902A2E82932}"/>
              </a:ext>
            </a:extLst>
          </p:cNvPr>
          <p:cNvSpPr txBox="1"/>
          <p:nvPr/>
        </p:nvSpPr>
        <p:spPr>
          <a:xfrm>
            <a:off x="457200" y="1814521"/>
            <a:ext cx="9962148" cy="2616101"/>
          </a:xfrm>
          <a:prstGeom prst="rect">
            <a:avLst/>
          </a:prstGeom>
          <a:noFill/>
        </p:spPr>
        <p:txBody>
          <a:bodyPr wrap="square" rtlCol="0">
            <a:spAutoFit/>
          </a:bodyPr>
          <a:lstStyle/>
          <a:p>
            <a:r>
              <a:rPr lang="nl-NL" sz="2000" dirty="0">
                <a:solidFill>
                  <a:srgbClr val="575756"/>
                </a:solidFill>
              </a:rPr>
              <a:t>Gronden en waterlopen ingedeeld in </a:t>
            </a:r>
            <a:r>
              <a:rPr lang="nl-NL" sz="2000" dirty="0" err="1">
                <a:solidFill>
                  <a:srgbClr val="575756"/>
                </a:solidFill>
              </a:rPr>
              <a:t>prioriteitsklasses</a:t>
            </a:r>
            <a:r>
              <a:rPr lang="nl-NL" sz="2000" dirty="0">
                <a:solidFill>
                  <a:srgbClr val="575756"/>
                </a:solidFill>
              </a:rPr>
              <a:t> </a:t>
            </a:r>
            <a:r>
              <a:rPr lang="nl-NL" sz="2000" dirty="0" err="1">
                <a:solidFill>
                  <a:srgbClr val="575756"/>
                </a:solidFill>
              </a:rPr>
              <a:t>obv</a:t>
            </a:r>
            <a:r>
              <a:rPr lang="nl-NL" sz="2000" dirty="0">
                <a:solidFill>
                  <a:srgbClr val="575756"/>
                </a:solidFill>
              </a:rPr>
              <a:t>:</a:t>
            </a:r>
          </a:p>
          <a:p>
            <a:pPr marL="285750" indent="-285750">
              <a:buFont typeface="Arial" panose="020B0604020202020204" pitchFamily="34" charset="0"/>
              <a:buChar char="•"/>
            </a:pPr>
            <a:r>
              <a:rPr lang="nl-NL" sz="2000" dirty="0">
                <a:solidFill>
                  <a:srgbClr val="575756"/>
                </a:solidFill>
              </a:rPr>
              <a:t>Type industriële sector, duur en periode van de activiteiten, omvang van de activiteiten</a:t>
            </a:r>
          </a:p>
          <a:p>
            <a:pPr marL="285750" indent="-285750">
              <a:buFont typeface="Arial" panose="020B0604020202020204" pitchFamily="34" charset="0"/>
              <a:buChar char="•"/>
            </a:pPr>
            <a:r>
              <a:rPr lang="nl-NL" sz="2000" dirty="0">
                <a:solidFill>
                  <a:srgbClr val="575756"/>
                </a:solidFill>
              </a:rPr>
              <a:t>Aantal potentiële hotspots/gekende lozingspunten langs een waterloop</a:t>
            </a:r>
          </a:p>
          <a:p>
            <a:pPr marL="285750" indent="-285750">
              <a:buFont typeface="Arial" panose="020B0604020202020204" pitchFamily="34" charset="0"/>
              <a:buChar char="•"/>
            </a:pPr>
            <a:endParaRPr lang="nl-NL" sz="2000" dirty="0">
              <a:solidFill>
                <a:srgbClr val="575756"/>
              </a:solidFill>
            </a:endParaRPr>
          </a:p>
          <a:p>
            <a:pPr marL="285750" indent="-285750">
              <a:buFont typeface="Arial" panose="020B0604020202020204" pitchFamily="34" charset="0"/>
              <a:buChar char="•"/>
            </a:pPr>
            <a:r>
              <a:rPr lang="nl-NL" sz="2000" dirty="0">
                <a:solidFill>
                  <a:srgbClr val="575756"/>
                </a:solidFill>
              </a:rPr>
              <a:t>Weergegeven in kaartlagen voor snel overzicht:</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p:txBody>
      </p:sp>
      <p:pic>
        <p:nvPicPr>
          <p:cNvPr id="25" name="Afbeelding 24">
            <a:extLst>
              <a:ext uri="{FF2B5EF4-FFF2-40B4-BE49-F238E27FC236}">
                <a16:creationId xmlns:a16="http://schemas.microsoft.com/office/drawing/2014/main" id="{2C9AF904-4FEF-4231-FE4D-A884528C8DD3}"/>
              </a:ext>
            </a:extLst>
          </p:cNvPr>
          <p:cNvPicPr>
            <a:picLocks noChangeAspect="1"/>
          </p:cNvPicPr>
          <p:nvPr/>
        </p:nvPicPr>
        <p:blipFill rotWithShape="1">
          <a:blip r:embed="rId3"/>
          <a:srcRect l="31820" t="44517" r="33839"/>
          <a:stretch/>
        </p:blipFill>
        <p:spPr>
          <a:xfrm>
            <a:off x="6316134" y="2965904"/>
            <a:ext cx="5721828" cy="3755571"/>
          </a:xfrm>
          <a:prstGeom prst="rect">
            <a:avLst/>
          </a:prstGeom>
        </p:spPr>
      </p:pic>
    </p:spTree>
    <p:extLst>
      <p:ext uri="{BB962C8B-B14F-4D97-AF65-F5344CB8AC3E}">
        <p14:creationId xmlns:p14="http://schemas.microsoft.com/office/powerpoint/2010/main" val="2533818681"/>
      </p:ext>
    </p:extLst>
  </p:cSld>
  <p:clrMapOvr>
    <a:masterClrMapping/>
  </p:clrMapOvr>
  <mc:AlternateContent xmlns:mc="http://schemas.openxmlformats.org/markup-compatibility/2006" xmlns:p14="http://schemas.microsoft.com/office/powerpoint/2010/main">
    <mc:Choice Requires="p14">
      <p:transition spd="slow" p14:dur="2000" advTm="63836"/>
    </mc:Choice>
    <mc:Fallback xmlns="">
      <p:transition spd="slow" advTm="6383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DB3C4B00-AF16-4CF2-A402-C840411AF866}"/>
              </a:ext>
            </a:extLst>
          </p:cNvPr>
          <p:cNvSpPr>
            <a:spLocks noGrp="1"/>
          </p:cNvSpPr>
          <p:nvPr>
            <p:ph type="sldNum" sz="quarter" idx="12"/>
          </p:nvPr>
        </p:nvSpPr>
        <p:spPr/>
        <p:txBody>
          <a:bodyPr/>
          <a:lstStyle/>
          <a:p>
            <a:fld id="{2FE63AA4-120D-435A-A130-F49443AF7CBF}" type="slidenum">
              <a:rPr lang="nl-NL" smtClean="0"/>
              <a:pPr/>
              <a:t>11</a:t>
            </a:fld>
            <a:endParaRPr lang="nl-NL" dirty="0"/>
          </a:p>
        </p:txBody>
      </p:sp>
      <p:sp>
        <p:nvSpPr>
          <p:cNvPr id="3" name="Tijdelijke aanduiding voor datum 2">
            <a:extLst>
              <a:ext uri="{FF2B5EF4-FFF2-40B4-BE49-F238E27FC236}">
                <a16:creationId xmlns:a16="http://schemas.microsoft.com/office/drawing/2014/main" id="{B2A8D52F-275B-4AE5-A30D-FB5E8ED79F18}"/>
              </a:ext>
            </a:extLst>
          </p:cNvPr>
          <p:cNvSpPr>
            <a:spLocks noGrp="1"/>
          </p:cNvSpPr>
          <p:nvPr>
            <p:ph type="dt" sz="half" idx="10"/>
          </p:nvPr>
        </p:nvSpPr>
        <p:spPr/>
        <p:txBody>
          <a:bodyPr/>
          <a:lstStyle/>
          <a:p>
            <a:fld id="{F31E42D4-B472-4D33-8D3D-6F0C0E7887EA}" type="datetime3">
              <a:rPr lang="nl-NL" smtClean="0"/>
              <a:t>12/10/22</a:t>
            </a:fld>
            <a:endParaRPr lang="nl-NL" dirty="0"/>
          </a:p>
        </p:txBody>
      </p:sp>
      <p:sp>
        <p:nvSpPr>
          <p:cNvPr id="2" name="Titel 1">
            <a:extLst>
              <a:ext uri="{FF2B5EF4-FFF2-40B4-BE49-F238E27FC236}">
                <a16:creationId xmlns:a16="http://schemas.microsoft.com/office/drawing/2014/main" id="{0C9F33C5-DD30-4606-A2B2-9CEB88376336}"/>
              </a:ext>
            </a:extLst>
          </p:cNvPr>
          <p:cNvSpPr>
            <a:spLocks noGrp="1"/>
          </p:cNvSpPr>
          <p:nvPr>
            <p:ph type="title"/>
          </p:nvPr>
        </p:nvSpPr>
        <p:spPr>
          <a:xfrm>
            <a:off x="457200" y="592791"/>
            <a:ext cx="11277600" cy="685799"/>
          </a:xfrm>
        </p:spPr>
        <p:txBody>
          <a:bodyPr>
            <a:normAutofit fontScale="90000"/>
          </a:bodyPr>
          <a:lstStyle/>
          <a:p>
            <a:r>
              <a:rPr lang="nl-NL" dirty="0"/>
              <a:t>Stap 2: Validatie </a:t>
            </a:r>
            <a:r>
              <a:rPr lang="nl-NL" dirty="0" err="1"/>
              <a:t>dmv</a:t>
            </a:r>
            <a:r>
              <a:rPr lang="nl-NL" dirty="0"/>
              <a:t> voorstudies en </a:t>
            </a:r>
            <a:r>
              <a:rPr lang="nl-NL" dirty="0" err="1"/>
              <a:t>staalname</a:t>
            </a:r>
            <a:endParaRPr lang="nl-NL" dirty="0"/>
          </a:p>
        </p:txBody>
      </p:sp>
      <p:sp>
        <p:nvSpPr>
          <p:cNvPr id="7" name="Tekstvak 6">
            <a:extLst>
              <a:ext uri="{FF2B5EF4-FFF2-40B4-BE49-F238E27FC236}">
                <a16:creationId xmlns:a16="http://schemas.microsoft.com/office/drawing/2014/main" id="{A6F8B390-422F-FCC2-07D6-A902A2E82932}"/>
              </a:ext>
            </a:extLst>
          </p:cNvPr>
          <p:cNvSpPr txBox="1"/>
          <p:nvPr/>
        </p:nvSpPr>
        <p:spPr>
          <a:xfrm>
            <a:off x="457200" y="1814521"/>
            <a:ext cx="9962148" cy="1692771"/>
          </a:xfrm>
          <a:prstGeom prst="rect">
            <a:avLst/>
          </a:prstGeom>
          <a:noFill/>
        </p:spPr>
        <p:txBody>
          <a:bodyPr wrap="square" rtlCol="0">
            <a:spAutoFit/>
          </a:bodyPr>
          <a:lstStyle/>
          <a:p>
            <a:pPr marL="285750" indent="-285750">
              <a:buFont typeface="Arial" panose="020B0604020202020204" pitchFamily="34" charset="0"/>
              <a:buChar char="•"/>
            </a:pPr>
            <a:r>
              <a:rPr lang="nl-NL" sz="2000" dirty="0"/>
              <a:t>Focus op niet bevaarbare waterlopen</a:t>
            </a:r>
          </a:p>
          <a:p>
            <a:pPr marL="285750" indent="-285750">
              <a:buFont typeface="Arial" panose="020B0604020202020204" pitchFamily="34" charset="0"/>
              <a:buChar char="•"/>
            </a:pPr>
            <a:r>
              <a:rPr lang="nl-NL" sz="2000" dirty="0"/>
              <a:t>Stapsgewijze aanpak</a:t>
            </a:r>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a:p>
            <a:pPr marL="285750" indent="-285750">
              <a:buFont typeface="Arial" panose="020B0604020202020204" pitchFamily="34" charset="0"/>
              <a:buChar char="•"/>
            </a:pPr>
            <a:endParaRPr lang="nl-NL" sz="1600" dirty="0"/>
          </a:p>
        </p:txBody>
      </p:sp>
      <p:grpSp>
        <p:nvGrpSpPr>
          <p:cNvPr id="4" name="Group 11">
            <a:extLst>
              <a:ext uri="{FF2B5EF4-FFF2-40B4-BE49-F238E27FC236}">
                <a16:creationId xmlns:a16="http://schemas.microsoft.com/office/drawing/2014/main" id="{B7BF2C18-1C96-FA5A-6CA1-78CB2A203E8E}"/>
              </a:ext>
            </a:extLst>
          </p:cNvPr>
          <p:cNvGrpSpPr/>
          <p:nvPr/>
        </p:nvGrpSpPr>
        <p:grpSpPr>
          <a:xfrm>
            <a:off x="4959656" y="1690688"/>
            <a:ext cx="6001112" cy="4405651"/>
            <a:chOff x="5486111" y="1799169"/>
            <a:chExt cx="4519477" cy="3593400"/>
          </a:xfrm>
        </p:grpSpPr>
        <p:grpSp>
          <p:nvGrpSpPr>
            <p:cNvPr id="6" name="Group 7">
              <a:extLst>
                <a:ext uri="{FF2B5EF4-FFF2-40B4-BE49-F238E27FC236}">
                  <a16:creationId xmlns:a16="http://schemas.microsoft.com/office/drawing/2014/main" id="{E6B741BB-F0D8-938E-3F01-F597F3749A94}"/>
                </a:ext>
              </a:extLst>
            </p:cNvPr>
            <p:cNvGrpSpPr/>
            <p:nvPr/>
          </p:nvGrpSpPr>
          <p:grpSpPr>
            <a:xfrm>
              <a:off x="5486111" y="1799169"/>
              <a:ext cx="3105672" cy="3593400"/>
              <a:chOff x="5121694" y="1907818"/>
              <a:chExt cx="3602594" cy="4168361"/>
            </a:xfrm>
          </p:grpSpPr>
          <p:grpSp>
            <p:nvGrpSpPr>
              <p:cNvPr id="15" name="Group 6">
                <a:extLst>
                  <a:ext uri="{FF2B5EF4-FFF2-40B4-BE49-F238E27FC236}">
                    <a16:creationId xmlns:a16="http://schemas.microsoft.com/office/drawing/2014/main" id="{3ADCF066-6191-795E-1064-477B9562D0E5}"/>
                  </a:ext>
                </a:extLst>
              </p:cNvPr>
              <p:cNvGrpSpPr/>
              <p:nvPr/>
            </p:nvGrpSpPr>
            <p:grpSpPr>
              <a:xfrm>
                <a:off x="5121694" y="1907818"/>
                <a:ext cx="1498181" cy="2464816"/>
                <a:chOff x="5121694" y="1907818"/>
                <a:chExt cx="1012195" cy="1665269"/>
              </a:xfrm>
            </p:grpSpPr>
            <p:grpSp>
              <p:nvGrpSpPr>
                <p:cNvPr id="39" name="Group 31">
                  <a:extLst>
                    <a:ext uri="{FF2B5EF4-FFF2-40B4-BE49-F238E27FC236}">
                      <a16:creationId xmlns:a16="http://schemas.microsoft.com/office/drawing/2014/main" id="{D98EDE8A-55BC-EA06-AB8D-160FBF272F0E}"/>
                    </a:ext>
                  </a:extLst>
                </p:cNvPr>
                <p:cNvGrpSpPr/>
                <p:nvPr/>
              </p:nvGrpSpPr>
              <p:grpSpPr>
                <a:xfrm>
                  <a:off x="5121694" y="1907818"/>
                  <a:ext cx="1012195" cy="1665269"/>
                  <a:chOff x="476373" y="1591953"/>
                  <a:chExt cx="1012195" cy="1665269"/>
                </a:xfrm>
              </p:grpSpPr>
              <p:grpSp>
                <p:nvGrpSpPr>
                  <p:cNvPr id="41" name="Group 32">
                    <a:extLst>
                      <a:ext uri="{FF2B5EF4-FFF2-40B4-BE49-F238E27FC236}">
                        <a16:creationId xmlns:a16="http://schemas.microsoft.com/office/drawing/2014/main" id="{0598BB66-9D78-CF0F-5301-23926D61C23C}"/>
                      </a:ext>
                    </a:extLst>
                  </p:cNvPr>
                  <p:cNvGrpSpPr/>
                  <p:nvPr/>
                </p:nvGrpSpPr>
                <p:grpSpPr>
                  <a:xfrm>
                    <a:off x="476373" y="1591953"/>
                    <a:ext cx="901887" cy="1665269"/>
                    <a:chOff x="1015815" y="3074522"/>
                    <a:chExt cx="1373898" cy="2536804"/>
                  </a:xfrm>
                </p:grpSpPr>
                <p:grpSp>
                  <p:nvGrpSpPr>
                    <p:cNvPr id="43" name="Group 38">
                      <a:extLst>
                        <a:ext uri="{FF2B5EF4-FFF2-40B4-BE49-F238E27FC236}">
                          <a16:creationId xmlns:a16="http://schemas.microsoft.com/office/drawing/2014/main" id="{D90D4E1C-0CBA-55AA-1219-5E32219563EA}"/>
                        </a:ext>
                      </a:extLst>
                    </p:cNvPr>
                    <p:cNvGrpSpPr/>
                    <p:nvPr/>
                  </p:nvGrpSpPr>
                  <p:grpSpPr>
                    <a:xfrm rot="10800000">
                      <a:off x="1015815" y="3074522"/>
                      <a:ext cx="1373898" cy="1538359"/>
                      <a:chOff x="808710" y="2195048"/>
                      <a:chExt cx="1766298" cy="1977731"/>
                    </a:xfrm>
                  </p:grpSpPr>
                  <p:grpSp>
                    <p:nvGrpSpPr>
                      <p:cNvPr id="45" name="Group 40">
                        <a:extLst>
                          <a:ext uri="{FF2B5EF4-FFF2-40B4-BE49-F238E27FC236}">
                            <a16:creationId xmlns:a16="http://schemas.microsoft.com/office/drawing/2014/main" id="{39E9ED5C-8134-E788-EC98-A826DAEEA723}"/>
                          </a:ext>
                        </a:extLst>
                      </p:cNvPr>
                      <p:cNvGrpSpPr/>
                      <p:nvPr/>
                    </p:nvGrpSpPr>
                    <p:grpSpPr>
                      <a:xfrm>
                        <a:off x="808710" y="2195048"/>
                        <a:ext cx="1766298" cy="1977731"/>
                        <a:chOff x="1938893" y="3843740"/>
                        <a:chExt cx="1574800" cy="1763310"/>
                      </a:xfrm>
                    </p:grpSpPr>
                    <p:sp>
                      <p:nvSpPr>
                        <p:cNvPr id="48" name="Hexagon 43">
                          <a:extLst>
                            <a:ext uri="{FF2B5EF4-FFF2-40B4-BE49-F238E27FC236}">
                              <a16:creationId xmlns:a16="http://schemas.microsoft.com/office/drawing/2014/main" id="{81C65ED3-1906-EE78-8169-A7717759C24E}"/>
                            </a:ext>
                          </a:extLst>
                        </p:cNvPr>
                        <p:cNvSpPr/>
                        <p:nvPr/>
                      </p:nvSpPr>
                      <p:spPr>
                        <a:xfrm rot="5400000" flipV="1">
                          <a:off x="1878990" y="4026811"/>
                          <a:ext cx="1697294" cy="1463184"/>
                        </a:xfrm>
                        <a:prstGeom prst="hexagon">
                          <a:avLst/>
                        </a:prstGeom>
                        <a:noFill/>
                        <a:ln w="9525">
                          <a:solidFill>
                            <a:schemeClr val="tx1">
                              <a:lumMod val="90000"/>
                              <a:lumOff val="1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9" name="Hexagon 35">
                          <a:extLst>
                            <a:ext uri="{FF2B5EF4-FFF2-40B4-BE49-F238E27FC236}">
                              <a16:creationId xmlns:a16="http://schemas.microsoft.com/office/drawing/2014/main" id="{1F5BC7E6-45CA-2CB4-82BA-CF4F376A5861}"/>
                            </a:ext>
                          </a:extLst>
                        </p:cNvPr>
                        <p:cNvSpPr/>
                        <p:nvPr/>
                      </p:nvSpPr>
                      <p:spPr>
                        <a:xfrm rot="5400000" flipV="1">
                          <a:off x="2260563" y="3522070"/>
                          <a:ext cx="931459" cy="1574800"/>
                        </a:xfrm>
                        <a:custGeom>
                          <a:avLst/>
                          <a:gdLst>
                            <a:gd name="connsiteX0" fmla="*/ 0 w 1817375"/>
                            <a:gd name="connsiteY0" fmla="*/ 783351 h 1566702"/>
                            <a:gd name="connsiteX1" fmla="*/ 391676 w 1817375"/>
                            <a:gd name="connsiteY1" fmla="*/ 0 h 1566702"/>
                            <a:gd name="connsiteX2" fmla="*/ 1425700 w 1817375"/>
                            <a:gd name="connsiteY2" fmla="*/ 0 h 1566702"/>
                            <a:gd name="connsiteX3" fmla="*/ 1817375 w 1817375"/>
                            <a:gd name="connsiteY3" fmla="*/ 783351 h 1566702"/>
                            <a:gd name="connsiteX4" fmla="*/ 1425700 w 1817375"/>
                            <a:gd name="connsiteY4" fmla="*/ 1566702 h 1566702"/>
                            <a:gd name="connsiteX5" fmla="*/ 391676 w 1817375"/>
                            <a:gd name="connsiteY5" fmla="*/ 1566702 h 1566702"/>
                            <a:gd name="connsiteX6" fmla="*/ 0 w 1817375"/>
                            <a:gd name="connsiteY6" fmla="*/ 783351 h 1566702"/>
                            <a:gd name="connsiteX0" fmla="*/ 0 w 1817375"/>
                            <a:gd name="connsiteY0" fmla="*/ 783595 h 1566946"/>
                            <a:gd name="connsiteX1" fmla="*/ 391676 w 1817375"/>
                            <a:gd name="connsiteY1" fmla="*/ 244 h 1566946"/>
                            <a:gd name="connsiteX2" fmla="*/ 931459 w 1817375"/>
                            <a:gd name="connsiteY2" fmla="*/ 0 h 1566946"/>
                            <a:gd name="connsiteX3" fmla="*/ 1425700 w 1817375"/>
                            <a:gd name="connsiteY3" fmla="*/ 244 h 1566946"/>
                            <a:gd name="connsiteX4" fmla="*/ 1817375 w 1817375"/>
                            <a:gd name="connsiteY4" fmla="*/ 783595 h 1566946"/>
                            <a:gd name="connsiteX5" fmla="*/ 1425700 w 1817375"/>
                            <a:gd name="connsiteY5" fmla="*/ 1566946 h 1566946"/>
                            <a:gd name="connsiteX6" fmla="*/ 391676 w 1817375"/>
                            <a:gd name="connsiteY6" fmla="*/ 1566946 h 1566946"/>
                            <a:gd name="connsiteX7" fmla="*/ 0 w 1817375"/>
                            <a:gd name="connsiteY7" fmla="*/ 783595 h 1566946"/>
                            <a:gd name="connsiteX0" fmla="*/ 0 w 1817375"/>
                            <a:gd name="connsiteY0" fmla="*/ 783595 h 1574800"/>
                            <a:gd name="connsiteX1" fmla="*/ 391676 w 1817375"/>
                            <a:gd name="connsiteY1" fmla="*/ 244 h 1574800"/>
                            <a:gd name="connsiteX2" fmla="*/ 931459 w 1817375"/>
                            <a:gd name="connsiteY2" fmla="*/ 0 h 1574800"/>
                            <a:gd name="connsiteX3" fmla="*/ 1425700 w 1817375"/>
                            <a:gd name="connsiteY3" fmla="*/ 244 h 1574800"/>
                            <a:gd name="connsiteX4" fmla="*/ 1817375 w 1817375"/>
                            <a:gd name="connsiteY4" fmla="*/ 783595 h 1574800"/>
                            <a:gd name="connsiteX5" fmla="*/ 1425700 w 1817375"/>
                            <a:gd name="connsiteY5" fmla="*/ 1566946 h 1574800"/>
                            <a:gd name="connsiteX6" fmla="*/ 925109 w 1817375"/>
                            <a:gd name="connsiteY6" fmla="*/ 1574800 h 1574800"/>
                            <a:gd name="connsiteX7" fmla="*/ 391676 w 1817375"/>
                            <a:gd name="connsiteY7" fmla="*/ 1566946 h 1574800"/>
                            <a:gd name="connsiteX8" fmla="*/ 0 w 1817375"/>
                            <a:gd name="connsiteY8"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1425700 w 1425700"/>
                            <a:gd name="connsiteY4" fmla="*/ 1566946 h 1574800"/>
                            <a:gd name="connsiteX5" fmla="*/ 925109 w 1425700"/>
                            <a:gd name="connsiteY5" fmla="*/ 1574800 h 1574800"/>
                            <a:gd name="connsiteX6" fmla="*/ 391676 w 1425700"/>
                            <a:gd name="connsiteY6" fmla="*/ 1566946 h 1574800"/>
                            <a:gd name="connsiteX7" fmla="*/ 0 w 1425700"/>
                            <a:gd name="connsiteY7"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925109 w 1425700"/>
                            <a:gd name="connsiteY4" fmla="*/ 1574800 h 1574800"/>
                            <a:gd name="connsiteX5" fmla="*/ 391676 w 1425700"/>
                            <a:gd name="connsiteY5" fmla="*/ 1566946 h 1574800"/>
                            <a:gd name="connsiteX6" fmla="*/ 0 w 1425700"/>
                            <a:gd name="connsiteY6" fmla="*/ 783595 h 1574800"/>
                            <a:gd name="connsiteX0" fmla="*/ 0 w 931459"/>
                            <a:gd name="connsiteY0" fmla="*/ 783595 h 1574800"/>
                            <a:gd name="connsiteX1" fmla="*/ 391676 w 931459"/>
                            <a:gd name="connsiteY1" fmla="*/ 244 h 1574800"/>
                            <a:gd name="connsiteX2" fmla="*/ 931459 w 931459"/>
                            <a:gd name="connsiteY2" fmla="*/ 0 h 1574800"/>
                            <a:gd name="connsiteX3" fmla="*/ 925109 w 931459"/>
                            <a:gd name="connsiteY3" fmla="*/ 1574800 h 1574800"/>
                            <a:gd name="connsiteX4" fmla="*/ 391676 w 931459"/>
                            <a:gd name="connsiteY4" fmla="*/ 1566946 h 1574800"/>
                            <a:gd name="connsiteX5" fmla="*/ 0 w 931459"/>
                            <a:gd name="connsiteY5" fmla="*/ 783595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459" h="1574800">
                              <a:moveTo>
                                <a:pt x="0" y="783595"/>
                              </a:moveTo>
                              <a:lnTo>
                                <a:pt x="391676" y="244"/>
                              </a:lnTo>
                              <a:lnTo>
                                <a:pt x="931459" y="0"/>
                              </a:lnTo>
                              <a:cubicBezTo>
                                <a:pt x="929342" y="524933"/>
                                <a:pt x="927226" y="1049867"/>
                                <a:pt x="925109" y="1574800"/>
                              </a:cubicBezTo>
                              <a:lnTo>
                                <a:pt x="391676" y="1566946"/>
                              </a:lnTo>
                              <a:lnTo>
                                <a:pt x="0" y="78359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0" name="Hexagon 45">
                          <a:extLst>
                            <a:ext uri="{FF2B5EF4-FFF2-40B4-BE49-F238E27FC236}">
                              <a16:creationId xmlns:a16="http://schemas.microsoft.com/office/drawing/2014/main" id="{0913E232-C57E-CB83-2311-1FA25C8DA822}"/>
                            </a:ext>
                          </a:extLst>
                        </p:cNvPr>
                        <p:cNvSpPr/>
                        <p:nvPr/>
                      </p:nvSpPr>
                      <p:spPr>
                        <a:xfrm rot="5400000" flipV="1">
                          <a:off x="1941183" y="4081584"/>
                          <a:ext cx="1570219" cy="13536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46" name="Hexagon 41">
                        <a:extLst>
                          <a:ext uri="{FF2B5EF4-FFF2-40B4-BE49-F238E27FC236}">
                            <a16:creationId xmlns:a16="http://schemas.microsoft.com/office/drawing/2014/main" id="{6905A690-1F41-474C-62F3-49D55A0D6D58}"/>
                          </a:ext>
                        </a:extLst>
                      </p:cNvPr>
                      <p:cNvSpPr/>
                      <p:nvPr/>
                    </p:nvSpPr>
                    <p:spPr>
                      <a:xfrm rot="16200000">
                        <a:off x="1043246" y="2638723"/>
                        <a:ext cx="1308563" cy="1128071"/>
                      </a:xfrm>
                      <a:prstGeom prst="hexagon">
                        <a:avLst/>
                      </a:prstGeom>
                      <a:solidFill>
                        <a:schemeClr val="bg2"/>
                      </a:solidFill>
                      <a:ln>
                        <a:noFill/>
                      </a:ln>
                      <a:effectLst>
                        <a:outerShdw blurRad="50800" dist="38100" dir="2700000" algn="tl" rotWithShape="0">
                          <a:schemeClr val="tx1">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47" name="Hexagon 69">
                        <a:extLst>
                          <a:ext uri="{FF2B5EF4-FFF2-40B4-BE49-F238E27FC236}">
                            <a16:creationId xmlns:a16="http://schemas.microsoft.com/office/drawing/2014/main" id="{E248DA8E-3D08-2297-923D-F10B32D0C5E4}"/>
                          </a:ext>
                        </a:extLst>
                      </p:cNvPr>
                      <p:cNvSpPr/>
                      <p:nvPr/>
                    </p:nvSpPr>
                    <p:spPr>
                      <a:xfrm rot="5400000">
                        <a:off x="1325264" y="2920740"/>
                        <a:ext cx="1308563" cy="564036"/>
                      </a:xfrm>
                      <a:custGeom>
                        <a:avLst/>
                        <a:gdLst>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1026545 w 1308563"/>
                          <a:gd name="connsiteY4" fmla="*/ 1128071 h 1128071"/>
                          <a:gd name="connsiteX5" fmla="*/ 282018 w 1308563"/>
                          <a:gd name="connsiteY5" fmla="*/ 1128071 h 1128071"/>
                          <a:gd name="connsiteX6" fmla="*/ 0 w 1308563"/>
                          <a:gd name="connsiteY6" fmla="*/ 564036 h 1128071"/>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282018 w 1308563"/>
                          <a:gd name="connsiteY4" fmla="*/ 1128071 h 1128071"/>
                          <a:gd name="connsiteX5" fmla="*/ 0 w 1308563"/>
                          <a:gd name="connsiteY5" fmla="*/ 564036 h 1128071"/>
                          <a:gd name="connsiteX0" fmla="*/ 0 w 1308563"/>
                          <a:gd name="connsiteY0" fmla="*/ 564036 h 564036"/>
                          <a:gd name="connsiteX1" fmla="*/ 282018 w 1308563"/>
                          <a:gd name="connsiteY1" fmla="*/ 0 h 564036"/>
                          <a:gd name="connsiteX2" fmla="*/ 1026545 w 1308563"/>
                          <a:gd name="connsiteY2" fmla="*/ 0 h 564036"/>
                          <a:gd name="connsiteX3" fmla="*/ 1308563 w 1308563"/>
                          <a:gd name="connsiteY3" fmla="*/ 564036 h 564036"/>
                          <a:gd name="connsiteX4" fmla="*/ 0 w 1308563"/>
                          <a:gd name="connsiteY4" fmla="*/ 564036 h 56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63" h="564036">
                            <a:moveTo>
                              <a:pt x="0" y="564036"/>
                            </a:moveTo>
                            <a:lnTo>
                              <a:pt x="282018" y="0"/>
                            </a:lnTo>
                            <a:lnTo>
                              <a:pt x="1026545" y="0"/>
                            </a:lnTo>
                            <a:lnTo>
                              <a:pt x="1308563" y="564036"/>
                            </a:lnTo>
                            <a:lnTo>
                              <a:pt x="0" y="564036"/>
                            </a:lnTo>
                            <a:close/>
                          </a:path>
                        </a:pathLst>
                      </a:custGeom>
                      <a:solidFill>
                        <a:srgbClr val="D85B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cxnSp>
                  <p:nvCxnSpPr>
                    <p:cNvPr id="44" name="Straight Arrow Connector 39">
                      <a:extLst>
                        <a:ext uri="{FF2B5EF4-FFF2-40B4-BE49-F238E27FC236}">
                          <a16:creationId xmlns:a16="http://schemas.microsoft.com/office/drawing/2014/main" id="{79EEEBDC-7BB2-CFD4-E4C7-65DAD4465924}"/>
                        </a:ext>
                      </a:extLst>
                    </p:cNvPr>
                    <p:cNvCxnSpPr>
                      <a:cxnSpLocks/>
                    </p:cNvCxnSpPr>
                    <p:nvPr/>
                  </p:nvCxnSpPr>
                  <p:spPr>
                    <a:xfrm>
                      <a:off x="1661352" y="5611326"/>
                      <a:ext cx="475733" cy="0"/>
                    </a:xfrm>
                    <a:prstGeom prst="straightConnector1">
                      <a:avLst/>
                    </a:prstGeom>
                    <a:ln w="28575">
                      <a:solidFill>
                        <a:srgbClr val="8E8E8E"/>
                      </a:solidFill>
                      <a:tailEnd type="oval"/>
                    </a:ln>
                  </p:spPr>
                  <p:style>
                    <a:lnRef idx="1">
                      <a:schemeClr val="accent1"/>
                    </a:lnRef>
                    <a:fillRef idx="0">
                      <a:schemeClr val="accent1"/>
                    </a:fillRef>
                    <a:effectRef idx="0">
                      <a:schemeClr val="accent1"/>
                    </a:effectRef>
                    <a:fontRef idx="minor">
                      <a:schemeClr val="tx1"/>
                    </a:fontRef>
                  </p:style>
                </p:cxnSp>
              </p:grpSp>
              <p:sp>
                <p:nvSpPr>
                  <p:cNvPr id="42" name="Oval 37">
                    <a:extLst>
                      <a:ext uri="{FF2B5EF4-FFF2-40B4-BE49-F238E27FC236}">
                        <a16:creationId xmlns:a16="http://schemas.microsoft.com/office/drawing/2014/main" id="{FDF55571-0C50-372B-AF60-F4E2ABF123AB}"/>
                      </a:ext>
                    </a:extLst>
                  </p:cNvPr>
                  <p:cNvSpPr/>
                  <p:nvPr/>
                </p:nvSpPr>
                <p:spPr>
                  <a:xfrm rot="16200000">
                    <a:off x="1427272" y="2160656"/>
                    <a:ext cx="60803" cy="61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cxnSp>
              <p:nvCxnSpPr>
                <p:cNvPr id="40" name="Straight Connector 4">
                  <a:extLst>
                    <a:ext uri="{FF2B5EF4-FFF2-40B4-BE49-F238E27FC236}">
                      <a16:creationId xmlns:a16="http://schemas.microsoft.com/office/drawing/2014/main" id="{92C80E79-5FA3-24EF-571C-FD4DC036A4E4}"/>
                    </a:ext>
                  </a:extLst>
                </p:cNvPr>
                <p:cNvCxnSpPr>
                  <a:cxnSpLocks/>
                </p:cNvCxnSpPr>
                <p:nvPr/>
              </p:nvCxnSpPr>
              <p:spPr>
                <a:xfrm flipH="1">
                  <a:off x="5564668" y="2877795"/>
                  <a:ext cx="5075" cy="695292"/>
                </a:xfrm>
                <a:prstGeom prst="line">
                  <a:avLst/>
                </a:prstGeom>
                <a:ln w="28575">
                  <a:solidFill>
                    <a:srgbClr val="8E8E8E"/>
                  </a:solidFill>
                  <a:tailEnd type="oval"/>
                </a:ln>
              </p:spPr>
              <p:style>
                <a:lnRef idx="1">
                  <a:schemeClr val="accent1"/>
                </a:lnRef>
                <a:fillRef idx="0">
                  <a:schemeClr val="accent1"/>
                </a:fillRef>
                <a:effectRef idx="0">
                  <a:schemeClr val="accent1"/>
                </a:effectRef>
                <a:fontRef idx="minor">
                  <a:schemeClr val="tx1"/>
                </a:fontRef>
              </p:style>
            </p:cxnSp>
          </p:grpSp>
          <p:grpSp>
            <p:nvGrpSpPr>
              <p:cNvPr id="16" name="Group 46">
                <a:extLst>
                  <a:ext uri="{FF2B5EF4-FFF2-40B4-BE49-F238E27FC236}">
                    <a16:creationId xmlns:a16="http://schemas.microsoft.com/office/drawing/2014/main" id="{C13EF957-A35A-0A15-E8AD-4772C1AFE191}"/>
                  </a:ext>
                </a:extLst>
              </p:cNvPr>
              <p:cNvGrpSpPr/>
              <p:nvPr/>
            </p:nvGrpSpPr>
            <p:grpSpPr>
              <a:xfrm>
                <a:off x="6185097" y="3245044"/>
                <a:ext cx="1498181" cy="2464816"/>
                <a:chOff x="5121694" y="1907818"/>
                <a:chExt cx="1012195" cy="1665269"/>
              </a:xfrm>
            </p:grpSpPr>
            <p:grpSp>
              <p:nvGrpSpPr>
                <p:cNvPr id="27" name="Group 47">
                  <a:extLst>
                    <a:ext uri="{FF2B5EF4-FFF2-40B4-BE49-F238E27FC236}">
                      <a16:creationId xmlns:a16="http://schemas.microsoft.com/office/drawing/2014/main" id="{50A34930-4152-798D-4856-207F5ABB30F0}"/>
                    </a:ext>
                  </a:extLst>
                </p:cNvPr>
                <p:cNvGrpSpPr/>
                <p:nvPr/>
              </p:nvGrpSpPr>
              <p:grpSpPr>
                <a:xfrm>
                  <a:off x="5121694" y="1907818"/>
                  <a:ext cx="1012195" cy="1665269"/>
                  <a:chOff x="476373" y="1591953"/>
                  <a:chExt cx="1012195" cy="1665269"/>
                </a:xfrm>
              </p:grpSpPr>
              <p:grpSp>
                <p:nvGrpSpPr>
                  <p:cNvPr id="29" name="Group 49">
                    <a:extLst>
                      <a:ext uri="{FF2B5EF4-FFF2-40B4-BE49-F238E27FC236}">
                        <a16:creationId xmlns:a16="http://schemas.microsoft.com/office/drawing/2014/main" id="{B649129F-BDB2-1A23-FB7D-DCB42AE8A036}"/>
                      </a:ext>
                    </a:extLst>
                  </p:cNvPr>
                  <p:cNvGrpSpPr/>
                  <p:nvPr/>
                </p:nvGrpSpPr>
                <p:grpSpPr>
                  <a:xfrm>
                    <a:off x="476373" y="1591953"/>
                    <a:ext cx="901887" cy="1665269"/>
                    <a:chOff x="1015815" y="3074522"/>
                    <a:chExt cx="1373898" cy="2536804"/>
                  </a:xfrm>
                </p:grpSpPr>
                <p:grpSp>
                  <p:nvGrpSpPr>
                    <p:cNvPr id="31" name="Group 51">
                      <a:extLst>
                        <a:ext uri="{FF2B5EF4-FFF2-40B4-BE49-F238E27FC236}">
                          <a16:creationId xmlns:a16="http://schemas.microsoft.com/office/drawing/2014/main" id="{FC553099-6BBB-1D7A-06FF-48DFD3F53449}"/>
                        </a:ext>
                      </a:extLst>
                    </p:cNvPr>
                    <p:cNvGrpSpPr/>
                    <p:nvPr/>
                  </p:nvGrpSpPr>
                  <p:grpSpPr>
                    <a:xfrm rot="10800000">
                      <a:off x="1015815" y="3074522"/>
                      <a:ext cx="1373898" cy="1538359"/>
                      <a:chOff x="808710" y="2195048"/>
                      <a:chExt cx="1766298" cy="1977731"/>
                    </a:xfrm>
                  </p:grpSpPr>
                  <p:grpSp>
                    <p:nvGrpSpPr>
                      <p:cNvPr id="33" name="Group 53">
                        <a:extLst>
                          <a:ext uri="{FF2B5EF4-FFF2-40B4-BE49-F238E27FC236}">
                            <a16:creationId xmlns:a16="http://schemas.microsoft.com/office/drawing/2014/main" id="{AFC4FC0C-09B3-F6D7-1E20-4E140B91CBD6}"/>
                          </a:ext>
                        </a:extLst>
                      </p:cNvPr>
                      <p:cNvGrpSpPr/>
                      <p:nvPr/>
                    </p:nvGrpSpPr>
                    <p:grpSpPr>
                      <a:xfrm>
                        <a:off x="808710" y="2195048"/>
                        <a:ext cx="1766298" cy="1977731"/>
                        <a:chOff x="1938893" y="3843740"/>
                        <a:chExt cx="1574800" cy="1763310"/>
                      </a:xfrm>
                    </p:grpSpPr>
                    <p:sp>
                      <p:nvSpPr>
                        <p:cNvPr id="36" name="Hexagon 56">
                          <a:extLst>
                            <a:ext uri="{FF2B5EF4-FFF2-40B4-BE49-F238E27FC236}">
                              <a16:creationId xmlns:a16="http://schemas.microsoft.com/office/drawing/2014/main" id="{A85999EE-667E-895F-58BF-1AA7E063D244}"/>
                            </a:ext>
                          </a:extLst>
                        </p:cNvPr>
                        <p:cNvSpPr/>
                        <p:nvPr/>
                      </p:nvSpPr>
                      <p:spPr>
                        <a:xfrm rot="5400000" flipV="1">
                          <a:off x="1878990" y="4026811"/>
                          <a:ext cx="1697294" cy="1463184"/>
                        </a:xfrm>
                        <a:prstGeom prst="hexagon">
                          <a:avLst/>
                        </a:prstGeom>
                        <a:noFill/>
                        <a:ln w="9525">
                          <a:solidFill>
                            <a:schemeClr val="tx1">
                              <a:lumMod val="90000"/>
                              <a:lumOff val="1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7" name="Hexagon 35">
                          <a:extLst>
                            <a:ext uri="{FF2B5EF4-FFF2-40B4-BE49-F238E27FC236}">
                              <a16:creationId xmlns:a16="http://schemas.microsoft.com/office/drawing/2014/main" id="{CE190658-2C03-3F7A-BE93-963BCE3A61F2}"/>
                            </a:ext>
                          </a:extLst>
                        </p:cNvPr>
                        <p:cNvSpPr/>
                        <p:nvPr/>
                      </p:nvSpPr>
                      <p:spPr>
                        <a:xfrm rot="5400000" flipV="1">
                          <a:off x="2260563" y="3522070"/>
                          <a:ext cx="931459" cy="1574800"/>
                        </a:xfrm>
                        <a:custGeom>
                          <a:avLst/>
                          <a:gdLst>
                            <a:gd name="connsiteX0" fmla="*/ 0 w 1817375"/>
                            <a:gd name="connsiteY0" fmla="*/ 783351 h 1566702"/>
                            <a:gd name="connsiteX1" fmla="*/ 391676 w 1817375"/>
                            <a:gd name="connsiteY1" fmla="*/ 0 h 1566702"/>
                            <a:gd name="connsiteX2" fmla="*/ 1425700 w 1817375"/>
                            <a:gd name="connsiteY2" fmla="*/ 0 h 1566702"/>
                            <a:gd name="connsiteX3" fmla="*/ 1817375 w 1817375"/>
                            <a:gd name="connsiteY3" fmla="*/ 783351 h 1566702"/>
                            <a:gd name="connsiteX4" fmla="*/ 1425700 w 1817375"/>
                            <a:gd name="connsiteY4" fmla="*/ 1566702 h 1566702"/>
                            <a:gd name="connsiteX5" fmla="*/ 391676 w 1817375"/>
                            <a:gd name="connsiteY5" fmla="*/ 1566702 h 1566702"/>
                            <a:gd name="connsiteX6" fmla="*/ 0 w 1817375"/>
                            <a:gd name="connsiteY6" fmla="*/ 783351 h 1566702"/>
                            <a:gd name="connsiteX0" fmla="*/ 0 w 1817375"/>
                            <a:gd name="connsiteY0" fmla="*/ 783595 h 1566946"/>
                            <a:gd name="connsiteX1" fmla="*/ 391676 w 1817375"/>
                            <a:gd name="connsiteY1" fmla="*/ 244 h 1566946"/>
                            <a:gd name="connsiteX2" fmla="*/ 931459 w 1817375"/>
                            <a:gd name="connsiteY2" fmla="*/ 0 h 1566946"/>
                            <a:gd name="connsiteX3" fmla="*/ 1425700 w 1817375"/>
                            <a:gd name="connsiteY3" fmla="*/ 244 h 1566946"/>
                            <a:gd name="connsiteX4" fmla="*/ 1817375 w 1817375"/>
                            <a:gd name="connsiteY4" fmla="*/ 783595 h 1566946"/>
                            <a:gd name="connsiteX5" fmla="*/ 1425700 w 1817375"/>
                            <a:gd name="connsiteY5" fmla="*/ 1566946 h 1566946"/>
                            <a:gd name="connsiteX6" fmla="*/ 391676 w 1817375"/>
                            <a:gd name="connsiteY6" fmla="*/ 1566946 h 1566946"/>
                            <a:gd name="connsiteX7" fmla="*/ 0 w 1817375"/>
                            <a:gd name="connsiteY7" fmla="*/ 783595 h 1566946"/>
                            <a:gd name="connsiteX0" fmla="*/ 0 w 1817375"/>
                            <a:gd name="connsiteY0" fmla="*/ 783595 h 1574800"/>
                            <a:gd name="connsiteX1" fmla="*/ 391676 w 1817375"/>
                            <a:gd name="connsiteY1" fmla="*/ 244 h 1574800"/>
                            <a:gd name="connsiteX2" fmla="*/ 931459 w 1817375"/>
                            <a:gd name="connsiteY2" fmla="*/ 0 h 1574800"/>
                            <a:gd name="connsiteX3" fmla="*/ 1425700 w 1817375"/>
                            <a:gd name="connsiteY3" fmla="*/ 244 h 1574800"/>
                            <a:gd name="connsiteX4" fmla="*/ 1817375 w 1817375"/>
                            <a:gd name="connsiteY4" fmla="*/ 783595 h 1574800"/>
                            <a:gd name="connsiteX5" fmla="*/ 1425700 w 1817375"/>
                            <a:gd name="connsiteY5" fmla="*/ 1566946 h 1574800"/>
                            <a:gd name="connsiteX6" fmla="*/ 925109 w 1817375"/>
                            <a:gd name="connsiteY6" fmla="*/ 1574800 h 1574800"/>
                            <a:gd name="connsiteX7" fmla="*/ 391676 w 1817375"/>
                            <a:gd name="connsiteY7" fmla="*/ 1566946 h 1574800"/>
                            <a:gd name="connsiteX8" fmla="*/ 0 w 1817375"/>
                            <a:gd name="connsiteY8"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1425700 w 1425700"/>
                            <a:gd name="connsiteY4" fmla="*/ 1566946 h 1574800"/>
                            <a:gd name="connsiteX5" fmla="*/ 925109 w 1425700"/>
                            <a:gd name="connsiteY5" fmla="*/ 1574800 h 1574800"/>
                            <a:gd name="connsiteX6" fmla="*/ 391676 w 1425700"/>
                            <a:gd name="connsiteY6" fmla="*/ 1566946 h 1574800"/>
                            <a:gd name="connsiteX7" fmla="*/ 0 w 1425700"/>
                            <a:gd name="connsiteY7"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925109 w 1425700"/>
                            <a:gd name="connsiteY4" fmla="*/ 1574800 h 1574800"/>
                            <a:gd name="connsiteX5" fmla="*/ 391676 w 1425700"/>
                            <a:gd name="connsiteY5" fmla="*/ 1566946 h 1574800"/>
                            <a:gd name="connsiteX6" fmla="*/ 0 w 1425700"/>
                            <a:gd name="connsiteY6" fmla="*/ 783595 h 1574800"/>
                            <a:gd name="connsiteX0" fmla="*/ 0 w 931459"/>
                            <a:gd name="connsiteY0" fmla="*/ 783595 h 1574800"/>
                            <a:gd name="connsiteX1" fmla="*/ 391676 w 931459"/>
                            <a:gd name="connsiteY1" fmla="*/ 244 h 1574800"/>
                            <a:gd name="connsiteX2" fmla="*/ 931459 w 931459"/>
                            <a:gd name="connsiteY2" fmla="*/ 0 h 1574800"/>
                            <a:gd name="connsiteX3" fmla="*/ 925109 w 931459"/>
                            <a:gd name="connsiteY3" fmla="*/ 1574800 h 1574800"/>
                            <a:gd name="connsiteX4" fmla="*/ 391676 w 931459"/>
                            <a:gd name="connsiteY4" fmla="*/ 1566946 h 1574800"/>
                            <a:gd name="connsiteX5" fmla="*/ 0 w 931459"/>
                            <a:gd name="connsiteY5" fmla="*/ 783595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459" h="1574800">
                              <a:moveTo>
                                <a:pt x="0" y="783595"/>
                              </a:moveTo>
                              <a:lnTo>
                                <a:pt x="391676" y="244"/>
                              </a:lnTo>
                              <a:lnTo>
                                <a:pt x="931459" y="0"/>
                              </a:lnTo>
                              <a:cubicBezTo>
                                <a:pt x="929342" y="524933"/>
                                <a:pt x="927226" y="1049867"/>
                                <a:pt x="925109" y="1574800"/>
                              </a:cubicBezTo>
                              <a:lnTo>
                                <a:pt x="391676" y="1566946"/>
                              </a:lnTo>
                              <a:lnTo>
                                <a:pt x="0" y="78359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8" name="Hexagon 58">
                          <a:extLst>
                            <a:ext uri="{FF2B5EF4-FFF2-40B4-BE49-F238E27FC236}">
                              <a16:creationId xmlns:a16="http://schemas.microsoft.com/office/drawing/2014/main" id="{C9DDE043-1DC4-591B-2943-8A973C8FDEAD}"/>
                            </a:ext>
                          </a:extLst>
                        </p:cNvPr>
                        <p:cNvSpPr/>
                        <p:nvPr/>
                      </p:nvSpPr>
                      <p:spPr>
                        <a:xfrm rot="5400000" flipV="1">
                          <a:off x="1941183" y="4081584"/>
                          <a:ext cx="1570219" cy="13536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34" name="Hexagon 54">
                        <a:extLst>
                          <a:ext uri="{FF2B5EF4-FFF2-40B4-BE49-F238E27FC236}">
                            <a16:creationId xmlns:a16="http://schemas.microsoft.com/office/drawing/2014/main" id="{D47511B4-54A7-1769-BCCE-BC2A23B37244}"/>
                          </a:ext>
                        </a:extLst>
                      </p:cNvPr>
                      <p:cNvSpPr/>
                      <p:nvPr/>
                    </p:nvSpPr>
                    <p:spPr>
                      <a:xfrm rot="16200000">
                        <a:off x="1043246" y="2638723"/>
                        <a:ext cx="1308563" cy="1128071"/>
                      </a:xfrm>
                      <a:prstGeom prst="hexagon">
                        <a:avLst/>
                      </a:prstGeom>
                      <a:solidFill>
                        <a:schemeClr val="bg2"/>
                      </a:solidFill>
                      <a:ln>
                        <a:noFill/>
                      </a:ln>
                      <a:effectLst>
                        <a:outerShdw blurRad="50800" dist="38100" dir="2700000" algn="tl" rotWithShape="0">
                          <a:schemeClr val="tx1">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35" name="Hexagon 69">
                        <a:extLst>
                          <a:ext uri="{FF2B5EF4-FFF2-40B4-BE49-F238E27FC236}">
                            <a16:creationId xmlns:a16="http://schemas.microsoft.com/office/drawing/2014/main" id="{7EEE2638-0916-428F-F94C-20E83AD8B07C}"/>
                          </a:ext>
                        </a:extLst>
                      </p:cNvPr>
                      <p:cNvSpPr/>
                      <p:nvPr/>
                    </p:nvSpPr>
                    <p:spPr>
                      <a:xfrm rot="5400000">
                        <a:off x="1325264" y="2920740"/>
                        <a:ext cx="1308563" cy="564036"/>
                      </a:xfrm>
                      <a:custGeom>
                        <a:avLst/>
                        <a:gdLst>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1026545 w 1308563"/>
                          <a:gd name="connsiteY4" fmla="*/ 1128071 h 1128071"/>
                          <a:gd name="connsiteX5" fmla="*/ 282018 w 1308563"/>
                          <a:gd name="connsiteY5" fmla="*/ 1128071 h 1128071"/>
                          <a:gd name="connsiteX6" fmla="*/ 0 w 1308563"/>
                          <a:gd name="connsiteY6" fmla="*/ 564036 h 1128071"/>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282018 w 1308563"/>
                          <a:gd name="connsiteY4" fmla="*/ 1128071 h 1128071"/>
                          <a:gd name="connsiteX5" fmla="*/ 0 w 1308563"/>
                          <a:gd name="connsiteY5" fmla="*/ 564036 h 1128071"/>
                          <a:gd name="connsiteX0" fmla="*/ 0 w 1308563"/>
                          <a:gd name="connsiteY0" fmla="*/ 564036 h 564036"/>
                          <a:gd name="connsiteX1" fmla="*/ 282018 w 1308563"/>
                          <a:gd name="connsiteY1" fmla="*/ 0 h 564036"/>
                          <a:gd name="connsiteX2" fmla="*/ 1026545 w 1308563"/>
                          <a:gd name="connsiteY2" fmla="*/ 0 h 564036"/>
                          <a:gd name="connsiteX3" fmla="*/ 1308563 w 1308563"/>
                          <a:gd name="connsiteY3" fmla="*/ 564036 h 564036"/>
                          <a:gd name="connsiteX4" fmla="*/ 0 w 1308563"/>
                          <a:gd name="connsiteY4" fmla="*/ 564036 h 56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63" h="564036">
                            <a:moveTo>
                              <a:pt x="0" y="564036"/>
                            </a:moveTo>
                            <a:lnTo>
                              <a:pt x="282018" y="0"/>
                            </a:lnTo>
                            <a:lnTo>
                              <a:pt x="1026545" y="0"/>
                            </a:lnTo>
                            <a:lnTo>
                              <a:pt x="1308563" y="564036"/>
                            </a:lnTo>
                            <a:lnTo>
                              <a:pt x="0" y="564036"/>
                            </a:lnTo>
                            <a:close/>
                          </a:path>
                        </a:pathLst>
                      </a:custGeom>
                      <a:solidFill>
                        <a:srgbClr val="D85B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cxnSp>
                  <p:nvCxnSpPr>
                    <p:cNvPr id="32" name="Straight Arrow Connector 52">
                      <a:extLst>
                        <a:ext uri="{FF2B5EF4-FFF2-40B4-BE49-F238E27FC236}">
                          <a16:creationId xmlns:a16="http://schemas.microsoft.com/office/drawing/2014/main" id="{352F055C-E6CA-1287-23A5-F76737716FE8}"/>
                        </a:ext>
                      </a:extLst>
                    </p:cNvPr>
                    <p:cNvCxnSpPr>
                      <a:cxnSpLocks/>
                    </p:cNvCxnSpPr>
                    <p:nvPr/>
                  </p:nvCxnSpPr>
                  <p:spPr>
                    <a:xfrm>
                      <a:off x="1661352" y="5611326"/>
                      <a:ext cx="475733" cy="0"/>
                    </a:xfrm>
                    <a:prstGeom prst="straightConnector1">
                      <a:avLst/>
                    </a:prstGeom>
                    <a:ln w="28575">
                      <a:solidFill>
                        <a:srgbClr val="8E8E8E"/>
                      </a:solidFill>
                      <a:tailEnd type="oval"/>
                    </a:ln>
                  </p:spPr>
                  <p:style>
                    <a:lnRef idx="1">
                      <a:schemeClr val="accent1"/>
                    </a:lnRef>
                    <a:fillRef idx="0">
                      <a:schemeClr val="accent1"/>
                    </a:fillRef>
                    <a:effectRef idx="0">
                      <a:schemeClr val="accent1"/>
                    </a:effectRef>
                    <a:fontRef idx="minor">
                      <a:schemeClr val="tx1"/>
                    </a:fontRef>
                  </p:style>
                </p:cxnSp>
              </p:grpSp>
              <p:sp>
                <p:nvSpPr>
                  <p:cNvPr id="30" name="Oval 50">
                    <a:extLst>
                      <a:ext uri="{FF2B5EF4-FFF2-40B4-BE49-F238E27FC236}">
                        <a16:creationId xmlns:a16="http://schemas.microsoft.com/office/drawing/2014/main" id="{15B56750-961D-17C1-A5AE-1880B06D6875}"/>
                      </a:ext>
                    </a:extLst>
                  </p:cNvPr>
                  <p:cNvSpPr/>
                  <p:nvPr/>
                </p:nvSpPr>
                <p:spPr>
                  <a:xfrm rot="16200000">
                    <a:off x="1427272" y="2160656"/>
                    <a:ext cx="60803" cy="61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cxnSp>
              <p:nvCxnSpPr>
                <p:cNvPr id="28" name="Straight Connector 48">
                  <a:extLst>
                    <a:ext uri="{FF2B5EF4-FFF2-40B4-BE49-F238E27FC236}">
                      <a16:creationId xmlns:a16="http://schemas.microsoft.com/office/drawing/2014/main" id="{B3432FD2-9DE5-FFBB-D4F0-DEEA00379909}"/>
                    </a:ext>
                  </a:extLst>
                </p:cNvPr>
                <p:cNvCxnSpPr>
                  <a:cxnSpLocks/>
                </p:cNvCxnSpPr>
                <p:nvPr/>
              </p:nvCxnSpPr>
              <p:spPr>
                <a:xfrm flipH="1">
                  <a:off x="5564668" y="2877795"/>
                  <a:ext cx="5075" cy="695292"/>
                </a:xfrm>
                <a:prstGeom prst="line">
                  <a:avLst/>
                </a:prstGeom>
                <a:ln w="28575">
                  <a:solidFill>
                    <a:srgbClr val="8E8E8E"/>
                  </a:solidFill>
                  <a:tailEnd type="oval"/>
                </a:ln>
              </p:spPr>
              <p:style>
                <a:lnRef idx="1">
                  <a:schemeClr val="accent1"/>
                </a:lnRef>
                <a:fillRef idx="0">
                  <a:schemeClr val="accent1"/>
                </a:fillRef>
                <a:effectRef idx="0">
                  <a:schemeClr val="accent1"/>
                </a:effectRef>
                <a:fontRef idx="minor">
                  <a:schemeClr val="tx1"/>
                </a:fontRef>
              </p:style>
            </p:cxnSp>
          </p:grpSp>
          <p:grpSp>
            <p:nvGrpSpPr>
              <p:cNvPr id="17" name="Group 60">
                <a:extLst>
                  <a:ext uri="{FF2B5EF4-FFF2-40B4-BE49-F238E27FC236}">
                    <a16:creationId xmlns:a16="http://schemas.microsoft.com/office/drawing/2014/main" id="{C29FBFA2-EE09-F7B8-87B2-9589A21D9C49}"/>
                  </a:ext>
                </a:extLst>
              </p:cNvPr>
              <p:cNvGrpSpPr/>
              <p:nvPr/>
            </p:nvGrpSpPr>
            <p:grpSpPr>
              <a:xfrm>
                <a:off x="7226107" y="4581475"/>
                <a:ext cx="1498181" cy="1494704"/>
                <a:chOff x="476373" y="1591953"/>
                <a:chExt cx="1012195" cy="1009846"/>
              </a:xfrm>
            </p:grpSpPr>
            <p:grpSp>
              <p:nvGrpSpPr>
                <p:cNvPr id="18" name="Group 64">
                  <a:extLst>
                    <a:ext uri="{FF2B5EF4-FFF2-40B4-BE49-F238E27FC236}">
                      <a16:creationId xmlns:a16="http://schemas.microsoft.com/office/drawing/2014/main" id="{55AC3ED5-E65C-9955-7418-1FEB12F33A9F}"/>
                    </a:ext>
                  </a:extLst>
                </p:cNvPr>
                <p:cNvGrpSpPr/>
                <p:nvPr/>
              </p:nvGrpSpPr>
              <p:grpSpPr>
                <a:xfrm rot="10800000">
                  <a:off x="476373" y="1591953"/>
                  <a:ext cx="901887" cy="1009846"/>
                  <a:chOff x="808710" y="2195048"/>
                  <a:chExt cx="1766298" cy="1977731"/>
                </a:xfrm>
              </p:grpSpPr>
              <p:grpSp>
                <p:nvGrpSpPr>
                  <p:cNvPr id="20" name="Group 66">
                    <a:extLst>
                      <a:ext uri="{FF2B5EF4-FFF2-40B4-BE49-F238E27FC236}">
                        <a16:creationId xmlns:a16="http://schemas.microsoft.com/office/drawing/2014/main" id="{8DC2706D-CB88-B049-DE34-790F19B0E0D1}"/>
                      </a:ext>
                    </a:extLst>
                  </p:cNvPr>
                  <p:cNvGrpSpPr/>
                  <p:nvPr/>
                </p:nvGrpSpPr>
                <p:grpSpPr>
                  <a:xfrm>
                    <a:off x="808710" y="2195048"/>
                    <a:ext cx="1766298" cy="1977731"/>
                    <a:chOff x="1938893" y="3843740"/>
                    <a:chExt cx="1574800" cy="1763310"/>
                  </a:xfrm>
                </p:grpSpPr>
                <p:sp>
                  <p:nvSpPr>
                    <p:cNvPr id="23" name="Hexagon 69">
                      <a:extLst>
                        <a:ext uri="{FF2B5EF4-FFF2-40B4-BE49-F238E27FC236}">
                          <a16:creationId xmlns:a16="http://schemas.microsoft.com/office/drawing/2014/main" id="{18712980-CD15-0C2E-00C0-69A78771815B}"/>
                        </a:ext>
                      </a:extLst>
                    </p:cNvPr>
                    <p:cNvSpPr/>
                    <p:nvPr/>
                  </p:nvSpPr>
                  <p:spPr>
                    <a:xfrm rot="5400000" flipV="1">
                      <a:off x="1878990" y="4026811"/>
                      <a:ext cx="1697294" cy="1463184"/>
                    </a:xfrm>
                    <a:prstGeom prst="hexagon">
                      <a:avLst/>
                    </a:prstGeom>
                    <a:noFill/>
                    <a:ln w="9525">
                      <a:solidFill>
                        <a:schemeClr val="tx1">
                          <a:lumMod val="90000"/>
                          <a:lumOff val="1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4" name="Hexagon 35">
                      <a:extLst>
                        <a:ext uri="{FF2B5EF4-FFF2-40B4-BE49-F238E27FC236}">
                          <a16:creationId xmlns:a16="http://schemas.microsoft.com/office/drawing/2014/main" id="{485C9994-BEB1-7877-66C6-80245A7F7FFC}"/>
                        </a:ext>
                      </a:extLst>
                    </p:cNvPr>
                    <p:cNvSpPr/>
                    <p:nvPr/>
                  </p:nvSpPr>
                  <p:spPr>
                    <a:xfrm rot="5400000" flipV="1">
                      <a:off x="2260563" y="3522070"/>
                      <a:ext cx="931459" cy="1574800"/>
                    </a:xfrm>
                    <a:custGeom>
                      <a:avLst/>
                      <a:gdLst>
                        <a:gd name="connsiteX0" fmla="*/ 0 w 1817375"/>
                        <a:gd name="connsiteY0" fmla="*/ 783351 h 1566702"/>
                        <a:gd name="connsiteX1" fmla="*/ 391676 w 1817375"/>
                        <a:gd name="connsiteY1" fmla="*/ 0 h 1566702"/>
                        <a:gd name="connsiteX2" fmla="*/ 1425700 w 1817375"/>
                        <a:gd name="connsiteY2" fmla="*/ 0 h 1566702"/>
                        <a:gd name="connsiteX3" fmla="*/ 1817375 w 1817375"/>
                        <a:gd name="connsiteY3" fmla="*/ 783351 h 1566702"/>
                        <a:gd name="connsiteX4" fmla="*/ 1425700 w 1817375"/>
                        <a:gd name="connsiteY4" fmla="*/ 1566702 h 1566702"/>
                        <a:gd name="connsiteX5" fmla="*/ 391676 w 1817375"/>
                        <a:gd name="connsiteY5" fmla="*/ 1566702 h 1566702"/>
                        <a:gd name="connsiteX6" fmla="*/ 0 w 1817375"/>
                        <a:gd name="connsiteY6" fmla="*/ 783351 h 1566702"/>
                        <a:gd name="connsiteX0" fmla="*/ 0 w 1817375"/>
                        <a:gd name="connsiteY0" fmla="*/ 783595 h 1566946"/>
                        <a:gd name="connsiteX1" fmla="*/ 391676 w 1817375"/>
                        <a:gd name="connsiteY1" fmla="*/ 244 h 1566946"/>
                        <a:gd name="connsiteX2" fmla="*/ 931459 w 1817375"/>
                        <a:gd name="connsiteY2" fmla="*/ 0 h 1566946"/>
                        <a:gd name="connsiteX3" fmla="*/ 1425700 w 1817375"/>
                        <a:gd name="connsiteY3" fmla="*/ 244 h 1566946"/>
                        <a:gd name="connsiteX4" fmla="*/ 1817375 w 1817375"/>
                        <a:gd name="connsiteY4" fmla="*/ 783595 h 1566946"/>
                        <a:gd name="connsiteX5" fmla="*/ 1425700 w 1817375"/>
                        <a:gd name="connsiteY5" fmla="*/ 1566946 h 1566946"/>
                        <a:gd name="connsiteX6" fmla="*/ 391676 w 1817375"/>
                        <a:gd name="connsiteY6" fmla="*/ 1566946 h 1566946"/>
                        <a:gd name="connsiteX7" fmla="*/ 0 w 1817375"/>
                        <a:gd name="connsiteY7" fmla="*/ 783595 h 1566946"/>
                        <a:gd name="connsiteX0" fmla="*/ 0 w 1817375"/>
                        <a:gd name="connsiteY0" fmla="*/ 783595 h 1574800"/>
                        <a:gd name="connsiteX1" fmla="*/ 391676 w 1817375"/>
                        <a:gd name="connsiteY1" fmla="*/ 244 h 1574800"/>
                        <a:gd name="connsiteX2" fmla="*/ 931459 w 1817375"/>
                        <a:gd name="connsiteY2" fmla="*/ 0 h 1574800"/>
                        <a:gd name="connsiteX3" fmla="*/ 1425700 w 1817375"/>
                        <a:gd name="connsiteY3" fmla="*/ 244 h 1574800"/>
                        <a:gd name="connsiteX4" fmla="*/ 1817375 w 1817375"/>
                        <a:gd name="connsiteY4" fmla="*/ 783595 h 1574800"/>
                        <a:gd name="connsiteX5" fmla="*/ 1425700 w 1817375"/>
                        <a:gd name="connsiteY5" fmla="*/ 1566946 h 1574800"/>
                        <a:gd name="connsiteX6" fmla="*/ 925109 w 1817375"/>
                        <a:gd name="connsiteY6" fmla="*/ 1574800 h 1574800"/>
                        <a:gd name="connsiteX7" fmla="*/ 391676 w 1817375"/>
                        <a:gd name="connsiteY7" fmla="*/ 1566946 h 1574800"/>
                        <a:gd name="connsiteX8" fmla="*/ 0 w 1817375"/>
                        <a:gd name="connsiteY8"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1425700 w 1425700"/>
                        <a:gd name="connsiteY4" fmla="*/ 1566946 h 1574800"/>
                        <a:gd name="connsiteX5" fmla="*/ 925109 w 1425700"/>
                        <a:gd name="connsiteY5" fmla="*/ 1574800 h 1574800"/>
                        <a:gd name="connsiteX6" fmla="*/ 391676 w 1425700"/>
                        <a:gd name="connsiteY6" fmla="*/ 1566946 h 1574800"/>
                        <a:gd name="connsiteX7" fmla="*/ 0 w 1425700"/>
                        <a:gd name="connsiteY7" fmla="*/ 783595 h 1574800"/>
                        <a:gd name="connsiteX0" fmla="*/ 0 w 1425700"/>
                        <a:gd name="connsiteY0" fmla="*/ 783595 h 1574800"/>
                        <a:gd name="connsiteX1" fmla="*/ 391676 w 1425700"/>
                        <a:gd name="connsiteY1" fmla="*/ 244 h 1574800"/>
                        <a:gd name="connsiteX2" fmla="*/ 931459 w 1425700"/>
                        <a:gd name="connsiteY2" fmla="*/ 0 h 1574800"/>
                        <a:gd name="connsiteX3" fmla="*/ 1425700 w 1425700"/>
                        <a:gd name="connsiteY3" fmla="*/ 244 h 1574800"/>
                        <a:gd name="connsiteX4" fmla="*/ 925109 w 1425700"/>
                        <a:gd name="connsiteY4" fmla="*/ 1574800 h 1574800"/>
                        <a:gd name="connsiteX5" fmla="*/ 391676 w 1425700"/>
                        <a:gd name="connsiteY5" fmla="*/ 1566946 h 1574800"/>
                        <a:gd name="connsiteX6" fmla="*/ 0 w 1425700"/>
                        <a:gd name="connsiteY6" fmla="*/ 783595 h 1574800"/>
                        <a:gd name="connsiteX0" fmla="*/ 0 w 931459"/>
                        <a:gd name="connsiteY0" fmla="*/ 783595 h 1574800"/>
                        <a:gd name="connsiteX1" fmla="*/ 391676 w 931459"/>
                        <a:gd name="connsiteY1" fmla="*/ 244 h 1574800"/>
                        <a:gd name="connsiteX2" fmla="*/ 931459 w 931459"/>
                        <a:gd name="connsiteY2" fmla="*/ 0 h 1574800"/>
                        <a:gd name="connsiteX3" fmla="*/ 925109 w 931459"/>
                        <a:gd name="connsiteY3" fmla="*/ 1574800 h 1574800"/>
                        <a:gd name="connsiteX4" fmla="*/ 391676 w 931459"/>
                        <a:gd name="connsiteY4" fmla="*/ 1566946 h 1574800"/>
                        <a:gd name="connsiteX5" fmla="*/ 0 w 931459"/>
                        <a:gd name="connsiteY5" fmla="*/ 783595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459" h="1574800">
                          <a:moveTo>
                            <a:pt x="0" y="783595"/>
                          </a:moveTo>
                          <a:lnTo>
                            <a:pt x="391676" y="244"/>
                          </a:lnTo>
                          <a:lnTo>
                            <a:pt x="931459" y="0"/>
                          </a:lnTo>
                          <a:cubicBezTo>
                            <a:pt x="929342" y="524933"/>
                            <a:pt x="927226" y="1049867"/>
                            <a:pt x="925109" y="1574800"/>
                          </a:cubicBezTo>
                          <a:lnTo>
                            <a:pt x="391676" y="1566946"/>
                          </a:lnTo>
                          <a:lnTo>
                            <a:pt x="0" y="783595"/>
                          </a:lnTo>
                          <a:close/>
                        </a:path>
                      </a:pathLst>
                    </a:cu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6" name="Hexagon 71">
                      <a:extLst>
                        <a:ext uri="{FF2B5EF4-FFF2-40B4-BE49-F238E27FC236}">
                          <a16:creationId xmlns:a16="http://schemas.microsoft.com/office/drawing/2014/main" id="{92519731-B1FC-9710-D534-BCFAA836982A}"/>
                        </a:ext>
                      </a:extLst>
                    </p:cNvPr>
                    <p:cNvSpPr/>
                    <p:nvPr/>
                  </p:nvSpPr>
                  <p:spPr>
                    <a:xfrm rot="5400000" flipV="1">
                      <a:off x="1941183" y="4081584"/>
                      <a:ext cx="1570219" cy="135363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21" name="Hexagon 67">
                    <a:extLst>
                      <a:ext uri="{FF2B5EF4-FFF2-40B4-BE49-F238E27FC236}">
                        <a16:creationId xmlns:a16="http://schemas.microsoft.com/office/drawing/2014/main" id="{FBBBC94E-765E-3E0E-5541-D2C82CA40C77}"/>
                      </a:ext>
                    </a:extLst>
                  </p:cNvPr>
                  <p:cNvSpPr/>
                  <p:nvPr/>
                </p:nvSpPr>
                <p:spPr>
                  <a:xfrm rot="16200000">
                    <a:off x="1043246" y="2638723"/>
                    <a:ext cx="1308563" cy="1128071"/>
                  </a:xfrm>
                  <a:prstGeom prst="hexagon">
                    <a:avLst/>
                  </a:prstGeom>
                  <a:solidFill>
                    <a:schemeClr val="bg2"/>
                  </a:solidFill>
                  <a:ln>
                    <a:noFill/>
                  </a:ln>
                  <a:effectLst>
                    <a:outerShdw blurRad="50800" dist="38100" dir="2700000" algn="tl" rotWithShape="0">
                      <a:schemeClr val="tx1">
                        <a:lumMod val="90000"/>
                        <a:lumOff val="10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22" name="Hexagon 69">
                    <a:extLst>
                      <a:ext uri="{FF2B5EF4-FFF2-40B4-BE49-F238E27FC236}">
                        <a16:creationId xmlns:a16="http://schemas.microsoft.com/office/drawing/2014/main" id="{6F56E2EB-2ECE-E544-11FE-C573D21C0F70}"/>
                      </a:ext>
                    </a:extLst>
                  </p:cNvPr>
                  <p:cNvSpPr/>
                  <p:nvPr/>
                </p:nvSpPr>
                <p:spPr>
                  <a:xfrm rot="5400000">
                    <a:off x="1325264" y="2920740"/>
                    <a:ext cx="1308563" cy="564036"/>
                  </a:xfrm>
                  <a:custGeom>
                    <a:avLst/>
                    <a:gdLst>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1026545 w 1308563"/>
                      <a:gd name="connsiteY4" fmla="*/ 1128071 h 1128071"/>
                      <a:gd name="connsiteX5" fmla="*/ 282018 w 1308563"/>
                      <a:gd name="connsiteY5" fmla="*/ 1128071 h 1128071"/>
                      <a:gd name="connsiteX6" fmla="*/ 0 w 1308563"/>
                      <a:gd name="connsiteY6" fmla="*/ 564036 h 1128071"/>
                      <a:gd name="connsiteX0" fmla="*/ 0 w 1308563"/>
                      <a:gd name="connsiteY0" fmla="*/ 564036 h 1128071"/>
                      <a:gd name="connsiteX1" fmla="*/ 282018 w 1308563"/>
                      <a:gd name="connsiteY1" fmla="*/ 0 h 1128071"/>
                      <a:gd name="connsiteX2" fmla="*/ 1026545 w 1308563"/>
                      <a:gd name="connsiteY2" fmla="*/ 0 h 1128071"/>
                      <a:gd name="connsiteX3" fmla="*/ 1308563 w 1308563"/>
                      <a:gd name="connsiteY3" fmla="*/ 564036 h 1128071"/>
                      <a:gd name="connsiteX4" fmla="*/ 282018 w 1308563"/>
                      <a:gd name="connsiteY4" fmla="*/ 1128071 h 1128071"/>
                      <a:gd name="connsiteX5" fmla="*/ 0 w 1308563"/>
                      <a:gd name="connsiteY5" fmla="*/ 564036 h 1128071"/>
                      <a:gd name="connsiteX0" fmla="*/ 0 w 1308563"/>
                      <a:gd name="connsiteY0" fmla="*/ 564036 h 564036"/>
                      <a:gd name="connsiteX1" fmla="*/ 282018 w 1308563"/>
                      <a:gd name="connsiteY1" fmla="*/ 0 h 564036"/>
                      <a:gd name="connsiteX2" fmla="*/ 1026545 w 1308563"/>
                      <a:gd name="connsiteY2" fmla="*/ 0 h 564036"/>
                      <a:gd name="connsiteX3" fmla="*/ 1308563 w 1308563"/>
                      <a:gd name="connsiteY3" fmla="*/ 564036 h 564036"/>
                      <a:gd name="connsiteX4" fmla="*/ 0 w 1308563"/>
                      <a:gd name="connsiteY4" fmla="*/ 564036 h 564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563" h="564036">
                        <a:moveTo>
                          <a:pt x="0" y="564036"/>
                        </a:moveTo>
                        <a:lnTo>
                          <a:pt x="282018" y="0"/>
                        </a:lnTo>
                        <a:lnTo>
                          <a:pt x="1026545" y="0"/>
                        </a:lnTo>
                        <a:lnTo>
                          <a:pt x="1308563" y="564036"/>
                        </a:lnTo>
                        <a:lnTo>
                          <a:pt x="0" y="564036"/>
                        </a:lnTo>
                        <a:close/>
                      </a:path>
                    </a:pathLst>
                  </a:custGeom>
                  <a:solidFill>
                    <a:srgbClr val="D85B0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sp>
              <p:nvSpPr>
                <p:cNvPr id="19" name="Oval 63">
                  <a:extLst>
                    <a:ext uri="{FF2B5EF4-FFF2-40B4-BE49-F238E27FC236}">
                      <a16:creationId xmlns:a16="http://schemas.microsoft.com/office/drawing/2014/main" id="{E673C357-9BC1-F8ED-7E44-771CD2E75333}"/>
                    </a:ext>
                  </a:extLst>
                </p:cNvPr>
                <p:cNvSpPr/>
                <p:nvPr/>
              </p:nvSpPr>
              <p:spPr>
                <a:xfrm rot="16200000">
                  <a:off x="1427272" y="2160656"/>
                  <a:ext cx="60803" cy="617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grpSp>
        <p:sp>
          <p:nvSpPr>
            <p:cNvPr id="8" name="Rectangle 72">
              <a:extLst>
                <a:ext uri="{FF2B5EF4-FFF2-40B4-BE49-F238E27FC236}">
                  <a16:creationId xmlns:a16="http://schemas.microsoft.com/office/drawing/2014/main" id="{37209F2D-BB56-8094-22EB-809C42126338}"/>
                </a:ext>
              </a:extLst>
            </p:cNvPr>
            <p:cNvSpPr/>
            <p:nvPr/>
          </p:nvSpPr>
          <p:spPr>
            <a:xfrm>
              <a:off x="6718536" y="2073188"/>
              <a:ext cx="1794406" cy="301240"/>
            </a:xfrm>
            <a:prstGeom prst="rect">
              <a:avLst/>
            </a:prstGeom>
          </p:spPr>
          <p:txBody>
            <a:bodyPr wrap="square">
              <a:spAutoFit/>
            </a:bodyPr>
            <a:lstStyle/>
            <a:p>
              <a:r>
                <a:rPr lang="nl-NL" dirty="0"/>
                <a:t>Voorstudie</a:t>
              </a:r>
            </a:p>
          </p:txBody>
        </p:sp>
        <p:sp>
          <p:nvSpPr>
            <p:cNvPr id="9" name="Rectangle 73">
              <a:extLst>
                <a:ext uri="{FF2B5EF4-FFF2-40B4-BE49-F238E27FC236}">
                  <a16:creationId xmlns:a16="http://schemas.microsoft.com/office/drawing/2014/main" id="{CCAC6168-F17C-4234-91BB-BB5231220330}"/>
                </a:ext>
              </a:extLst>
            </p:cNvPr>
            <p:cNvSpPr/>
            <p:nvPr/>
          </p:nvSpPr>
          <p:spPr>
            <a:xfrm>
              <a:off x="7632000" y="3253102"/>
              <a:ext cx="1794406" cy="301240"/>
            </a:xfrm>
            <a:prstGeom prst="rect">
              <a:avLst/>
            </a:prstGeom>
          </p:spPr>
          <p:txBody>
            <a:bodyPr wrap="square">
              <a:spAutoFit/>
            </a:bodyPr>
            <a:lstStyle/>
            <a:p>
              <a:r>
                <a:rPr lang="nl-NL" dirty="0"/>
                <a:t>terreinbezoek</a:t>
              </a:r>
            </a:p>
          </p:txBody>
        </p:sp>
        <p:sp>
          <p:nvSpPr>
            <p:cNvPr id="10" name="Rectangle 74">
              <a:extLst>
                <a:ext uri="{FF2B5EF4-FFF2-40B4-BE49-F238E27FC236}">
                  <a16:creationId xmlns:a16="http://schemas.microsoft.com/office/drawing/2014/main" id="{E925D1DF-031B-B206-BBF3-C174F9751440}"/>
                </a:ext>
              </a:extLst>
            </p:cNvPr>
            <p:cNvSpPr/>
            <p:nvPr/>
          </p:nvSpPr>
          <p:spPr>
            <a:xfrm>
              <a:off x="8529203" y="4371284"/>
              <a:ext cx="1476385" cy="527170"/>
            </a:xfrm>
            <a:prstGeom prst="rect">
              <a:avLst/>
            </a:prstGeom>
          </p:spPr>
          <p:txBody>
            <a:bodyPr wrap="square">
              <a:spAutoFit/>
            </a:bodyPr>
            <a:lstStyle/>
            <a:p>
              <a:r>
                <a:rPr lang="nl-NL" dirty="0"/>
                <a:t>Staalname en analyse</a:t>
              </a:r>
            </a:p>
          </p:txBody>
        </p:sp>
        <p:pic>
          <p:nvPicPr>
            <p:cNvPr id="11" name="Graphic 10">
              <a:extLst>
                <a:ext uri="{FF2B5EF4-FFF2-40B4-BE49-F238E27FC236}">
                  <a16:creationId xmlns:a16="http://schemas.microsoft.com/office/drawing/2014/main" id="{33A4F2F3-B053-107A-7887-1341E7BECE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90400" y="2227388"/>
              <a:ext cx="531092" cy="442577"/>
            </a:xfrm>
            <a:prstGeom prst="rect">
              <a:avLst/>
            </a:prstGeom>
          </p:spPr>
        </p:pic>
        <p:pic>
          <p:nvPicPr>
            <p:cNvPr id="12" name="Graphic 11">
              <a:extLst>
                <a:ext uri="{FF2B5EF4-FFF2-40B4-BE49-F238E27FC236}">
                  <a16:creationId xmlns:a16="http://schemas.microsoft.com/office/drawing/2014/main" id="{A80A61A3-0E23-17D7-2F01-7B90A06D29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31766" y="3287914"/>
              <a:ext cx="546185" cy="546185"/>
            </a:xfrm>
            <a:prstGeom prst="rect">
              <a:avLst/>
            </a:prstGeom>
          </p:spPr>
        </p:pic>
        <p:pic>
          <p:nvPicPr>
            <p:cNvPr id="13" name="Graphic 12">
              <a:extLst>
                <a:ext uri="{FF2B5EF4-FFF2-40B4-BE49-F238E27FC236}">
                  <a16:creationId xmlns:a16="http://schemas.microsoft.com/office/drawing/2014/main" id="{9AEA1E5F-3BB5-1E1E-4CFC-88F8010DE4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5995" y="4478622"/>
              <a:ext cx="535517" cy="546185"/>
            </a:xfrm>
            <a:prstGeom prst="rect">
              <a:avLst/>
            </a:prstGeom>
          </p:spPr>
        </p:pic>
        <p:sp>
          <p:nvSpPr>
            <p:cNvPr id="14" name="Rectangle 75">
              <a:extLst>
                <a:ext uri="{FF2B5EF4-FFF2-40B4-BE49-F238E27FC236}">
                  <a16:creationId xmlns:a16="http://schemas.microsoft.com/office/drawing/2014/main" id="{0A4CC08B-B5B6-A402-8FC7-754C61B93798}"/>
                </a:ext>
              </a:extLst>
            </p:cNvPr>
            <p:cNvSpPr/>
            <p:nvPr/>
          </p:nvSpPr>
          <p:spPr>
            <a:xfrm>
              <a:off x="6738220" y="2380965"/>
              <a:ext cx="1402989" cy="527170"/>
            </a:xfrm>
            <a:prstGeom prst="rect">
              <a:avLst/>
            </a:prstGeom>
          </p:spPr>
          <p:txBody>
            <a:bodyPr wrap="square">
              <a:spAutoFit/>
            </a:bodyPr>
            <a:lstStyle/>
            <a:p>
              <a:pPr marL="168275" indent="-168275">
                <a:buClr>
                  <a:srgbClr val="E56225"/>
                </a:buClr>
                <a:buFont typeface="Wingdings" panose="05000000000000000000" pitchFamily="2" charset="2"/>
                <a:buChar char="§"/>
              </a:pPr>
              <a:r>
                <a:rPr lang="en-US" dirty="0"/>
                <a:t>Site</a:t>
              </a:r>
            </a:p>
            <a:p>
              <a:pPr marL="168275" indent="-168275">
                <a:buClr>
                  <a:srgbClr val="E56225"/>
                </a:buClr>
                <a:buFont typeface="Wingdings" panose="05000000000000000000" pitchFamily="2" charset="2"/>
                <a:buChar char="§"/>
              </a:pPr>
              <a:r>
                <a:rPr lang="en-US" dirty="0" err="1"/>
                <a:t>waterloop</a:t>
              </a:r>
              <a:endParaRPr lang="en-US" dirty="0"/>
            </a:p>
          </p:txBody>
        </p:sp>
      </p:grpSp>
    </p:spTree>
    <p:extLst>
      <p:ext uri="{BB962C8B-B14F-4D97-AF65-F5344CB8AC3E}">
        <p14:creationId xmlns:p14="http://schemas.microsoft.com/office/powerpoint/2010/main" val="4070293381"/>
      </p:ext>
    </p:extLst>
  </p:cSld>
  <p:clrMapOvr>
    <a:masterClrMapping/>
  </p:clrMapOvr>
  <mc:AlternateContent xmlns:mc="http://schemas.openxmlformats.org/markup-compatibility/2006" xmlns:p14="http://schemas.microsoft.com/office/powerpoint/2010/main">
    <mc:Choice Requires="p14">
      <p:transition spd="slow" p14:dur="2000" advTm="63836"/>
    </mc:Choice>
    <mc:Fallback xmlns="">
      <p:transition spd="slow" advTm="6383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E9691-DB19-D98F-FA88-68FF13B37A56}"/>
              </a:ext>
            </a:extLst>
          </p:cNvPr>
          <p:cNvSpPr>
            <a:spLocks noGrp="1"/>
          </p:cNvSpPr>
          <p:nvPr>
            <p:ph type="title"/>
          </p:nvPr>
        </p:nvSpPr>
        <p:spPr>
          <a:xfrm>
            <a:off x="836612" y="380594"/>
            <a:ext cx="8103202" cy="1069975"/>
          </a:xfrm>
        </p:spPr>
        <p:txBody>
          <a:bodyPr/>
          <a:lstStyle/>
          <a:p>
            <a:r>
              <a:rPr lang="nl-NL" dirty="0"/>
              <a:t>Resultaten hotspotstudie</a:t>
            </a:r>
          </a:p>
        </p:txBody>
      </p:sp>
      <p:sp>
        <p:nvSpPr>
          <p:cNvPr id="4" name="Tijdelijke aanduiding voor tekst 3">
            <a:extLst>
              <a:ext uri="{FF2B5EF4-FFF2-40B4-BE49-F238E27FC236}">
                <a16:creationId xmlns:a16="http://schemas.microsoft.com/office/drawing/2014/main" id="{A08420D6-6AF1-5C79-6031-709E6916F836}"/>
              </a:ext>
            </a:extLst>
          </p:cNvPr>
          <p:cNvSpPr>
            <a:spLocks noGrp="1"/>
          </p:cNvSpPr>
          <p:nvPr>
            <p:ph type="body" sz="half" idx="2"/>
          </p:nvPr>
        </p:nvSpPr>
        <p:spPr/>
        <p:txBody>
          <a:bodyPr/>
          <a:lstStyle/>
          <a:p>
            <a:pPr marL="457200" indent="-457200">
              <a:buFont typeface="Arial" panose="020B0604020202020204" pitchFamily="34" charset="0"/>
              <a:buChar char="•"/>
            </a:pPr>
            <a:r>
              <a:rPr lang="nl-NL" dirty="0"/>
              <a:t>Periode 2017-2021</a:t>
            </a:r>
          </a:p>
        </p:txBody>
      </p:sp>
      <p:sp>
        <p:nvSpPr>
          <p:cNvPr id="5" name="Tijdelijke aanduiding voor datum 4">
            <a:extLst>
              <a:ext uri="{FF2B5EF4-FFF2-40B4-BE49-F238E27FC236}">
                <a16:creationId xmlns:a16="http://schemas.microsoft.com/office/drawing/2014/main" id="{222DED20-76EF-6E04-8E7A-E566C16DC5C6}"/>
              </a:ext>
            </a:extLst>
          </p:cNvPr>
          <p:cNvSpPr>
            <a:spLocks noGrp="1"/>
          </p:cNvSpPr>
          <p:nvPr>
            <p:ph type="dt" sz="half" idx="10"/>
          </p:nvPr>
        </p:nvSpPr>
        <p:spPr/>
        <p:txBody>
          <a:bodyPr/>
          <a:lstStyle/>
          <a:p>
            <a:fld id="{CD460272-4E02-4B9A-913E-521CE636ADFE}" type="datetime1">
              <a:rPr lang="nl-BE" smtClean="0"/>
              <a:t>12/10/2022</a:t>
            </a:fld>
            <a:endParaRPr lang="en-US"/>
          </a:p>
        </p:txBody>
      </p:sp>
      <p:graphicFrame>
        <p:nvGraphicFramePr>
          <p:cNvPr id="9" name="Tijdelijke aanduiding voor afbeelding 14">
            <a:extLst>
              <a:ext uri="{FF2B5EF4-FFF2-40B4-BE49-F238E27FC236}">
                <a16:creationId xmlns:a16="http://schemas.microsoft.com/office/drawing/2014/main" id="{810DB881-308C-3980-151D-CC4C4B9884B8}"/>
              </a:ext>
            </a:extLst>
          </p:cNvPr>
          <p:cNvGraphicFramePr>
            <a:graphicFrameLocks/>
          </p:cNvGraphicFramePr>
          <p:nvPr>
            <p:extLst>
              <p:ext uri="{D42A27DB-BD31-4B8C-83A1-F6EECF244321}">
                <p14:modId xmlns:p14="http://schemas.microsoft.com/office/powerpoint/2010/main" val="2039810592"/>
              </p:ext>
            </p:extLst>
          </p:nvPr>
        </p:nvGraphicFramePr>
        <p:xfrm>
          <a:off x="6438354" y="2537318"/>
          <a:ext cx="5051804" cy="33316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Chart 7">
            <a:extLst>
              <a:ext uri="{FF2B5EF4-FFF2-40B4-BE49-F238E27FC236}">
                <a16:creationId xmlns:a16="http://schemas.microsoft.com/office/drawing/2014/main" id="{21378D72-A50D-6DD3-6C8E-0B76F8C8D5B2}"/>
              </a:ext>
            </a:extLst>
          </p:cNvPr>
          <p:cNvGraphicFramePr/>
          <p:nvPr>
            <p:extLst>
              <p:ext uri="{D42A27DB-BD31-4B8C-83A1-F6EECF244321}">
                <p14:modId xmlns:p14="http://schemas.microsoft.com/office/powerpoint/2010/main" val="1469167229"/>
              </p:ext>
            </p:extLst>
          </p:nvPr>
        </p:nvGraphicFramePr>
        <p:xfrm>
          <a:off x="0" y="2475153"/>
          <a:ext cx="5753647" cy="4000666"/>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751638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C987D-D8A2-C22A-5A61-47BD5856092D}"/>
              </a:ext>
            </a:extLst>
          </p:cNvPr>
          <p:cNvSpPr>
            <a:spLocks noGrp="1"/>
          </p:cNvSpPr>
          <p:nvPr>
            <p:ph type="title"/>
          </p:nvPr>
        </p:nvSpPr>
        <p:spPr>
          <a:xfrm>
            <a:off x="836612" y="380594"/>
            <a:ext cx="6509585" cy="1069975"/>
          </a:xfrm>
        </p:spPr>
        <p:txBody>
          <a:bodyPr/>
          <a:lstStyle/>
          <a:p>
            <a:r>
              <a:rPr lang="nl-NL" dirty="0"/>
              <a:t>Resultaten hotspotstudie</a:t>
            </a:r>
          </a:p>
        </p:txBody>
      </p:sp>
      <p:sp>
        <p:nvSpPr>
          <p:cNvPr id="4" name="Tijdelijke aanduiding voor tekst 3">
            <a:extLst>
              <a:ext uri="{FF2B5EF4-FFF2-40B4-BE49-F238E27FC236}">
                <a16:creationId xmlns:a16="http://schemas.microsoft.com/office/drawing/2014/main" id="{A34B0139-B16F-E4B3-C7E7-EA7668F435CC}"/>
              </a:ext>
            </a:extLst>
          </p:cNvPr>
          <p:cNvSpPr>
            <a:spLocks noGrp="1"/>
          </p:cNvSpPr>
          <p:nvPr>
            <p:ph type="body" sz="half" idx="2"/>
          </p:nvPr>
        </p:nvSpPr>
        <p:spPr>
          <a:xfrm>
            <a:off x="449374" y="2721736"/>
            <a:ext cx="3298259" cy="2586696"/>
          </a:xfrm>
        </p:spPr>
        <p:txBody>
          <a:bodyPr>
            <a:normAutofit/>
          </a:bodyPr>
          <a:lstStyle/>
          <a:p>
            <a:pPr marL="457200" indent="-457200">
              <a:buFont typeface="Arial" panose="020B0604020202020204" pitchFamily="34" charset="0"/>
              <a:buChar char="•"/>
            </a:pPr>
            <a:r>
              <a:rPr lang="nl-NL" sz="2400" dirty="0"/>
              <a:t>74% segmenten &gt; triggerwaarde</a:t>
            </a:r>
            <a:br>
              <a:rPr lang="nl-NL" sz="2400" dirty="0"/>
            </a:br>
            <a:br>
              <a:rPr lang="nl-NL" sz="2400" dirty="0"/>
            </a:br>
            <a:endParaRPr lang="nl-NL" sz="2400" dirty="0"/>
          </a:p>
          <a:p>
            <a:pPr marL="457200" indent="-457200">
              <a:buFont typeface="Arial" panose="020B0604020202020204" pitchFamily="34" charset="0"/>
              <a:buChar char="•"/>
            </a:pPr>
            <a:r>
              <a:rPr lang="nl-NL" sz="2400" dirty="0"/>
              <a:t>21 % segmenten &gt; 10 x triggerwaarde</a:t>
            </a:r>
          </a:p>
        </p:txBody>
      </p:sp>
      <p:sp>
        <p:nvSpPr>
          <p:cNvPr id="5" name="Tijdelijke aanduiding voor datum 4">
            <a:extLst>
              <a:ext uri="{FF2B5EF4-FFF2-40B4-BE49-F238E27FC236}">
                <a16:creationId xmlns:a16="http://schemas.microsoft.com/office/drawing/2014/main" id="{A2809D9E-2487-F938-B81C-BE7E4A0E9791}"/>
              </a:ext>
            </a:extLst>
          </p:cNvPr>
          <p:cNvSpPr>
            <a:spLocks noGrp="1"/>
          </p:cNvSpPr>
          <p:nvPr>
            <p:ph type="dt" sz="half" idx="10"/>
          </p:nvPr>
        </p:nvSpPr>
        <p:spPr/>
        <p:txBody>
          <a:bodyPr/>
          <a:lstStyle/>
          <a:p>
            <a:fld id="{CD460272-4E02-4B9A-913E-521CE636ADFE}" type="datetime1">
              <a:rPr lang="nl-BE" smtClean="0"/>
              <a:t>12/10/2022</a:t>
            </a:fld>
            <a:endParaRPr lang="en-US"/>
          </a:p>
        </p:txBody>
      </p:sp>
      <p:graphicFrame>
        <p:nvGraphicFramePr>
          <p:cNvPr id="6" name="Chart 7">
            <a:extLst>
              <a:ext uri="{FF2B5EF4-FFF2-40B4-BE49-F238E27FC236}">
                <a16:creationId xmlns:a16="http://schemas.microsoft.com/office/drawing/2014/main" id="{DBEC0C07-9B03-6266-BD0E-A69F9F7F08ED}"/>
              </a:ext>
            </a:extLst>
          </p:cNvPr>
          <p:cNvGraphicFramePr/>
          <p:nvPr>
            <p:extLst>
              <p:ext uri="{D42A27DB-BD31-4B8C-83A1-F6EECF244321}">
                <p14:modId xmlns:p14="http://schemas.microsoft.com/office/powerpoint/2010/main" val="878925923"/>
              </p:ext>
            </p:extLst>
          </p:nvPr>
        </p:nvGraphicFramePr>
        <p:xfrm>
          <a:off x="1658319" y="1673817"/>
          <a:ext cx="10084307" cy="48650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67057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18CE2B-F173-CCED-D519-BFFA01C1C238}"/>
              </a:ext>
            </a:extLst>
          </p:cNvPr>
          <p:cNvSpPr>
            <a:spLocks noGrp="1"/>
          </p:cNvSpPr>
          <p:nvPr>
            <p:ph type="title"/>
          </p:nvPr>
        </p:nvSpPr>
        <p:spPr>
          <a:xfrm>
            <a:off x="836612" y="380594"/>
            <a:ext cx="10213680" cy="1069975"/>
          </a:xfrm>
        </p:spPr>
        <p:txBody>
          <a:bodyPr/>
          <a:lstStyle/>
          <a:p>
            <a:r>
              <a:rPr lang="nl-NL" dirty="0"/>
              <a:t>Resultaten hotspotstudie</a:t>
            </a:r>
          </a:p>
        </p:txBody>
      </p:sp>
      <p:sp>
        <p:nvSpPr>
          <p:cNvPr id="4" name="Tijdelijke aanduiding voor tekst 3">
            <a:extLst>
              <a:ext uri="{FF2B5EF4-FFF2-40B4-BE49-F238E27FC236}">
                <a16:creationId xmlns:a16="http://schemas.microsoft.com/office/drawing/2014/main" id="{186F49E1-ECE2-CFAB-7A71-502412262C92}"/>
              </a:ext>
            </a:extLst>
          </p:cNvPr>
          <p:cNvSpPr>
            <a:spLocks noGrp="1"/>
          </p:cNvSpPr>
          <p:nvPr>
            <p:ph type="body" sz="half" idx="2"/>
          </p:nvPr>
        </p:nvSpPr>
        <p:spPr>
          <a:xfrm>
            <a:off x="839788" y="2057400"/>
            <a:ext cx="10210504" cy="3811588"/>
          </a:xfrm>
        </p:spPr>
        <p:txBody>
          <a:bodyPr>
            <a:normAutofit/>
          </a:bodyPr>
          <a:lstStyle/>
          <a:p>
            <a:pPr marL="457200" indent="-457200">
              <a:buFont typeface="Arial" panose="020B0604020202020204" pitchFamily="34" charset="0"/>
              <a:buChar char="•"/>
            </a:pPr>
            <a:r>
              <a:rPr lang="nl-NL" sz="2400" dirty="0"/>
              <a:t>Geen duidelijk verband prioriteitsklassen gronden en waterlopen en resultaten</a:t>
            </a:r>
          </a:p>
          <a:p>
            <a:pPr marL="457200" indent="-457200">
              <a:buFont typeface="Arial" panose="020B0604020202020204" pitchFamily="34" charset="0"/>
              <a:buChar char="•"/>
            </a:pPr>
            <a:r>
              <a:rPr lang="nl-NL" sz="2400" dirty="0"/>
              <a:t>Vaak meerdere potentiële hotspots langs dezelfde waterlopen en/of meerdere waterlopen langs 1 hotspot.</a:t>
            </a:r>
          </a:p>
          <a:p>
            <a:pPr marL="457200" indent="-457200">
              <a:buFont typeface="Arial" panose="020B0604020202020204" pitchFamily="34" charset="0"/>
              <a:buChar char="•"/>
            </a:pPr>
            <a:r>
              <a:rPr lang="nl-NL" sz="2400" dirty="0"/>
              <a:t>Verhoogde concentratie toewijzen aan 1 bron/oorzaak niet eenvoudig</a:t>
            </a:r>
          </a:p>
          <a:p>
            <a:pPr marL="457200" indent="-457200">
              <a:buFont typeface="Arial" panose="020B0604020202020204" pitchFamily="34" charset="0"/>
              <a:buChar char="•"/>
            </a:pPr>
            <a:r>
              <a:rPr lang="nl-NL" sz="2400" dirty="0"/>
              <a:t>vele activiteiten/rubrieken uitgeoefend langs waterlopen </a:t>
            </a:r>
            <a:r>
              <a:rPr lang="nl-NL" sz="2400" dirty="0">
                <a:sym typeface="Wingdings" panose="05000000000000000000" pitchFamily="2" charset="2"/>
              </a:rPr>
              <a:t> relatie activiteit/rubriek &lt;-&gt; verontreiniging hierdoor niet eenduidig toe te wijzen</a:t>
            </a:r>
          </a:p>
          <a:p>
            <a:pPr marL="457200" indent="-457200">
              <a:buFont typeface="Arial" panose="020B0604020202020204" pitchFamily="34" charset="0"/>
              <a:buChar char="•"/>
            </a:pPr>
            <a:r>
              <a:rPr lang="nl-NL" sz="2400" dirty="0">
                <a:sym typeface="Wingdings" panose="05000000000000000000" pitchFamily="2" charset="2"/>
              </a:rPr>
              <a:t>Belang voorstudie! </a:t>
            </a:r>
            <a:r>
              <a:rPr lang="nl-NL" sz="2400">
                <a:sym typeface="Wingdings" panose="05000000000000000000" pitchFamily="2" charset="2"/>
              </a:rPr>
              <a:t>: rubrieken zijn wel bepalend voor selectie van potentiële hotspots, maar historiek is veel bepalender dan rubrieken</a:t>
            </a:r>
            <a:endParaRPr lang="nl-NL" sz="2400" dirty="0"/>
          </a:p>
        </p:txBody>
      </p:sp>
      <p:sp>
        <p:nvSpPr>
          <p:cNvPr id="5" name="Tijdelijke aanduiding voor datum 4">
            <a:extLst>
              <a:ext uri="{FF2B5EF4-FFF2-40B4-BE49-F238E27FC236}">
                <a16:creationId xmlns:a16="http://schemas.microsoft.com/office/drawing/2014/main" id="{78242375-FC4B-847D-C75A-B8013C95E5CF}"/>
              </a:ext>
            </a:extLst>
          </p:cNvPr>
          <p:cNvSpPr>
            <a:spLocks noGrp="1"/>
          </p:cNvSpPr>
          <p:nvPr>
            <p:ph type="dt" sz="half" idx="10"/>
          </p:nvPr>
        </p:nvSpPr>
        <p:spPr/>
        <p:txBody>
          <a:bodyPr/>
          <a:lstStyle/>
          <a:p>
            <a:fld id="{CD460272-4E02-4B9A-913E-521CE636ADFE}" type="datetime1">
              <a:rPr lang="nl-BE" smtClean="0"/>
              <a:t>12/10/2022</a:t>
            </a:fld>
            <a:endParaRPr lang="en-US"/>
          </a:p>
        </p:txBody>
      </p:sp>
    </p:spTree>
    <p:extLst>
      <p:ext uri="{BB962C8B-B14F-4D97-AF65-F5344CB8AC3E}">
        <p14:creationId xmlns:p14="http://schemas.microsoft.com/office/powerpoint/2010/main" val="93040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A7559F-4263-F584-9C7B-58688F723282}"/>
              </a:ext>
            </a:extLst>
          </p:cNvPr>
          <p:cNvSpPr>
            <a:spLocks noGrp="1"/>
          </p:cNvSpPr>
          <p:nvPr>
            <p:ph type="title"/>
          </p:nvPr>
        </p:nvSpPr>
        <p:spPr>
          <a:xfrm>
            <a:off x="836612" y="380594"/>
            <a:ext cx="11004093" cy="1069975"/>
          </a:xfrm>
        </p:spPr>
        <p:txBody>
          <a:bodyPr/>
          <a:lstStyle/>
          <a:p>
            <a:r>
              <a:rPr lang="nl-NL" dirty="0"/>
              <a:t>Verder verloop</a:t>
            </a:r>
          </a:p>
        </p:txBody>
      </p:sp>
      <p:sp>
        <p:nvSpPr>
          <p:cNvPr id="4" name="Tijdelijke aanduiding voor tekst 3">
            <a:extLst>
              <a:ext uri="{FF2B5EF4-FFF2-40B4-BE49-F238E27FC236}">
                <a16:creationId xmlns:a16="http://schemas.microsoft.com/office/drawing/2014/main" id="{FFCD6FDC-F3CE-12D4-FC9A-37ED32849F8B}"/>
              </a:ext>
            </a:extLst>
          </p:cNvPr>
          <p:cNvSpPr>
            <a:spLocks noGrp="1"/>
          </p:cNvSpPr>
          <p:nvPr>
            <p:ph type="body" sz="half" idx="2"/>
          </p:nvPr>
        </p:nvSpPr>
        <p:spPr>
          <a:xfrm>
            <a:off x="839788" y="2057400"/>
            <a:ext cx="9621568" cy="3811588"/>
          </a:xfrm>
        </p:spPr>
        <p:txBody>
          <a:bodyPr/>
          <a:lstStyle/>
          <a:p>
            <a:pPr marL="457200" indent="-457200">
              <a:buFont typeface="Arial" panose="020B0604020202020204" pitchFamily="34" charset="0"/>
              <a:buChar char="•"/>
            </a:pPr>
            <a:r>
              <a:rPr lang="nl-NL" sz="2400" dirty="0"/>
              <a:t>2022: Update brongegevens: </a:t>
            </a:r>
          </a:p>
          <a:p>
            <a:pPr marL="1200150" lvl="1" indent="-457200"/>
            <a:r>
              <a:rPr lang="nl-NL" sz="2000" dirty="0"/>
              <a:t>Toevoegen activiteiten specifiek gerelateerd aan PFAS en gebromeerde vlamvertragers</a:t>
            </a:r>
          </a:p>
          <a:p>
            <a:pPr marL="1200150" lvl="1" indent="-457200"/>
            <a:r>
              <a:rPr lang="nl-NL" sz="2000" dirty="0"/>
              <a:t>Toevoegen ongezuiverde lozingen via riolering in waterlopen (historisch)</a:t>
            </a:r>
          </a:p>
          <a:p>
            <a:pPr marL="457200" indent="-457200">
              <a:buFont typeface="Arial" panose="020B0604020202020204" pitchFamily="34" charset="0"/>
              <a:buChar char="•"/>
            </a:pPr>
            <a:r>
              <a:rPr lang="nl-NL" sz="2400" dirty="0"/>
              <a:t>Voortzetten voorstudies en staalnames tot 2023</a:t>
            </a:r>
            <a:br>
              <a:rPr lang="nl-NL" sz="3200" dirty="0"/>
            </a:br>
            <a:endParaRPr lang="nl-NL" sz="3200" dirty="0"/>
          </a:p>
          <a:p>
            <a:pPr marL="457200" indent="-457200">
              <a:buFont typeface="Arial" panose="020B0604020202020204" pitchFamily="34" charset="0"/>
              <a:buChar char="•"/>
            </a:pPr>
            <a:r>
              <a:rPr lang="nl-NL" sz="2400" dirty="0"/>
              <a:t>Delen van data voor toepassing in ruimere applicaties</a:t>
            </a:r>
            <a:r>
              <a:rPr lang="nl-NL" sz="2400" dirty="0">
                <a:sym typeface="Wingdings" panose="05000000000000000000" pitchFamily="2" charset="2"/>
              </a:rPr>
              <a:t> </a:t>
            </a:r>
            <a:r>
              <a:rPr lang="nl-NL" sz="2400" dirty="0" err="1">
                <a:sym typeface="Wingdings" panose="05000000000000000000" pitchFamily="2" charset="2"/>
              </a:rPr>
              <a:t>vb</a:t>
            </a:r>
            <a:r>
              <a:rPr lang="nl-NL" sz="2400" dirty="0">
                <a:sym typeface="Wingdings" panose="05000000000000000000" pitchFamily="2" charset="2"/>
              </a:rPr>
              <a:t> waterbodemverkenner</a:t>
            </a:r>
            <a:endParaRPr lang="nl-NL" sz="2400" dirty="0"/>
          </a:p>
        </p:txBody>
      </p:sp>
      <p:sp>
        <p:nvSpPr>
          <p:cNvPr id="5" name="Tijdelijke aanduiding voor datum 4">
            <a:extLst>
              <a:ext uri="{FF2B5EF4-FFF2-40B4-BE49-F238E27FC236}">
                <a16:creationId xmlns:a16="http://schemas.microsoft.com/office/drawing/2014/main" id="{A7D4CF35-3027-8B31-E3E4-018E45265F9A}"/>
              </a:ext>
            </a:extLst>
          </p:cNvPr>
          <p:cNvSpPr>
            <a:spLocks noGrp="1"/>
          </p:cNvSpPr>
          <p:nvPr>
            <p:ph type="dt" sz="half" idx="10"/>
          </p:nvPr>
        </p:nvSpPr>
        <p:spPr/>
        <p:txBody>
          <a:bodyPr/>
          <a:lstStyle/>
          <a:p>
            <a:fld id="{CD460272-4E02-4B9A-913E-521CE636ADFE}" type="datetime1">
              <a:rPr lang="nl-BE" smtClean="0"/>
              <a:t>12/10/2022</a:t>
            </a:fld>
            <a:endParaRPr lang="en-US"/>
          </a:p>
        </p:txBody>
      </p:sp>
    </p:spTree>
    <p:extLst>
      <p:ext uri="{BB962C8B-B14F-4D97-AF65-F5344CB8AC3E}">
        <p14:creationId xmlns:p14="http://schemas.microsoft.com/office/powerpoint/2010/main" val="3799386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30C280-444A-40E5-A057-44B9288991B3}"/>
              </a:ext>
            </a:extLst>
          </p:cNvPr>
          <p:cNvSpPr>
            <a:spLocks noGrp="1"/>
          </p:cNvSpPr>
          <p:nvPr>
            <p:ph type="title"/>
          </p:nvPr>
        </p:nvSpPr>
        <p:spPr>
          <a:xfrm>
            <a:off x="836611" y="386814"/>
            <a:ext cx="9484181" cy="1069975"/>
          </a:xfrm>
        </p:spPr>
        <p:txBody>
          <a:bodyPr/>
          <a:lstStyle/>
          <a:p>
            <a:r>
              <a:rPr lang="fr-BE" sz="4400" dirty="0" err="1"/>
              <a:t>Waterbodemverkenner</a:t>
            </a:r>
            <a:r>
              <a:rPr lang="fr-BE" sz="4400" dirty="0"/>
              <a:t>: </a:t>
            </a:r>
            <a:r>
              <a:rPr lang="fr-BE" sz="4400" dirty="0" err="1"/>
              <a:t>Geïntegreerde</a:t>
            </a:r>
            <a:r>
              <a:rPr lang="fr-BE" sz="4400" dirty="0"/>
              <a:t> </a:t>
            </a:r>
            <a:r>
              <a:rPr lang="fr-BE" sz="4400" dirty="0" err="1"/>
              <a:t>kennis</a:t>
            </a:r>
            <a:r>
              <a:rPr lang="fr-BE" sz="4400" dirty="0"/>
              <a:t> </a:t>
            </a:r>
            <a:r>
              <a:rPr lang="fr-BE" sz="4400" dirty="0" err="1"/>
              <a:t>voor</a:t>
            </a:r>
            <a:r>
              <a:rPr lang="fr-BE" sz="4400" dirty="0"/>
              <a:t> </a:t>
            </a:r>
            <a:r>
              <a:rPr lang="fr-BE" sz="4400" dirty="0" err="1"/>
              <a:t>duurzaam</a:t>
            </a:r>
            <a:r>
              <a:rPr lang="fr-BE" sz="4400" dirty="0"/>
              <a:t> </a:t>
            </a:r>
            <a:r>
              <a:rPr lang="fr-BE" sz="4400" dirty="0" err="1"/>
              <a:t>beleid</a:t>
            </a:r>
            <a:endParaRPr lang="nl-BE" sz="4400" dirty="0"/>
          </a:p>
        </p:txBody>
      </p:sp>
      <p:sp>
        <p:nvSpPr>
          <p:cNvPr id="4" name="Tijdelijke aanduiding voor tekst 3">
            <a:extLst>
              <a:ext uri="{FF2B5EF4-FFF2-40B4-BE49-F238E27FC236}">
                <a16:creationId xmlns:a16="http://schemas.microsoft.com/office/drawing/2014/main" id="{9F4C5307-5DDD-4DDD-B19F-717D3BCAE846}"/>
              </a:ext>
            </a:extLst>
          </p:cNvPr>
          <p:cNvSpPr>
            <a:spLocks noGrp="1"/>
          </p:cNvSpPr>
          <p:nvPr>
            <p:ph type="body" sz="half" idx="2"/>
          </p:nvPr>
        </p:nvSpPr>
        <p:spPr>
          <a:xfrm>
            <a:off x="289561" y="2057400"/>
            <a:ext cx="11522994" cy="2315547"/>
          </a:xfrm>
        </p:spPr>
        <p:txBody>
          <a:bodyPr>
            <a:normAutofit/>
          </a:bodyPr>
          <a:lstStyle/>
          <a:p>
            <a:pPr marL="457200" indent="-457200">
              <a:buFont typeface="Arial" panose="020B0604020202020204" pitchFamily="34" charset="0"/>
              <a:buChar char="•"/>
            </a:pPr>
            <a:r>
              <a:rPr lang="en-US" sz="2800" dirty="0" err="1"/>
              <a:t>Vereist</a:t>
            </a:r>
            <a:r>
              <a:rPr lang="en-US" sz="2800" dirty="0"/>
              <a:t> de </a:t>
            </a:r>
            <a:r>
              <a:rPr lang="en-US" sz="2800" dirty="0" err="1"/>
              <a:t>identificatie</a:t>
            </a:r>
            <a:r>
              <a:rPr lang="en-US" sz="2800" dirty="0"/>
              <a:t>, </a:t>
            </a:r>
            <a:r>
              <a:rPr lang="en-US" sz="2800" dirty="0" err="1"/>
              <a:t>prioritering</a:t>
            </a:r>
            <a:r>
              <a:rPr lang="en-US" sz="2800" dirty="0"/>
              <a:t> </a:t>
            </a:r>
            <a:r>
              <a:rPr lang="en-US" sz="2800" dirty="0" err="1"/>
              <a:t>en</a:t>
            </a:r>
            <a:r>
              <a:rPr lang="en-US" sz="2800" dirty="0"/>
              <a:t> </a:t>
            </a:r>
            <a:r>
              <a:rPr lang="en-US" sz="2800" dirty="0" err="1"/>
              <a:t>aanpak</a:t>
            </a:r>
            <a:r>
              <a:rPr lang="en-US" sz="2800" dirty="0"/>
              <a:t> van </a:t>
            </a:r>
            <a:r>
              <a:rPr lang="en-US" sz="2800" dirty="0" err="1"/>
              <a:t>verontreinigde</a:t>
            </a:r>
            <a:r>
              <a:rPr lang="en-US" sz="2800" dirty="0"/>
              <a:t> </a:t>
            </a:r>
            <a:r>
              <a:rPr lang="en-US" sz="2800" dirty="0" err="1"/>
              <a:t>waterbodems</a:t>
            </a:r>
            <a:endParaRPr lang="en-US" sz="2800" dirty="0"/>
          </a:p>
          <a:p>
            <a:pPr marL="457200" indent="-457200">
              <a:buFont typeface="Arial" panose="020B0604020202020204" pitchFamily="34" charset="0"/>
              <a:buChar char="•"/>
            </a:pPr>
            <a:r>
              <a:rPr lang="en-US" sz="2800" dirty="0" err="1"/>
              <a:t>Vereist</a:t>
            </a:r>
            <a:r>
              <a:rPr lang="en-US" sz="2800" dirty="0"/>
              <a:t> de </a:t>
            </a:r>
            <a:r>
              <a:rPr lang="en-US" sz="2800" dirty="0" err="1"/>
              <a:t>integratie</a:t>
            </a:r>
            <a:r>
              <a:rPr lang="en-US" sz="2800" dirty="0"/>
              <a:t> van </a:t>
            </a:r>
            <a:r>
              <a:rPr lang="en-US" sz="2800" dirty="0" err="1"/>
              <a:t>ruimtelijke</a:t>
            </a:r>
            <a:r>
              <a:rPr lang="en-US" sz="2800" dirty="0"/>
              <a:t> data m.b.t. milieu-</a:t>
            </a:r>
            <a:r>
              <a:rPr lang="en-US" sz="2800" dirty="0" err="1"/>
              <a:t>toestand</a:t>
            </a:r>
            <a:r>
              <a:rPr lang="en-US" sz="2800" dirty="0"/>
              <a:t> in </a:t>
            </a:r>
            <a:r>
              <a:rPr lang="en-US" sz="2800" dirty="0" err="1"/>
              <a:t>Vlaanderen</a:t>
            </a:r>
            <a:endParaRPr lang="en-US" sz="2800" dirty="0"/>
          </a:p>
          <a:p>
            <a:pPr marL="342900" indent="-342900">
              <a:buFont typeface="Arial" panose="020B0604020202020204" pitchFamily="34" charset="0"/>
              <a:buChar char="•"/>
            </a:pPr>
            <a:endParaRPr lang="nl-BE" sz="2500" dirty="0"/>
          </a:p>
          <a:p>
            <a:pPr marL="514350" indent="-514350">
              <a:buFont typeface="Arial" panose="020B0604020202020204" pitchFamily="34" charset="0"/>
              <a:buChar char="•"/>
            </a:pPr>
            <a:endParaRPr lang="nl-BE" sz="2500" dirty="0"/>
          </a:p>
          <a:p>
            <a:pPr marL="342900" indent="-342900">
              <a:buFont typeface="Arial" panose="020B0604020202020204" pitchFamily="34" charset="0"/>
              <a:buChar char="•"/>
            </a:pPr>
            <a:endParaRPr lang="nl-BE" sz="2500" dirty="0"/>
          </a:p>
          <a:p>
            <a:pPr marL="342900" indent="-342900">
              <a:buFont typeface="Arial" panose="020B0604020202020204" pitchFamily="34" charset="0"/>
              <a:buChar char="•"/>
            </a:pPr>
            <a:endParaRPr lang="nl-BE" sz="2500" dirty="0"/>
          </a:p>
        </p:txBody>
      </p:sp>
      <p:pic>
        <p:nvPicPr>
          <p:cNvPr id="5" name="Picture 2" descr="Afbeeldingsresultaat voor puzzle data integration cartoon">
            <a:extLst>
              <a:ext uri="{FF2B5EF4-FFF2-40B4-BE49-F238E27FC236}">
                <a16:creationId xmlns:a16="http://schemas.microsoft.com/office/drawing/2014/main" id="{37B13CFB-2DB0-4A32-958D-C0E8FB65297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7268" y="4036833"/>
            <a:ext cx="4825481" cy="2243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81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87D0-EFAB-427C-8961-805BC1B64C84}"/>
              </a:ext>
            </a:extLst>
          </p:cNvPr>
          <p:cNvSpPr>
            <a:spLocks noGrp="1"/>
          </p:cNvSpPr>
          <p:nvPr>
            <p:ph type="title"/>
          </p:nvPr>
        </p:nvSpPr>
        <p:spPr>
          <a:xfrm>
            <a:off x="838200" y="203400"/>
            <a:ext cx="10515600" cy="1325563"/>
          </a:xfrm>
        </p:spPr>
        <p:txBody>
          <a:bodyPr>
            <a:normAutofit fontScale="90000"/>
          </a:bodyPr>
          <a:lstStyle/>
          <a:p>
            <a:r>
              <a:rPr lang="fr-BE" dirty="0" err="1"/>
              <a:t>Waterbodemverkenner</a:t>
            </a:r>
            <a:r>
              <a:rPr lang="fr-BE" dirty="0"/>
              <a:t>: </a:t>
            </a:r>
            <a:r>
              <a:rPr lang="fr-BE" dirty="0" err="1"/>
              <a:t>Integrale</a:t>
            </a:r>
            <a:r>
              <a:rPr lang="fr-BE" dirty="0"/>
              <a:t> </a:t>
            </a:r>
            <a:r>
              <a:rPr lang="fr-BE" dirty="0" err="1"/>
              <a:t>aanpak</a:t>
            </a:r>
            <a:r>
              <a:rPr lang="fr-BE" dirty="0"/>
              <a:t> en </a:t>
            </a:r>
            <a:r>
              <a:rPr lang="fr-BE" dirty="0" err="1"/>
              <a:t>samenwerking</a:t>
            </a:r>
            <a:endParaRPr lang="en-BE" dirty="0"/>
          </a:p>
        </p:txBody>
      </p:sp>
      <p:sp>
        <p:nvSpPr>
          <p:cNvPr id="4" name="Date Placeholder 3">
            <a:extLst>
              <a:ext uri="{FF2B5EF4-FFF2-40B4-BE49-F238E27FC236}">
                <a16:creationId xmlns:a16="http://schemas.microsoft.com/office/drawing/2014/main" id="{3FE68B25-E0E7-40D8-BC78-05ADCE0A928B}"/>
              </a:ext>
            </a:extLst>
          </p:cNvPr>
          <p:cNvSpPr>
            <a:spLocks noGrp="1"/>
          </p:cNvSpPr>
          <p:nvPr>
            <p:ph type="dt" sz="half" idx="10"/>
          </p:nvPr>
        </p:nvSpPr>
        <p:spPr/>
        <p:txBody>
          <a:bodyPr/>
          <a:lstStyle/>
          <a:p>
            <a:fld id="{4CB1BC3E-A6E3-4893-9CF4-DAF1B84EA9C7}" type="datetime1">
              <a:rPr lang="nl-BE" smtClean="0"/>
              <a:t>12/10/2022</a:t>
            </a:fld>
            <a:endParaRPr lang="en-US"/>
          </a:p>
        </p:txBody>
      </p:sp>
      <p:grpSp>
        <p:nvGrpSpPr>
          <p:cNvPr id="5" name="Group 4">
            <a:extLst>
              <a:ext uri="{FF2B5EF4-FFF2-40B4-BE49-F238E27FC236}">
                <a16:creationId xmlns:a16="http://schemas.microsoft.com/office/drawing/2014/main" id="{C1EE03AD-494A-4AF0-B06C-ECAC80420906}"/>
              </a:ext>
            </a:extLst>
          </p:cNvPr>
          <p:cNvGrpSpPr/>
          <p:nvPr/>
        </p:nvGrpSpPr>
        <p:grpSpPr>
          <a:xfrm>
            <a:off x="2462157" y="1888807"/>
            <a:ext cx="6837353" cy="4412466"/>
            <a:chOff x="1089526" y="1509623"/>
            <a:chExt cx="7639961" cy="4847052"/>
          </a:xfrm>
        </p:grpSpPr>
        <p:sp>
          <p:nvSpPr>
            <p:cNvPr id="6" name="Ovaal 6">
              <a:extLst>
                <a:ext uri="{FF2B5EF4-FFF2-40B4-BE49-F238E27FC236}">
                  <a16:creationId xmlns:a16="http://schemas.microsoft.com/office/drawing/2014/main" id="{DB02E253-19CF-4A7F-B1D0-ACFB1C6EC3E1}"/>
                </a:ext>
              </a:extLst>
            </p:cNvPr>
            <p:cNvSpPr/>
            <p:nvPr/>
          </p:nvSpPr>
          <p:spPr>
            <a:xfrm>
              <a:off x="1089526" y="1509623"/>
              <a:ext cx="7563953" cy="4847052"/>
            </a:xfrm>
            <a:prstGeom prst="ellipse">
              <a:avLst/>
            </a:prstGeom>
            <a:solidFill>
              <a:schemeClr val="accent1">
                <a:lumMod val="40000"/>
                <a:lumOff val="60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solidFill>
                  <a:srgbClr val="2B979D"/>
                </a:solidFill>
              </a:endParaRPr>
            </a:p>
          </p:txBody>
        </p:sp>
        <p:sp>
          <p:nvSpPr>
            <p:cNvPr id="7" name="Tekstvak 10">
              <a:extLst>
                <a:ext uri="{FF2B5EF4-FFF2-40B4-BE49-F238E27FC236}">
                  <a16:creationId xmlns:a16="http://schemas.microsoft.com/office/drawing/2014/main" id="{75AD5CA7-65FA-4A69-A0D6-04ED539C39CD}"/>
                </a:ext>
              </a:extLst>
            </p:cNvPr>
            <p:cNvSpPr txBox="1"/>
            <p:nvPr/>
          </p:nvSpPr>
          <p:spPr>
            <a:xfrm>
              <a:off x="2179447" y="1700954"/>
              <a:ext cx="5357268" cy="584776"/>
            </a:xfrm>
            <a:prstGeom prst="rect">
              <a:avLst/>
            </a:prstGeom>
            <a:noFill/>
          </p:spPr>
          <p:txBody>
            <a:bodyPr wrap="square" rtlCol="0">
              <a:spAutoFit/>
            </a:bodyPr>
            <a:lstStyle/>
            <a:p>
              <a:pPr algn="ctr"/>
              <a:r>
                <a:rPr lang="nl-NL" sz="1125" b="1" dirty="0">
                  <a:solidFill>
                    <a:prstClr val="black"/>
                  </a:solidFill>
                  <a:ea typeface="Calibri" charset="0"/>
                  <a:cs typeface="Calibri" charset="0"/>
                </a:rPr>
                <a:t>WATERBEHEERDERS: </a:t>
              </a:r>
            </a:p>
            <a:p>
              <a:pPr algn="ctr"/>
              <a:r>
                <a:rPr lang="nl-NL" sz="1125" dirty="0">
                  <a:solidFill>
                    <a:prstClr val="black"/>
                  </a:solidFill>
                  <a:ea typeface="Calibri" charset="0"/>
                  <a:cs typeface="Calibri" charset="0"/>
                </a:rPr>
                <a:t>VMM, VW, gemeente, provincies, polders en wateringen</a:t>
              </a:r>
            </a:p>
          </p:txBody>
        </p:sp>
        <p:sp>
          <p:nvSpPr>
            <p:cNvPr id="8" name="Tekstvak 11">
              <a:extLst>
                <a:ext uri="{FF2B5EF4-FFF2-40B4-BE49-F238E27FC236}">
                  <a16:creationId xmlns:a16="http://schemas.microsoft.com/office/drawing/2014/main" id="{7B7D15D2-40AF-4223-9D6A-4F48CE4A00DB}"/>
                </a:ext>
              </a:extLst>
            </p:cNvPr>
            <p:cNvSpPr txBox="1"/>
            <p:nvPr/>
          </p:nvSpPr>
          <p:spPr>
            <a:xfrm>
              <a:off x="7970542" y="3660410"/>
              <a:ext cx="758945" cy="353943"/>
            </a:xfrm>
            <a:prstGeom prst="rect">
              <a:avLst/>
            </a:prstGeom>
            <a:noFill/>
          </p:spPr>
          <p:txBody>
            <a:bodyPr wrap="square" rtlCol="0">
              <a:spAutoFit/>
            </a:bodyPr>
            <a:lstStyle/>
            <a:p>
              <a:r>
                <a:rPr lang="nl-NL" sz="1125" dirty="0">
                  <a:solidFill>
                    <a:prstClr val="black"/>
                  </a:solidFill>
                  <a:ea typeface="Calibri" charset="0"/>
                  <a:cs typeface="Calibri" charset="0"/>
                </a:rPr>
                <a:t>OVAM</a:t>
              </a:r>
            </a:p>
          </p:txBody>
        </p:sp>
        <p:sp>
          <p:nvSpPr>
            <p:cNvPr id="9" name="Tekstvak 12">
              <a:extLst>
                <a:ext uri="{FF2B5EF4-FFF2-40B4-BE49-F238E27FC236}">
                  <a16:creationId xmlns:a16="http://schemas.microsoft.com/office/drawing/2014/main" id="{A5BEDB8C-35FC-4AC9-83A1-EFD61EB59E18}"/>
                </a:ext>
              </a:extLst>
            </p:cNvPr>
            <p:cNvSpPr txBox="1"/>
            <p:nvPr/>
          </p:nvSpPr>
          <p:spPr>
            <a:xfrm>
              <a:off x="6459684" y="5569846"/>
              <a:ext cx="677083" cy="353943"/>
            </a:xfrm>
            <a:prstGeom prst="rect">
              <a:avLst/>
            </a:prstGeom>
            <a:noFill/>
          </p:spPr>
          <p:txBody>
            <a:bodyPr wrap="square" rtlCol="0">
              <a:spAutoFit/>
            </a:bodyPr>
            <a:lstStyle/>
            <a:p>
              <a:r>
                <a:rPr lang="nl-NL" sz="1125" dirty="0">
                  <a:solidFill>
                    <a:prstClr val="black"/>
                  </a:solidFill>
                  <a:ea typeface="Calibri" charset="0"/>
                  <a:cs typeface="Calibri" charset="0"/>
                </a:rPr>
                <a:t>ANB</a:t>
              </a:r>
            </a:p>
          </p:txBody>
        </p:sp>
        <p:sp>
          <p:nvSpPr>
            <p:cNvPr id="10" name="Tekstvak 13">
              <a:extLst>
                <a:ext uri="{FF2B5EF4-FFF2-40B4-BE49-F238E27FC236}">
                  <a16:creationId xmlns:a16="http://schemas.microsoft.com/office/drawing/2014/main" id="{B6DB12FE-6B6F-43F1-87BF-8EECFB19956A}"/>
                </a:ext>
              </a:extLst>
            </p:cNvPr>
            <p:cNvSpPr txBox="1"/>
            <p:nvPr/>
          </p:nvSpPr>
          <p:spPr>
            <a:xfrm>
              <a:off x="1233947" y="3826471"/>
              <a:ext cx="677083" cy="353943"/>
            </a:xfrm>
            <a:prstGeom prst="rect">
              <a:avLst/>
            </a:prstGeom>
            <a:noFill/>
          </p:spPr>
          <p:txBody>
            <a:bodyPr wrap="square" rtlCol="0">
              <a:spAutoFit/>
            </a:bodyPr>
            <a:lstStyle/>
            <a:p>
              <a:r>
                <a:rPr lang="nl-NL" sz="1125" dirty="0">
                  <a:solidFill>
                    <a:prstClr val="black"/>
                  </a:solidFill>
                  <a:ea typeface="Calibri" charset="0"/>
                  <a:cs typeface="Calibri" charset="0"/>
                </a:rPr>
                <a:t>VLM</a:t>
              </a:r>
            </a:p>
          </p:txBody>
        </p:sp>
        <p:sp>
          <p:nvSpPr>
            <p:cNvPr id="11" name="Tekstvak 14">
              <a:extLst>
                <a:ext uri="{FF2B5EF4-FFF2-40B4-BE49-F238E27FC236}">
                  <a16:creationId xmlns:a16="http://schemas.microsoft.com/office/drawing/2014/main" id="{B448585C-3535-4739-9455-064A7E073F84}"/>
                </a:ext>
              </a:extLst>
            </p:cNvPr>
            <p:cNvSpPr txBox="1"/>
            <p:nvPr/>
          </p:nvSpPr>
          <p:spPr>
            <a:xfrm>
              <a:off x="2496557" y="5574267"/>
              <a:ext cx="1580051" cy="353943"/>
            </a:xfrm>
            <a:prstGeom prst="rect">
              <a:avLst/>
            </a:prstGeom>
            <a:noFill/>
          </p:spPr>
          <p:txBody>
            <a:bodyPr wrap="square" rtlCol="0">
              <a:spAutoFit/>
            </a:bodyPr>
            <a:lstStyle/>
            <a:p>
              <a:r>
                <a:rPr lang="nl-NL" sz="1125" dirty="0">
                  <a:solidFill>
                    <a:prstClr val="black"/>
                  </a:solidFill>
                  <a:ea typeface="Calibri" charset="0"/>
                  <a:cs typeface="Calibri" charset="0"/>
                </a:rPr>
                <a:t>Dep. Omgeving</a:t>
              </a:r>
            </a:p>
          </p:txBody>
        </p:sp>
      </p:grpSp>
      <p:grpSp>
        <p:nvGrpSpPr>
          <p:cNvPr id="12" name="Group 11">
            <a:extLst>
              <a:ext uri="{FF2B5EF4-FFF2-40B4-BE49-F238E27FC236}">
                <a16:creationId xmlns:a16="http://schemas.microsoft.com/office/drawing/2014/main" id="{7E0DD4A7-2A93-4BCD-92E4-70BCA03827CD}"/>
              </a:ext>
            </a:extLst>
          </p:cNvPr>
          <p:cNvGrpSpPr/>
          <p:nvPr/>
        </p:nvGrpSpPr>
        <p:grpSpPr>
          <a:xfrm>
            <a:off x="3164845" y="2566908"/>
            <a:ext cx="5431852" cy="3137161"/>
            <a:chOff x="1918627" y="2272764"/>
            <a:chExt cx="6069475" cy="3446141"/>
          </a:xfrm>
        </p:grpSpPr>
        <p:sp>
          <p:nvSpPr>
            <p:cNvPr id="13" name="Ovaal 7">
              <a:extLst>
                <a:ext uri="{FF2B5EF4-FFF2-40B4-BE49-F238E27FC236}">
                  <a16:creationId xmlns:a16="http://schemas.microsoft.com/office/drawing/2014/main" id="{C2537DC7-1FA9-465D-8A3A-F306D189FB51}"/>
                </a:ext>
              </a:extLst>
            </p:cNvPr>
            <p:cNvSpPr/>
            <p:nvPr/>
          </p:nvSpPr>
          <p:spPr>
            <a:xfrm>
              <a:off x="1918627" y="2272764"/>
              <a:ext cx="6069475" cy="3446141"/>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srgbClr val="2B979D"/>
                </a:solidFill>
              </a:endParaRPr>
            </a:p>
          </p:txBody>
        </p:sp>
        <p:sp>
          <p:nvSpPr>
            <p:cNvPr id="14" name="Tekstvak 15">
              <a:extLst>
                <a:ext uri="{FF2B5EF4-FFF2-40B4-BE49-F238E27FC236}">
                  <a16:creationId xmlns:a16="http://schemas.microsoft.com/office/drawing/2014/main" id="{8681FA48-C89B-4D24-BC4F-A229CA70E591}"/>
                </a:ext>
              </a:extLst>
            </p:cNvPr>
            <p:cNvSpPr txBox="1"/>
            <p:nvPr/>
          </p:nvSpPr>
          <p:spPr>
            <a:xfrm>
              <a:off x="2719594" y="2814327"/>
              <a:ext cx="1133975" cy="353943"/>
            </a:xfrm>
            <a:prstGeom prst="rect">
              <a:avLst/>
            </a:prstGeom>
            <a:noFill/>
          </p:spPr>
          <p:txBody>
            <a:bodyPr wrap="square" rtlCol="0">
              <a:spAutoFit/>
            </a:bodyPr>
            <a:lstStyle/>
            <a:p>
              <a:r>
                <a:rPr lang="nl-NL" sz="1125" b="1" dirty="0">
                  <a:solidFill>
                    <a:prstClr val="black"/>
                  </a:solidFill>
                  <a:ea typeface="Calibri" charset="0"/>
                  <a:cs typeface="Calibri" charset="0"/>
                </a:rPr>
                <a:t>THEMA’S:</a:t>
              </a:r>
            </a:p>
          </p:txBody>
        </p:sp>
        <p:sp>
          <p:nvSpPr>
            <p:cNvPr id="15" name="Tekstvak 16">
              <a:extLst>
                <a:ext uri="{FF2B5EF4-FFF2-40B4-BE49-F238E27FC236}">
                  <a16:creationId xmlns:a16="http://schemas.microsoft.com/office/drawing/2014/main" id="{B4B828E5-CE6A-4966-9E35-6A36256D15D2}"/>
                </a:ext>
              </a:extLst>
            </p:cNvPr>
            <p:cNvSpPr txBox="1"/>
            <p:nvPr/>
          </p:nvSpPr>
          <p:spPr>
            <a:xfrm>
              <a:off x="4435831" y="2507348"/>
              <a:ext cx="1024689" cy="353943"/>
            </a:xfrm>
            <a:prstGeom prst="rect">
              <a:avLst/>
            </a:prstGeom>
            <a:noFill/>
          </p:spPr>
          <p:txBody>
            <a:bodyPr wrap="square" rtlCol="0">
              <a:spAutoFit/>
            </a:bodyPr>
            <a:lstStyle/>
            <a:p>
              <a:r>
                <a:rPr lang="nl-NL" sz="1125" dirty="0">
                  <a:solidFill>
                    <a:prstClr val="black"/>
                  </a:solidFill>
                  <a:ea typeface="Calibri" charset="0"/>
                  <a:cs typeface="Calibri" charset="0"/>
                </a:rPr>
                <a:t>Mobiliteit</a:t>
              </a:r>
            </a:p>
          </p:txBody>
        </p:sp>
        <p:sp>
          <p:nvSpPr>
            <p:cNvPr id="16" name="Tekstvak 17">
              <a:extLst>
                <a:ext uri="{FF2B5EF4-FFF2-40B4-BE49-F238E27FC236}">
                  <a16:creationId xmlns:a16="http://schemas.microsoft.com/office/drawing/2014/main" id="{95C0E0FD-A481-4205-8EA5-975157238382}"/>
                </a:ext>
              </a:extLst>
            </p:cNvPr>
            <p:cNvSpPr txBox="1"/>
            <p:nvPr/>
          </p:nvSpPr>
          <p:spPr>
            <a:xfrm>
              <a:off x="6484987" y="3098127"/>
              <a:ext cx="1303561" cy="353943"/>
            </a:xfrm>
            <a:prstGeom prst="rect">
              <a:avLst/>
            </a:prstGeom>
            <a:noFill/>
          </p:spPr>
          <p:txBody>
            <a:bodyPr wrap="square" rtlCol="0">
              <a:spAutoFit/>
            </a:bodyPr>
            <a:lstStyle/>
            <a:p>
              <a:r>
                <a:rPr lang="nl-NL" sz="1125" dirty="0">
                  <a:solidFill>
                    <a:prstClr val="black"/>
                  </a:solidFill>
                  <a:ea typeface="Calibri" charset="0"/>
                  <a:cs typeface="Calibri" charset="0"/>
                </a:rPr>
                <a:t>Waterbeheer</a:t>
              </a:r>
            </a:p>
          </p:txBody>
        </p:sp>
        <p:sp>
          <p:nvSpPr>
            <p:cNvPr id="17" name="Tekstvak 18">
              <a:extLst>
                <a:ext uri="{FF2B5EF4-FFF2-40B4-BE49-F238E27FC236}">
                  <a16:creationId xmlns:a16="http://schemas.microsoft.com/office/drawing/2014/main" id="{E6C8D51C-B7A6-4E28-BDA2-51229DB5D34A}"/>
                </a:ext>
              </a:extLst>
            </p:cNvPr>
            <p:cNvSpPr txBox="1"/>
            <p:nvPr/>
          </p:nvSpPr>
          <p:spPr>
            <a:xfrm>
              <a:off x="6165021" y="4657157"/>
              <a:ext cx="1623528" cy="584776"/>
            </a:xfrm>
            <a:prstGeom prst="rect">
              <a:avLst/>
            </a:prstGeom>
            <a:noFill/>
          </p:spPr>
          <p:txBody>
            <a:bodyPr wrap="square" rtlCol="0">
              <a:spAutoFit/>
            </a:bodyPr>
            <a:lstStyle/>
            <a:p>
              <a:r>
                <a:rPr lang="nl-NL" sz="1125" dirty="0">
                  <a:solidFill>
                    <a:prstClr val="black"/>
                  </a:solidFill>
                  <a:ea typeface="Calibri" charset="0"/>
                  <a:cs typeface="Calibri" charset="0"/>
                </a:rPr>
                <a:t>Water(bodem)-</a:t>
              </a:r>
            </a:p>
            <a:p>
              <a:r>
                <a:rPr lang="nl-NL" sz="1125" dirty="0">
                  <a:solidFill>
                    <a:prstClr val="black"/>
                  </a:solidFill>
                  <a:ea typeface="Calibri" charset="0"/>
                  <a:cs typeface="Calibri" charset="0"/>
                </a:rPr>
                <a:t>kwaliteit</a:t>
              </a:r>
            </a:p>
          </p:txBody>
        </p:sp>
        <p:sp>
          <p:nvSpPr>
            <p:cNvPr id="18" name="Tekstvak 19">
              <a:extLst>
                <a:ext uri="{FF2B5EF4-FFF2-40B4-BE49-F238E27FC236}">
                  <a16:creationId xmlns:a16="http://schemas.microsoft.com/office/drawing/2014/main" id="{3B22269D-A624-4FB4-AFFD-ABE75D7F8416}"/>
                </a:ext>
              </a:extLst>
            </p:cNvPr>
            <p:cNvSpPr txBox="1"/>
            <p:nvPr/>
          </p:nvSpPr>
          <p:spPr>
            <a:xfrm>
              <a:off x="3532082" y="5064961"/>
              <a:ext cx="1303561" cy="353943"/>
            </a:xfrm>
            <a:prstGeom prst="rect">
              <a:avLst/>
            </a:prstGeom>
            <a:noFill/>
          </p:spPr>
          <p:txBody>
            <a:bodyPr wrap="square" rtlCol="0">
              <a:spAutoFit/>
            </a:bodyPr>
            <a:lstStyle/>
            <a:p>
              <a:r>
                <a:rPr lang="nl-NL" sz="1125" dirty="0">
                  <a:solidFill>
                    <a:prstClr val="black"/>
                  </a:solidFill>
                  <a:ea typeface="Calibri" charset="0"/>
                  <a:cs typeface="Calibri" charset="0"/>
                </a:rPr>
                <a:t>Materialen</a:t>
              </a:r>
            </a:p>
          </p:txBody>
        </p:sp>
        <p:sp>
          <p:nvSpPr>
            <p:cNvPr id="19" name="Tekstvak 20">
              <a:extLst>
                <a:ext uri="{FF2B5EF4-FFF2-40B4-BE49-F238E27FC236}">
                  <a16:creationId xmlns:a16="http://schemas.microsoft.com/office/drawing/2014/main" id="{10D8C0F2-A53B-493D-88E7-2CB4293E532C}"/>
                </a:ext>
              </a:extLst>
            </p:cNvPr>
            <p:cNvSpPr txBox="1"/>
            <p:nvPr/>
          </p:nvSpPr>
          <p:spPr>
            <a:xfrm>
              <a:off x="1994635" y="3902255"/>
              <a:ext cx="1303561" cy="353943"/>
            </a:xfrm>
            <a:prstGeom prst="rect">
              <a:avLst/>
            </a:prstGeom>
            <a:noFill/>
          </p:spPr>
          <p:txBody>
            <a:bodyPr wrap="square" rtlCol="0">
              <a:spAutoFit/>
            </a:bodyPr>
            <a:lstStyle/>
            <a:p>
              <a:r>
                <a:rPr lang="nl-NL" sz="1125" dirty="0">
                  <a:solidFill>
                    <a:prstClr val="black"/>
                  </a:solidFill>
                  <a:ea typeface="Calibri" charset="0"/>
                  <a:cs typeface="Calibri" charset="0"/>
                </a:rPr>
                <a:t>Ecologie</a:t>
              </a:r>
            </a:p>
          </p:txBody>
        </p:sp>
      </p:grpSp>
      <p:grpSp>
        <p:nvGrpSpPr>
          <p:cNvPr id="20" name="Group 19">
            <a:extLst>
              <a:ext uri="{FF2B5EF4-FFF2-40B4-BE49-F238E27FC236}">
                <a16:creationId xmlns:a16="http://schemas.microsoft.com/office/drawing/2014/main" id="{67BDF87E-71A1-4654-877C-55285915FEDE}"/>
              </a:ext>
            </a:extLst>
          </p:cNvPr>
          <p:cNvGrpSpPr/>
          <p:nvPr/>
        </p:nvGrpSpPr>
        <p:grpSpPr>
          <a:xfrm>
            <a:off x="3996874" y="3157316"/>
            <a:ext cx="3721184" cy="1842571"/>
            <a:chOff x="2876344" y="2938025"/>
            <a:chExt cx="4157998" cy="2024046"/>
          </a:xfrm>
        </p:grpSpPr>
        <p:pic>
          <p:nvPicPr>
            <p:cNvPr id="21" name="Picture 20">
              <a:extLst>
                <a:ext uri="{FF2B5EF4-FFF2-40B4-BE49-F238E27FC236}">
                  <a16:creationId xmlns:a16="http://schemas.microsoft.com/office/drawing/2014/main" id="{21000896-B5E1-4C70-B797-80E3154D7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344" y="2938025"/>
              <a:ext cx="4157998" cy="2024046"/>
            </a:xfrm>
            <a:prstGeom prst="rect">
              <a:avLst/>
            </a:prstGeom>
          </p:spPr>
        </p:pic>
        <p:sp>
          <p:nvSpPr>
            <p:cNvPr id="22" name="Tekstvak 21">
              <a:extLst>
                <a:ext uri="{FF2B5EF4-FFF2-40B4-BE49-F238E27FC236}">
                  <a16:creationId xmlns:a16="http://schemas.microsoft.com/office/drawing/2014/main" id="{AEC9D78D-B871-41D0-83F9-899B9C7FAAB4}"/>
                </a:ext>
              </a:extLst>
            </p:cNvPr>
            <p:cNvSpPr txBox="1"/>
            <p:nvPr/>
          </p:nvSpPr>
          <p:spPr>
            <a:xfrm>
              <a:off x="3532083" y="3421276"/>
              <a:ext cx="2704240" cy="400109"/>
            </a:xfrm>
            <a:prstGeom prst="rect">
              <a:avLst/>
            </a:prstGeom>
            <a:noFill/>
            <a:effectLst>
              <a:outerShdw blurRad="50800" dist="76200" dir="8100000" algn="tr" rotWithShape="0">
                <a:prstClr val="black">
                  <a:alpha val="40000"/>
                </a:prstClr>
              </a:outerShdw>
            </a:effectLst>
          </p:spPr>
          <p:txBody>
            <a:bodyPr wrap="square" rtlCol="0">
              <a:spAutoFit/>
            </a:bodyPr>
            <a:lstStyle/>
            <a:p>
              <a:pPr algn="ctr"/>
              <a:endParaRPr lang="nl-NL" sz="1350" b="1" dirty="0">
                <a:ln w="1905">
                  <a:solidFill>
                    <a:prstClr val="black">
                      <a:alpha val="45000"/>
                    </a:prstClr>
                  </a:solidFill>
                </a:ln>
                <a:solidFill>
                  <a:prstClr val="white"/>
                </a:solidFill>
                <a:ea typeface="Calibri" charset="0"/>
                <a:cs typeface="Calibri" charset="0"/>
              </a:endParaRPr>
            </a:p>
          </p:txBody>
        </p:sp>
      </p:grpSp>
    </p:spTree>
    <p:extLst>
      <p:ext uri="{BB962C8B-B14F-4D97-AF65-F5344CB8AC3E}">
        <p14:creationId xmlns:p14="http://schemas.microsoft.com/office/powerpoint/2010/main" val="1323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253B29-8383-48B0-A7CA-AF1B7EFF2A18}"/>
              </a:ext>
            </a:extLst>
          </p:cNvPr>
          <p:cNvPicPr>
            <a:picLocks noChangeAspect="1"/>
          </p:cNvPicPr>
          <p:nvPr/>
        </p:nvPicPr>
        <p:blipFill>
          <a:blip r:embed="rId3"/>
          <a:stretch>
            <a:fillRect/>
          </a:stretch>
        </p:blipFill>
        <p:spPr>
          <a:xfrm>
            <a:off x="-13648" y="998269"/>
            <a:ext cx="12204000" cy="5861163"/>
          </a:xfrm>
          <a:prstGeom prst="rect">
            <a:avLst/>
          </a:prstGeom>
        </p:spPr>
      </p:pic>
      <p:sp>
        <p:nvSpPr>
          <p:cNvPr id="2" name="Title 1">
            <a:extLst>
              <a:ext uri="{FF2B5EF4-FFF2-40B4-BE49-F238E27FC236}">
                <a16:creationId xmlns:a16="http://schemas.microsoft.com/office/drawing/2014/main" id="{0039ADBB-F95F-4F39-91C6-81770E7C6A2B}"/>
              </a:ext>
            </a:extLst>
          </p:cNvPr>
          <p:cNvSpPr>
            <a:spLocks noGrp="1"/>
          </p:cNvSpPr>
          <p:nvPr>
            <p:ph type="title"/>
          </p:nvPr>
        </p:nvSpPr>
        <p:spPr>
          <a:xfrm>
            <a:off x="4427373" y="-151140"/>
            <a:ext cx="4206551" cy="1325563"/>
          </a:xfrm>
        </p:spPr>
        <p:txBody>
          <a:bodyPr>
            <a:normAutofit/>
          </a:bodyPr>
          <a:lstStyle/>
          <a:p>
            <a:r>
              <a:rPr lang="en-US" sz="3600" dirty="0" err="1"/>
              <a:t>Webviewer</a:t>
            </a:r>
            <a:endParaRPr lang="en-BE" sz="3600" dirty="0"/>
          </a:p>
        </p:txBody>
      </p:sp>
      <p:sp>
        <p:nvSpPr>
          <p:cNvPr id="4" name="Date Placeholder 3">
            <a:extLst>
              <a:ext uri="{FF2B5EF4-FFF2-40B4-BE49-F238E27FC236}">
                <a16:creationId xmlns:a16="http://schemas.microsoft.com/office/drawing/2014/main" id="{06E02DD7-B796-4BD3-B198-1A9D753CA7A3}"/>
              </a:ext>
            </a:extLst>
          </p:cNvPr>
          <p:cNvSpPr>
            <a:spLocks noGrp="1"/>
          </p:cNvSpPr>
          <p:nvPr>
            <p:ph type="dt" sz="half" idx="10"/>
          </p:nvPr>
        </p:nvSpPr>
        <p:spPr/>
        <p:txBody>
          <a:bodyPr/>
          <a:lstStyle/>
          <a:p>
            <a:fld id="{4CB1BC3E-A6E3-4893-9CF4-DAF1B84EA9C7}" type="datetime1">
              <a:rPr lang="nl-BE" smtClean="0"/>
              <a:t>12/10/2022</a:t>
            </a:fld>
            <a:endParaRPr lang="en-US"/>
          </a:p>
        </p:txBody>
      </p:sp>
      <p:sp>
        <p:nvSpPr>
          <p:cNvPr id="9" name="Rectangle: Rounded Corners 8">
            <a:extLst>
              <a:ext uri="{FF2B5EF4-FFF2-40B4-BE49-F238E27FC236}">
                <a16:creationId xmlns:a16="http://schemas.microsoft.com/office/drawing/2014/main" id="{C7AD5E5A-A456-4C25-A81C-60E86632B503}"/>
              </a:ext>
            </a:extLst>
          </p:cNvPr>
          <p:cNvSpPr/>
          <p:nvPr/>
        </p:nvSpPr>
        <p:spPr>
          <a:xfrm>
            <a:off x="8823311" y="2218544"/>
            <a:ext cx="3249976" cy="4043450"/>
          </a:xfrm>
          <a:prstGeom prst="roundRect">
            <a:avLst>
              <a:gd name="adj" fmla="val 587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BE"/>
          </a:p>
        </p:txBody>
      </p:sp>
      <p:pic>
        <p:nvPicPr>
          <p:cNvPr id="11" name="Picture 2" descr="https://www.vlaamseprovincies.be/sites/default/files/styles/logo/public/control-panel/header-logo-image/logo.png?itok=huZ2v-vo">
            <a:extLst>
              <a:ext uri="{FF2B5EF4-FFF2-40B4-BE49-F238E27FC236}">
                <a16:creationId xmlns:a16="http://schemas.microsoft.com/office/drawing/2014/main" id="{3B68887C-E2B0-412A-A2A9-52D5F0D83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6980" y="3796312"/>
            <a:ext cx="1782546" cy="6385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Vlaamse Overheid logo — Vlaamse Milieumaatschappij">
            <a:extLst>
              <a:ext uri="{FF2B5EF4-FFF2-40B4-BE49-F238E27FC236}">
                <a16:creationId xmlns:a16="http://schemas.microsoft.com/office/drawing/2014/main" id="{B196E423-46ED-4C96-98BD-FB89A2F41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7938" y="3132425"/>
            <a:ext cx="1528763" cy="594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ome | OVAM Jaarverslag">
            <a:extLst>
              <a:ext uri="{FF2B5EF4-FFF2-40B4-BE49-F238E27FC236}">
                <a16:creationId xmlns:a16="http://schemas.microsoft.com/office/drawing/2014/main" id="{9A06D893-17B2-4280-A505-4A7BA3512F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4168" y="2405000"/>
            <a:ext cx="1624748" cy="61261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Port of Antwerp | Digitopia">
            <a:extLst>
              <a:ext uri="{FF2B5EF4-FFF2-40B4-BE49-F238E27FC236}">
                <a16:creationId xmlns:a16="http://schemas.microsoft.com/office/drawing/2014/main" id="{37957776-5D8F-46AC-8012-F66741D985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4677" y="4041487"/>
            <a:ext cx="1518610" cy="1518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De Vlaamse Waterweg nv ruimt dwergkroos met innovatieve 'waterbull' -  Grond, weg en waterbouw">
            <a:extLst>
              <a:ext uri="{FF2B5EF4-FFF2-40B4-BE49-F238E27FC236}">
                <a16:creationId xmlns:a16="http://schemas.microsoft.com/office/drawing/2014/main" id="{329704AE-245E-495F-A301-914D0B2DBD9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605" b="25270"/>
          <a:stretch/>
        </p:blipFill>
        <p:spPr bwMode="auto">
          <a:xfrm>
            <a:off x="9003915" y="4673220"/>
            <a:ext cx="1374788" cy="3720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www.vvpw.be">
            <a:extLst>
              <a:ext uri="{FF2B5EF4-FFF2-40B4-BE49-F238E27FC236}">
                <a16:creationId xmlns:a16="http://schemas.microsoft.com/office/drawing/2014/main" id="{0B6AC0A7-6077-4235-B73C-77869055726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1251" y="5287863"/>
            <a:ext cx="2978003" cy="74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65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24EE1-D74E-4B0C-9776-90EF975029B9}"/>
              </a:ext>
            </a:extLst>
          </p:cNvPr>
          <p:cNvSpPr>
            <a:spLocks noGrp="1"/>
          </p:cNvSpPr>
          <p:nvPr>
            <p:ph type="title"/>
          </p:nvPr>
        </p:nvSpPr>
        <p:spPr/>
        <p:txBody>
          <a:bodyPr/>
          <a:lstStyle/>
          <a:p>
            <a:r>
              <a:rPr lang="en-US" dirty="0" err="1"/>
              <a:t>Webviewer</a:t>
            </a:r>
            <a:r>
              <a:rPr lang="en-US" dirty="0"/>
              <a:t>: </a:t>
            </a:r>
            <a:r>
              <a:rPr lang="en-US" dirty="0" err="1"/>
              <a:t>Bron</a:t>
            </a:r>
            <a:r>
              <a:rPr lang="en-US" dirty="0"/>
              <a:t> van </a:t>
            </a:r>
            <a:r>
              <a:rPr lang="en-US" dirty="0" err="1"/>
              <a:t>informatie</a:t>
            </a:r>
            <a:endParaRPr lang="en-BE" dirty="0"/>
          </a:p>
        </p:txBody>
      </p:sp>
      <p:sp>
        <p:nvSpPr>
          <p:cNvPr id="5" name="Content Placeholder 4">
            <a:extLst>
              <a:ext uri="{FF2B5EF4-FFF2-40B4-BE49-F238E27FC236}">
                <a16:creationId xmlns:a16="http://schemas.microsoft.com/office/drawing/2014/main" id="{8C6C014D-3362-4649-B81C-C38D1B126F38}"/>
              </a:ext>
            </a:extLst>
          </p:cNvPr>
          <p:cNvSpPr>
            <a:spLocks noGrp="1"/>
          </p:cNvSpPr>
          <p:nvPr>
            <p:ph sz="half" idx="1"/>
          </p:nvPr>
        </p:nvSpPr>
        <p:spPr/>
        <p:txBody>
          <a:bodyPr/>
          <a:lstStyle/>
          <a:p>
            <a:r>
              <a:rPr lang="en-US" dirty="0" err="1"/>
              <a:t>Gebruiker</a:t>
            </a:r>
            <a:r>
              <a:rPr lang="en-US" dirty="0"/>
              <a:t> </a:t>
            </a:r>
            <a:r>
              <a:rPr lang="en-US" dirty="0" err="1"/>
              <a:t>heeft</a:t>
            </a:r>
            <a:r>
              <a:rPr lang="en-US" dirty="0"/>
              <a:t> </a:t>
            </a:r>
            <a:r>
              <a:rPr lang="en-US" dirty="0" err="1"/>
              <a:t>toegang</a:t>
            </a:r>
            <a:r>
              <a:rPr lang="en-US" dirty="0"/>
              <a:t> tot </a:t>
            </a:r>
            <a:r>
              <a:rPr lang="en-US" dirty="0" err="1"/>
              <a:t>resultaten</a:t>
            </a:r>
            <a:r>
              <a:rPr lang="en-US" dirty="0"/>
              <a:t> van:</a:t>
            </a:r>
          </a:p>
          <a:p>
            <a:pPr lvl="1"/>
            <a:r>
              <a:rPr lang="en-BE" dirty="0"/>
              <a:t> “</a:t>
            </a:r>
            <a:r>
              <a:rPr lang="en-BE" dirty="0" err="1"/>
              <a:t>Waterbodemverkenner</a:t>
            </a:r>
            <a:r>
              <a:rPr lang="en-US" dirty="0"/>
              <a:t>: </a:t>
            </a:r>
            <a:r>
              <a:rPr lang="en-US" dirty="0" err="1"/>
              <a:t>onderzoeksprioritering</a:t>
            </a:r>
            <a:r>
              <a:rPr lang="en-US" dirty="0"/>
              <a:t> </a:t>
            </a:r>
            <a:r>
              <a:rPr lang="en-US" dirty="0" err="1"/>
              <a:t>waterbodems</a:t>
            </a:r>
            <a:r>
              <a:rPr lang="en-BE" dirty="0"/>
              <a:t>”  </a:t>
            </a:r>
            <a:r>
              <a:rPr lang="en-US" dirty="0" err="1"/>
              <a:t>obv</a:t>
            </a:r>
            <a:r>
              <a:rPr lang="en-US" dirty="0"/>
              <a:t> MCA </a:t>
            </a:r>
            <a:r>
              <a:rPr lang="en-US" dirty="0" err="1"/>
              <a:t>uitgevoerd</a:t>
            </a:r>
            <a:r>
              <a:rPr lang="nl-BE" i="1" dirty="0"/>
              <a:t> door VITO</a:t>
            </a:r>
          </a:p>
          <a:p>
            <a:pPr marL="358775" lvl="2" indent="0">
              <a:buNone/>
            </a:pPr>
            <a:r>
              <a:rPr lang="nl-BE" dirty="0"/>
              <a:t>+ </a:t>
            </a:r>
            <a:r>
              <a:rPr lang="nl-BE" b="1" dirty="0"/>
              <a:t>ruwe basisgegevens</a:t>
            </a:r>
            <a:endParaRPr lang="en-US" b="1" dirty="0"/>
          </a:p>
          <a:p>
            <a:pPr marL="176213" lvl="1" indent="0">
              <a:buNone/>
            </a:pPr>
            <a:endParaRPr lang="en-US" dirty="0"/>
          </a:p>
          <a:p>
            <a:pPr lvl="1"/>
            <a:r>
              <a:rPr lang="nl-BE" dirty="0"/>
              <a:t> “Identificeren van hotspots met waterbodemverontreiniging gelinkt aan risico-activiteiten” </a:t>
            </a:r>
            <a:r>
              <a:rPr lang="en-BE" dirty="0"/>
              <a:t> </a:t>
            </a:r>
            <a:r>
              <a:rPr lang="nl-BE" i="1" dirty="0"/>
              <a:t>door Arcadis</a:t>
            </a:r>
            <a:endParaRPr lang="en-BE" i="1" dirty="0"/>
          </a:p>
          <a:p>
            <a:endParaRPr lang="en-BE" dirty="0"/>
          </a:p>
        </p:txBody>
      </p:sp>
      <p:sp>
        <p:nvSpPr>
          <p:cNvPr id="4" name="Date Placeholder 3">
            <a:extLst>
              <a:ext uri="{FF2B5EF4-FFF2-40B4-BE49-F238E27FC236}">
                <a16:creationId xmlns:a16="http://schemas.microsoft.com/office/drawing/2014/main" id="{6E02A191-A011-45CA-8984-C475917FE316}"/>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7" name="Picture 6">
            <a:extLst>
              <a:ext uri="{FF2B5EF4-FFF2-40B4-BE49-F238E27FC236}">
                <a16:creationId xmlns:a16="http://schemas.microsoft.com/office/drawing/2014/main" id="{C745751C-6BA7-4174-8208-6596FE2C0598}"/>
              </a:ext>
            </a:extLst>
          </p:cNvPr>
          <p:cNvPicPr>
            <a:picLocks noChangeAspect="1"/>
          </p:cNvPicPr>
          <p:nvPr/>
        </p:nvPicPr>
        <p:blipFill>
          <a:blip r:embed="rId2"/>
          <a:stretch>
            <a:fillRect/>
          </a:stretch>
        </p:blipFill>
        <p:spPr>
          <a:xfrm>
            <a:off x="7059435" y="1761744"/>
            <a:ext cx="2239979" cy="3597406"/>
          </a:xfrm>
          <a:prstGeom prst="rect">
            <a:avLst/>
          </a:prstGeom>
        </p:spPr>
      </p:pic>
      <p:pic>
        <p:nvPicPr>
          <p:cNvPr id="8" name="Picture 7">
            <a:extLst>
              <a:ext uri="{FF2B5EF4-FFF2-40B4-BE49-F238E27FC236}">
                <a16:creationId xmlns:a16="http://schemas.microsoft.com/office/drawing/2014/main" id="{C3B5A116-821E-4DDB-BE92-F96A91EED2D4}"/>
              </a:ext>
            </a:extLst>
          </p:cNvPr>
          <p:cNvPicPr>
            <a:picLocks noChangeAspect="1"/>
          </p:cNvPicPr>
          <p:nvPr/>
        </p:nvPicPr>
        <p:blipFill>
          <a:blip r:embed="rId3"/>
          <a:stretch>
            <a:fillRect/>
          </a:stretch>
        </p:blipFill>
        <p:spPr>
          <a:xfrm>
            <a:off x="8437802" y="2942413"/>
            <a:ext cx="2371376" cy="3413937"/>
          </a:xfrm>
          <a:prstGeom prst="rect">
            <a:avLst/>
          </a:prstGeom>
        </p:spPr>
      </p:pic>
    </p:spTree>
    <p:extLst>
      <p:ext uri="{BB962C8B-B14F-4D97-AF65-F5344CB8AC3E}">
        <p14:creationId xmlns:p14="http://schemas.microsoft.com/office/powerpoint/2010/main" val="21497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0A0BDE-7BAF-486A-A411-16EF1CE8F190}"/>
              </a:ext>
            </a:extLst>
          </p:cNvPr>
          <p:cNvSpPr>
            <a:spLocks noGrp="1"/>
          </p:cNvSpPr>
          <p:nvPr>
            <p:ph type="title"/>
          </p:nvPr>
        </p:nvSpPr>
        <p:spPr/>
        <p:txBody>
          <a:bodyPr>
            <a:normAutofit fontScale="90000"/>
          </a:bodyPr>
          <a:lstStyle/>
          <a:p>
            <a:r>
              <a:rPr lang="nl-BE" dirty="0"/>
              <a:t>Innovatie in nature -</a:t>
            </a:r>
            <a:r>
              <a:rPr lang="nl-BE" dirty="0" err="1"/>
              <a:t>based</a:t>
            </a:r>
            <a:r>
              <a:rPr lang="nl-BE" dirty="0"/>
              <a:t> saneringstechnieken </a:t>
            </a:r>
          </a:p>
        </p:txBody>
      </p:sp>
      <p:sp>
        <p:nvSpPr>
          <p:cNvPr id="3" name="Tijdelijke aanduiding voor inhoud 2">
            <a:extLst>
              <a:ext uri="{FF2B5EF4-FFF2-40B4-BE49-F238E27FC236}">
                <a16:creationId xmlns:a16="http://schemas.microsoft.com/office/drawing/2014/main" id="{D5AFE31B-D628-DCD1-8747-945AF86E83B8}"/>
              </a:ext>
            </a:extLst>
          </p:cNvPr>
          <p:cNvSpPr>
            <a:spLocks noGrp="1"/>
          </p:cNvSpPr>
          <p:nvPr>
            <p:ph idx="1"/>
          </p:nvPr>
        </p:nvSpPr>
        <p:spPr/>
        <p:txBody>
          <a:bodyPr/>
          <a:lstStyle/>
          <a:p>
            <a:pPr algn="ctr"/>
            <a:endParaRPr lang="nl-NL" dirty="0"/>
          </a:p>
          <a:p>
            <a:pPr algn="ctr"/>
            <a:endParaRPr lang="nl-NL" dirty="0"/>
          </a:p>
          <a:p>
            <a:pPr algn="ctr"/>
            <a:endParaRPr lang="nl-NL" dirty="0"/>
          </a:p>
          <a:p>
            <a:pPr algn="ctr"/>
            <a:r>
              <a:rPr lang="nl-NL" dirty="0"/>
              <a:t>Opening door Ann </a:t>
            </a:r>
            <a:r>
              <a:rPr lang="nl-NL" dirty="0" err="1"/>
              <a:t>Cuyckens</a:t>
            </a:r>
            <a:r>
              <a:rPr lang="nl-NL" dirty="0"/>
              <a:t> </a:t>
            </a:r>
          </a:p>
          <a:p>
            <a:pPr algn="ctr"/>
            <a:r>
              <a:rPr lang="nl-NL" dirty="0"/>
              <a:t>Afdelingshoofd Bodembeheer OVAM</a:t>
            </a:r>
          </a:p>
        </p:txBody>
      </p:sp>
      <p:pic>
        <p:nvPicPr>
          <p:cNvPr id="4" name="Afbeelding 3">
            <a:extLst>
              <a:ext uri="{FF2B5EF4-FFF2-40B4-BE49-F238E27FC236}">
                <a16:creationId xmlns:a16="http://schemas.microsoft.com/office/drawing/2014/main" id="{908E2B5D-2A4E-B606-1DAF-B89E862F0941}"/>
              </a:ext>
            </a:extLst>
          </p:cNvPr>
          <p:cNvPicPr>
            <a:picLocks noChangeAspect="1"/>
          </p:cNvPicPr>
          <p:nvPr/>
        </p:nvPicPr>
        <p:blipFill>
          <a:blip r:embed="rId2"/>
          <a:stretch>
            <a:fillRect/>
          </a:stretch>
        </p:blipFill>
        <p:spPr>
          <a:xfrm>
            <a:off x="11082358" y="6550969"/>
            <a:ext cx="1018572" cy="379944"/>
          </a:xfrm>
          <a:prstGeom prst="rect">
            <a:avLst/>
          </a:prstGeom>
        </p:spPr>
      </p:pic>
      <p:pic>
        <p:nvPicPr>
          <p:cNvPr id="5" name="Afbeelding 4">
            <a:extLst>
              <a:ext uri="{FF2B5EF4-FFF2-40B4-BE49-F238E27FC236}">
                <a16:creationId xmlns:a16="http://schemas.microsoft.com/office/drawing/2014/main" id="{F6FE04A8-2DEE-651E-9CBF-EFE65B5F1434}"/>
              </a:ext>
            </a:extLst>
          </p:cNvPr>
          <p:cNvPicPr>
            <a:picLocks noChangeAspect="1"/>
          </p:cNvPicPr>
          <p:nvPr/>
        </p:nvPicPr>
        <p:blipFill>
          <a:blip r:embed="rId3"/>
          <a:stretch>
            <a:fillRect/>
          </a:stretch>
        </p:blipFill>
        <p:spPr>
          <a:xfrm>
            <a:off x="11082358" y="6072831"/>
            <a:ext cx="1109642" cy="478138"/>
          </a:xfrm>
          <a:prstGeom prst="rect">
            <a:avLst/>
          </a:prstGeom>
        </p:spPr>
      </p:pic>
    </p:spTree>
    <p:extLst>
      <p:ext uri="{BB962C8B-B14F-4D97-AF65-F5344CB8AC3E}">
        <p14:creationId xmlns:p14="http://schemas.microsoft.com/office/powerpoint/2010/main" val="2438396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9A60-395B-483E-9F92-D2C824A44D24}"/>
              </a:ext>
            </a:extLst>
          </p:cNvPr>
          <p:cNvSpPr>
            <a:spLocks noGrp="1"/>
          </p:cNvSpPr>
          <p:nvPr>
            <p:ph type="title"/>
          </p:nvPr>
        </p:nvSpPr>
        <p:spPr/>
        <p:txBody>
          <a:bodyPr>
            <a:noAutofit/>
          </a:bodyPr>
          <a:lstStyle/>
          <a:p>
            <a:r>
              <a:rPr lang="en-US" sz="4000" dirty="0" err="1"/>
              <a:t>Onderzoeksprioritering</a:t>
            </a:r>
            <a:r>
              <a:rPr lang="en-US" sz="4000" dirty="0"/>
              <a:t> van </a:t>
            </a:r>
            <a:r>
              <a:rPr lang="en-US" sz="4000" dirty="0" err="1"/>
              <a:t>waterbodems</a:t>
            </a:r>
            <a:r>
              <a:rPr lang="en-US" sz="4000" dirty="0"/>
              <a:t> </a:t>
            </a:r>
            <a:r>
              <a:rPr lang="en-US" sz="4000" dirty="0" err="1"/>
              <a:t>obv</a:t>
            </a:r>
            <a:r>
              <a:rPr lang="en-US" sz="4000" dirty="0"/>
              <a:t> Multi Criteria </a:t>
            </a:r>
            <a:r>
              <a:rPr lang="en-US" sz="4000" dirty="0" err="1"/>
              <a:t>Analyse</a:t>
            </a:r>
            <a:r>
              <a:rPr lang="en-US" sz="4000" dirty="0"/>
              <a:t> (VITO)</a:t>
            </a:r>
            <a:endParaRPr lang="en-BE" sz="4000" dirty="0"/>
          </a:p>
        </p:txBody>
      </p:sp>
      <p:sp>
        <p:nvSpPr>
          <p:cNvPr id="3" name="Content Placeholder 2">
            <a:extLst>
              <a:ext uri="{FF2B5EF4-FFF2-40B4-BE49-F238E27FC236}">
                <a16:creationId xmlns:a16="http://schemas.microsoft.com/office/drawing/2014/main" id="{5B2EAA85-2FAB-4B02-BC6F-A97EF3F678CC}"/>
              </a:ext>
            </a:extLst>
          </p:cNvPr>
          <p:cNvSpPr>
            <a:spLocks noGrp="1"/>
          </p:cNvSpPr>
          <p:nvPr>
            <p:ph idx="1"/>
          </p:nvPr>
        </p:nvSpPr>
        <p:spPr/>
        <p:txBody>
          <a:bodyPr/>
          <a:lstStyle/>
          <a:p>
            <a:r>
              <a:rPr lang="en-US" b="1" dirty="0" err="1"/>
              <a:t>Resultaat</a:t>
            </a:r>
            <a:r>
              <a:rPr lang="en-US" b="1" dirty="0"/>
              <a:t>:</a:t>
            </a:r>
            <a:r>
              <a:rPr lang="en-US" dirty="0"/>
              <a:t> </a:t>
            </a:r>
            <a:r>
              <a:rPr lang="en-US" dirty="0" err="1"/>
              <a:t>Eén</a:t>
            </a:r>
            <a:r>
              <a:rPr lang="en-US" dirty="0"/>
              <a:t> </a:t>
            </a:r>
            <a:r>
              <a:rPr lang="en-US" dirty="0" err="1"/>
              <a:t>overzicht</a:t>
            </a:r>
            <a:r>
              <a:rPr lang="en-US" dirty="0"/>
              <a:t> van </a:t>
            </a:r>
            <a:r>
              <a:rPr lang="en-US" dirty="0" err="1"/>
              <a:t>prioritair</a:t>
            </a:r>
            <a:r>
              <a:rPr lang="en-US" dirty="0"/>
              <a:t> </a:t>
            </a:r>
            <a:r>
              <a:rPr lang="en-US" dirty="0" err="1"/>
              <a:t>te</a:t>
            </a:r>
            <a:r>
              <a:rPr lang="en-US" dirty="0"/>
              <a:t> </a:t>
            </a:r>
            <a:r>
              <a:rPr lang="en-US" dirty="0" err="1"/>
              <a:t>onderzoeken</a:t>
            </a:r>
            <a:r>
              <a:rPr lang="en-US" dirty="0"/>
              <a:t> </a:t>
            </a:r>
            <a:r>
              <a:rPr lang="en-US" dirty="0" err="1"/>
              <a:t>waterbodems</a:t>
            </a:r>
            <a:r>
              <a:rPr lang="en-US" dirty="0"/>
              <a:t> op basis van </a:t>
            </a:r>
            <a:r>
              <a:rPr lang="en-US" dirty="0" err="1"/>
              <a:t>verontreinigingsrisico</a:t>
            </a:r>
            <a:r>
              <a:rPr lang="en-US" dirty="0"/>
              <a:t>, </a:t>
            </a:r>
            <a:r>
              <a:rPr lang="en-US" dirty="0" err="1"/>
              <a:t>ecologische</a:t>
            </a:r>
            <a:r>
              <a:rPr lang="en-US" dirty="0"/>
              <a:t> </a:t>
            </a:r>
            <a:r>
              <a:rPr lang="en-US" dirty="0" err="1"/>
              <a:t>waarde</a:t>
            </a:r>
            <a:r>
              <a:rPr lang="en-US" dirty="0"/>
              <a:t> </a:t>
            </a:r>
            <a:r>
              <a:rPr lang="en-US" dirty="0" err="1"/>
              <a:t>en</a:t>
            </a:r>
            <a:r>
              <a:rPr lang="en-US" dirty="0"/>
              <a:t> </a:t>
            </a:r>
            <a:r>
              <a:rPr lang="en-US" dirty="0" err="1"/>
              <a:t>economisch</a:t>
            </a:r>
            <a:r>
              <a:rPr lang="en-US" dirty="0"/>
              <a:t> </a:t>
            </a:r>
            <a:r>
              <a:rPr lang="en-US" dirty="0" err="1"/>
              <a:t>belang</a:t>
            </a:r>
            <a:r>
              <a:rPr lang="en-US" dirty="0"/>
              <a:t>.</a:t>
            </a:r>
          </a:p>
          <a:p>
            <a:endParaRPr lang="en-US" dirty="0"/>
          </a:p>
          <a:p>
            <a:r>
              <a:rPr lang="en-US" b="1" dirty="0"/>
              <a:t>Criteria:</a:t>
            </a:r>
            <a:endParaRPr lang="en-US" dirty="0"/>
          </a:p>
          <a:p>
            <a:endParaRPr lang="en-BE" dirty="0"/>
          </a:p>
        </p:txBody>
      </p:sp>
      <p:sp>
        <p:nvSpPr>
          <p:cNvPr id="4" name="Date Placeholder 3">
            <a:extLst>
              <a:ext uri="{FF2B5EF4-FFF2-40B4-BE49-F238E27FC236}">
                <a16:creationId xmlns:a16="http://schemas.microsoft.com/office/drawing/2014/main" id="{9CA38052-A861-49CC-BBC8-BB99C7672510}"/>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5" name="Picture 4">
            <a:extLst>
              <a:ext uri="{FF2B5EF4-FFF2-40B4-BE49-F238E27FC236}">
                <a16:creationId xmlns:a16="http://schemas.microsoft.com/office/drawing/2014/main" id="{2CDE49A2-3157-4589-8BF9-F3F4CAD985F6}"/>
              </a:ext>
            </a:extLst>
          </p:cNvPr>
          <p:cNvPicPr>
            <a:picLocks noChangeAspect="1"/>
          </p:cNvPicPr>
          <p:nvPr/>
        </p:nvPicPr>
        <p:blipFill>
          <a:blip r:embed="rId2"/>
          <a:stretch>
            <a:fillRect/>
          </a:stretch>
        </p:blipFill>
        <p:spPr>
          <a:xfrm>
            <a:off x="2251881" y="3755521"/>
            <a:ext cx="2212528" cy="2067762"/>
          </a:xfrm>
          <a:prstGeom prst="rect">
            <a:avLst/>
          </a:prstGeom>
        </p:spPr>
      </p:pic>
      <p:pic>
        <p:nvPicPr>
          <p:cNvPr id="6" name="Picture 2" descr="Afbeeldingsresultaat voor macroinvertebrate">
            <a:extLst>
              <a:ext uri="{FF2B5EF4-FFF2-40B4-BE49-F238E27FC236}">
                <a16:creationId xmlns:a16="http://schemas.microsoft.com/office/drawing/2014/main" id="{4C94EAC0-F311-4C77-8A43-54CFB0BC4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625" y="3755521"/>
            <a:ext cx="2264547" cy="206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EF6DAC-B5E3-4200-B03F-E8DC9E944BD7}"/>
              </a:ext>
            </a:extLst>
          </p:cNvPr>
          <p:cNvPicPr>
            <a:picLocks noChangeAspect="1"/>
          </p:cNvPicPr>
          <p:nvPr/>
        </p:nvPicPr>
        <p:blipFill>
          <a:blip r:embed="rId4"/>
          <a:stretch>
            <a:fillRect/>
          </a:stretch>
        </p:blipFill>
        <p:spPr>
          <a:xfrm>
            <a:off x="7786315" y="3761741"/>
            <a:ext cx="2755200" cy="2066400"/>
          </a:xfrm>
          <a:prstGeom prst="rect">
            <a:avLst/>
          </a:prstGeom>
        </p:spPr>
      </p:pic>
      <p:sp>
        <p:nvSpPr>
          <p:cNvPr id="8" name="TextBox 7">
            <a:extLst>
              <a:ext uri="{FF2B5EF4-FFF2-40B4-BE49-F238E27FC236}">
                <a16:creationId xmlns:a16="http://schemas.microsoft.com/office/drawing/2014/main" id="{A41A7C5F-AFC9-4B09-B3CC-F89543848966}"/>
              </a:ext>
            </a:extLst>
          </p:cNvPr>
          <p:cNvSpPr txBox="1"/>
          <p:nvPr/>
        </p:nvSpPr>
        <p:spPr>
          <a:xfrm>
            <a:off x="2533941" y="5897325"/>
            <a:ext cx="1648408" cy="369332"/>
          </a:xfrm>
          <a:prstGeom prst="rect">
            <a:avLst/>
          </a:prstGeom>
          <a:noFill/>
        </p:spPr>
        <p:txBody>
          <a:bodyPr wrap="square" rtlCol="0">
            <a:spAutoFit/>
          </a:bodyPr>
          <a:lstStyle/>
          <a:p>
            <a:r>
              <a:rPr lang="en-US" i="1" dirty="0" err="1"/>
              <a:t>Verontreiniging</a:t>
            </a:r>
            <a:endParaRPr lang="aa-ET" i="1" dirty="0"/>
          </a:p>
        </p:txBody>
      </p:sp>
      <p:sp>
        <p:nvSpPr>
          <p:cNvPr id="9" name="TextBox 8">
            <a:extLst>
              <a:ext uri="{FF2B5EF4-FFF2-40B4-BE49-F238E27FC236}">
                <a16:creationId xmlns:a16="http://schemas.microsoft.com/office/drawing/2014/main" id="{79F08FC0-FF5F-4DD8-A4A6-18ED8BF5085B}"/>
              </a:ext>
            </a:extLst>
          </p:cNvPr>
          <p:cNvSpPr txBox="1"/>
          <p:nvPr/>
        </p:nvSpPr>
        <p:spPr>
          <a:xfrm>
            <a:off x="5164932" y="5897325"/>
            <a:ext cx="1958239" cy="369332"/>
          </a:xfrm>
          <a:prstGeom prst="rect">
            <a:avLst/>
          </a:prstGeom>
          <a:noFill/>
        </p:spPr>
        <p:txBody>
          <a:bodyPr wrap="square" rtlCol="0">
            <a:spAutoFit/>
          </a:bodyPr>
          <a:lstStyle/>
          <a:p>
            <a:r>
              <a:rPr lang="en-US" i="1" dirty="0" err="1"/>
              <a:t>Duurzaam</a:t>
            </a:r>
            <a:r>
              <a:rPr lang="en-US" i="1" dirty="0"/>
              <a:t> </a:t>
            </a:r>
            <a:r>
              <a:rPr lang="en-US" i="1" dirty="0" err="1"/>
              <a:t>herstel</a:t>
            </a:r>
            <a:endParaRPr lang="aa-ET" i="1" dirty="0"/>
          </a:p>
        </p:txBody>
      </p:sp>
      <p:sp>
        <p:nvSpPr>
          <p:cNvPr id="10" name="TextBox 9">
            <a:extLst>
              <a:ext uri="{FF2B5EF4-FFF2-40B4-BE49-F238E27FC236}">
                <a16:creationId xmlns:a16="http://schemas.microsoft.com/office/drawing/2014/main" id="{86CF2239-E5D9-4821-8A2E-4B53C898522A}"/>
              </a:ext>
            </a:extLst>
          </p:cNvPr>
          <p:cNvSpPr txBox="1"/>
          <p:nvPr/>
        </p:nvSpPr>
        <p:spPr>
          <a:xfrm>
            <a:off x="8554819" y="5897325"/>
            <a:ext cx="1218192" cy="369332"/>
          </a:xfrm>
          <a:prstGeom prst="rect">
            <a:avLst/>
          </a:prstGeom>
          <a:noFill/>
        </p:spPr>
        <p:txBody>
          <a:bodyPr wrap="square" rtlCol="0">
            <a:spAutoFit/>
          </a:bodyPr>
          <a:lstStyle/>
          <a:p>
            <a:r>
              <a:rPr lang="en-US" i="1" dirty="0" err="1"/>
              <a:t>Oorzaak</a:t>
            </a:r>
            <a:endParaRPr lang="aa-ET" i="1" dirty="0"/>
          </a:p>
        </p:txBody>
      </p:sp>
    </p:spTree>
    <p:extLst>
      <p:ext uri="{BB962C8B-B14F-4D97-AF65-F5344CB8AC3E}">
        <p14:creationId xmlns:p14="http://schemas.microsoft.com/office/powerpoint/2010/main" val="2392239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9A60-395B-483E-9F92-D2C824A44D24}"/>
              </a:ext>
            </a:extLst>
          </p:cNvPr>
          <p:cNvSpPr>
            <a:spLocks noGrp="1"/>
          </p:cNvSpPr>
          <p:nvPr>
            <p:ph type="title"/>
          </p:nvPr>
        </p:nvSpPr>
        <p:spPr/>
        <p:txBody>
          <a:bodyPr>
            <a:noAutofit/>
          </a:bodyPr>
          <a:lstStyle/>
          <a:p>
            <a:r>
              <a:rPr lang="en-US" sz="4000" dirty="0" err="1"/>
              <a:t>Identificatie</a:t>
            </a:r>
            <a:r>
              <a:rPr lang="en-US" sz="4000" dirty="0"/>
              <a:t> van </a:t>
            </a:r>
            <a:r>
              <a:rPr lang="en-US" sz="4000" dirty="0" err="1"/>
              <a:t>potentiële</a:t>
            </a:r>
            <a:r>
              <a:rPr lang="en-US" sz="4000" dirty="0"/>
              <a:t> hotspots </a:t>
            </a:r>
            <a:r>
              <a:rPr lang="en-US" sz="4000" dirty="0" err="1"/>
              <a:t>obv</a:t>
            </a:r>
            <a:r>
              <a:rPr lang="en-US" sz="4000" dirty="0"/>
              <a:t> </a:t>
            </a:r>
            <a:r>
              <a:rPr lang="en-US" sz="4000" dirty="0" err="1"/>
              <a:t>risicogronden</a:t>
            </a:r>
            <a:r>
              <a:rPr lang="en-US" sz="4000" dirty="0"/>
              <a:t> (Arcadis)</a:t>
            </a:r>
            <a:endParaRPr lang="en-BE" sz="4000" dirty="0"/>
          </a:p>
        </p:txBody>
      </p:sp>
      <p:sp>
        <p:nvSpPr>
          <p:cNvPr id="3" name="Content Placeholder 2">
            <a:extLst>
              <a:ext uri="{FF2B5EF4-FFF2-40B4-BE49-F238E27FC236}">
                <a16:creationId xmlns:a16="http://schemas.microsoft.com/office/drawing/2014/main" id="{5B2EAA85-2FAB-4B02-BC6F-A97EF3F678CC}"/>
              </a:ext>
            </a:extLst>
          </p:cNvPr>
          <p:cNvSpPr>
            <a:spLocks noGrp="1"/>
          </p:cNvSpPr>
          <p:nvPr>
            <p:ph idx="1"/>
          </p:nvPr>
        </p:nvSpPr>
        <p:spPr/>
        <p:txBody>
          <a:bodyPr/>
          <a:lstStyle/>
          <a:p>
            <a:r>
              <a:rPr lang="en-US" b="1" dirty="0" err="1"/>
              <a:t>Resultaat</a:t>
            </a:r>
            <a:r>
              <a:rPr lang="en-US" b="1" dirty="0"/>
              <a:t>:</a:t>
            </a:r>
            <a:r>
              <a:rPr lang="en-US" dirty="0"/>
              <a:t> </a:t>
            </a:r>
            <a:r>
              <a:rPr lang="en-US" dirty="0" err="1"/>
              <a:t>Eén</a:t>
            </a:r>
            <a:r>
              <a:rPr lang="en-US" dirty="0"/>
              <a:t> </a:t>
            </a:r>
            <a:r>
              <a:rPr lang="en-US" dirty="0" err="1"/>
              <a:t>overzicht</a:t>
            </a:r>
            <a:r>
              <a:rPr lang="en-US" dirty="0"/>
              <a:t> van </a:t>
            </a:r>
            <a:r>
              <a:rPr lang="en-US" dirty="0" err="1"/>
              <a:t>potentiële</a:t>
            </a:r>
            <a:r>
              <a:rPr lang="en-US" dirty="0"/>
              <a:t> hotspot </a:t>
            </a:r>
            <a:r>
              <a:rPr lang="en-US" dirty="0" err="1"/>
              <a:t>watergebonden</a:t>
            </a:r>
            <a:r>
              <a:rPr lang="en-US" dirty="0"/>
              <a:t> </a:t>
            </a:r>
            <a:r>
              <a:rPr lang="en-US" dirty="0" err="1"/>
              <a:t>percelen</a:t>
            </a:r>
            <a:r>
              <a:rPr lang="en-US" dirty="0"/>
              <a:t> op basis van </a:t>
            </a:r>
            <a:r>
              <a:rPr lang="en-US" dirty="0" err="1"/>
              <a:t>risico-activiteiten</a:t>
            </a:r>
            <a:r>
              <a:rPr lang="en-US" dirty="0"/>
              <a:t> </a:t>
            </a:r>
            <a:r>
              <a:rPr lang="en-US" dirty="0" err="1"/>
              <a:t>en</a:t>
            </a:r>
            <a:r>
              <a:rPr lang="en-US" dirty="0"/>
              <a:t> </a:t>
            </a:r>
            <a:r>
              <a:rPr lang="en-US" dirty="0" err="1"/>
              <a:t>inschatting</a:t>
            </a:r>
            <a:r>
              <a:rPr lang="en-US" dirty="0"/>
              <a:t> </a:t>
            </a:r>
            <a:r>
              <a:rPr lang="en-US" dirty="0" err="1"/>
              <a:t>potentiële</a:t>
            </a:r>
            <a:r>
              <a:rPr lang="en-US" dirty="0"/>
              <a:t> hotspots in </a:t>
            </a:r>
            <a:r>
              <a:rPr lang="en-US" dirty="0" err="1"/>
              <a:t>waterlopen</a:t>
            </a:r>
            <a:r>
              <a:rPr lang="en-US" dirty="0"/>
              <a:t>. </a:t>
            </a:r>
          </a:p>
          <a:p>
            <a:endParaRPr lang="en-US" dirty="0"/>
          </a:p>
          <a:p>
            <a:endParaRPr lang="en-BE" dirty="0"/>
          </a:p>
        </p:txBody>
      </p:sp>
      <p:sp>
        <p:nvSpPr>
          <p:cNvPr id="4" name="Date Placeholder 3">
            <a:extLst>
              <a:ext uri="{FF2B5EF4-FFF2-40B4-BE49-F238E27FC236}">
                <a16:creationId xmlns:a16="http://schemas.microsoft.com/office/drawing/2014/main" id="{9CA38052-A861-49CC-BBC8-BB99C7672510}"/>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13" name="Picture 12">
            <a:extLst>
              <a:ext uri="{FF2B5EF4-FFF2-40B4-BE49-F238E27FC236}">
                <a16:creationId xmlns:a16="http://schemas.microsoft.com/office/drawing/2014/main" id="{2BA95DFA-6C3A-4CA4-A0AB-3DE41269EF43}"/>
              </a:ext>
            </a:extLst>
          </p:cNvPr>
          <p:cNvPicPr>
            <a:picLocks noChangeAspect="1"/>
          </p:cNvPicPr>
          <p:nvPr/>
        </p:nvPicPr>
        <p:blipFill>
          <a:blip r:embed="rId2"/>
          <a:stretch>
            <a:fillRect/>
          </a:stretch>
        </p:blipFill>
        <p:spPr>
          <a:xfrm>
            <a:off x="4143991" y="2823648"/>
            <a:ext cx="3382196" cy="3669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055A205E-25E7-467F-A6C3-FB1DCA1DF4A5}"/>
              </a:ext>
            </a:extLst>
          </p:cNvPr>
          <p:cNvSpPr txBox="1"/>
          <p:nvPr/>
        </p:nvSpPr>
        <p:spPr>
          <a:xfrm>
            <a:off x="1400791" y="3074276"/>
            <a:ext cx="2379639" cy="369332"/>
          </a:xfrm>
          <a:prstGeom prst="rect">
            <a:avLst/>
          </a:prstGeom>
          <a:noFill/>
        </p:spPr>
        <p:txBody>
          <a:bodyPr wrap="square" rtlCol="0">
            <a:spAutoFit/>
          </a:bodyPr>
          <a:lstStyle/>
          <a:p>
            <a:r>
              <a:rPr lang="en-US" dirty="0"/>
              <a:t>Hotspots </a:t>
            </a:r>
            <a:r>
              <a:rPr lang="en-US" dirty="0" err="1"/>
              <a:t>risicogronden</a:t>
            </a:r>
            <a:endParaRPr lang="en-BE" dirty="0"/>
          </a:p>
        </p:txBody>
      </p:sp>
      <p:sp>
        <p:nvSpPr>
          <p:cNvPr id="15" name="TextBox 14">
            <a:extLst>
              <a:ext uri="{FF2B5EF4-FFF2-40B4-BE49-F238E27FC236}">
                <a16:creationId xmlns:a16="http://schemas.microsoft.com/office/drawing/2014/main" id="{3260373E-97F6-46BC-9B9B-F74C16C91934}"/>
              </a:ext>
            </a:extLst>
          </p:cNvPr>
          <p:cNvSpPr txBox="1"/>
          <p:nvPr/>
        </p:nvSpPr>
        <p:spPr>
          <a:xfrm>
            <a:off x="7810383" y="2921598"/>
            <a:ext cx="3382196" cy="646331"/>
          </a:xfrm>
          <a:prstGeom prst="rect">
            <a:avLst/>
          </a:prstGeom>
          <a:noFill/>
        </p:spPr>
        <p:txBody>
          <a:bodyPr wrap="square" rtlCol="0">
            <a:spAutoFit/>
          </a:bodyPr>
          <a:lstStyle/>
          <a:p>
            <a:r>
              <a:rPr lang="en-US" dirty="0" err="1"/>
              <a:t>Onderzoeksprioriteit</a:t>
            </a:r>
            <a:r>
              <a:rPr lang="en-US" dirty="0"/>
              <a:t> </a:t>
            </a:r>
            <a:r>
              <a:rPr lang="en-US" dirty="0" err="1"/>
              <a:t>waterbodems</a:t>
            </a:r>
            <a:r>
              <a:rPr lang="en-US" dirty="0"/>
              <a:t> </a:t>
            </a:r>
            <a:r>
              <a:rPr lang="en-US" dirty="0" err="1"/>
              <a:t>obv</a:t>
            </a:r>
            <a:r>
              <a:rPr lang="en-US" dirty="0"/>
              <a:t> </a:t>
            </a:r>
            <a:r>
              <a:rPr lang="en-US" dirty="0" err="1"/>
              <a:t>risicogronden</a:t>
            </a:r>
            <a:endParaRPr lang="en-BE" dirty="0"/>
          </a:p>
        </p:txBody>
      </p:sp>
      <p:pic>
        <p:nvPicPr>
          <p:cNvPr id="16" name="Picture 15">
            <a:extLst>
              <a:ext uri="{FF2B5EF4-FFF2-40B4-BE49-F238E27FC236}">
                <a16:creationId xmlns:a16="http://schemas.microsoft.com/office/drawing/2014/main" id="{61653F5F-CA7D-4E41-8A1A-68DC7AF07AE5}"/>
              </a:ext>
            </a:extLst>
          </p:cNvPr>
          <p:cNvPicPr>
            <a:picLocks noChangeAspect="1"/>
          </p:cNvPicPr>
          <p:nvPr/>
        </p:nvPicPr>
        <p:blipFill>
          <a:blip r:embed="rId3"/>
          <a:stretch>
            <a:fillRect/>
          </a:stretch>
        </p:blipFill>
        <p:spPr>
          <a:xfrm>
            <a:off x="1203150" y="3462159"/>
            <a:ext cx="2575892" cy="1833686"/>
          </a:xfrm>
          <a:prstGeom prst="rect">
            <a:avLst/>
          </a:prstGeom>
        </p:spPr>
      </p:pic>
      <p:pic>
        <p:nvPicPr>
          <p:cNvPr id="17" name="Picture 16">
            <a:extLst>
              <a:ext uri="{FF2B5EF4-FFF2-40B4-BE49-F238E27FC236}">
                <a16:creationId xmlns:a16="http://schemas.microsoft.com/office/drawing/2014/main" id="{BAEE6173-2C6A-4DE5-8C6E-5CA3E3E684ED}"/>
              </a:ext>
            </a:extLst>
          </p:cNvPr>
          <p:cNvPicPr>
            <a:picLocks noChangeAspect="1"/>
          </p:cNvPicPr>
          <p:nvPr/>
        </p:nvPicPr>
        <p:blipFill>
          <a:blip r:embed="rId4"/>
          <a:stretch>
            <a:fillRect/>
          </a:stretch>
        </p:blipFill>
        <p:spPr>
          <a:xfrm>
            <a:off x="7855137" y="3590449"/>
            <a:ext cx="3578602" cy="2586514"/>
          </a:xfrm>
          <a:prstGeom prst="rect">
            <a:avLst/>
          </a:prstGeom>
        </p:spPr>
      </p:pic>
    </p:spTree>
    <p:extLst>
      <p:ext uri="{BB962C8B-B14F-4D97-AF65-F5344CB8AC3E}">
        <p14:creationId xmlns:p14="http://schemas.microsoft.com/office/powerpoint/2010/main" val="215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D481-1A75-4AFD-BCBF-D9FCB708527B}"/>
              </a:ext>
            </a:extLst>
          </p:cNvPr>
          <p:cNvSpPr>
            <a:spLocks noGrp="1"/>
          </p:cNvSpPr>
          <p:nvPr>
            <p:ph type="title"/>
          </p:nvPr>
        </p:nvSpPr>
        <p:spPr/>
        <p:txBody>
          <a:bodyPr>
            <a:normAutofit fontScale="90000"/>
          </a:bodyPr>
          <a:lstStyle/>
          <a:p>
            <a:r>
              <a:rPr lang="en-US" dirty="0"/>
              <a:t>“</a:t>
            </a:r>
            <a:r>
              <a:rPr lang="en-US" dirty="0" err="1"/>
              <a:t>Welke</a:t>
            </a:r>
            <a:r>
              <a:rPr lang="en-US" dirty="0"/>
              <a:t> </a:t>
            </a:r>
            <a:r>
              <a:rPr lang="en-US" dirty="0" err="1"/>
              <a:t>historische</a:t>
            </a:r>
            <a:r>
              <a:rPr lang="en-US" dirty="0"/>
              <a:t> </a:t>
            </a:r>
            <a:r>
              <a:rPr lang="en-US" dirty="0" err="1"/>
              <a:t>gegevens</a:t>
            </a:r>
            <a:r>
              <a:rPr lang="en-US" dirty="0"/>
              <a:t> </a:t>
            </a:r>
            <a:r>
              <a:rPr lang="en-US" dirty="0" err="1"/>
              <a:t>zijn</a:t>
            </a:r>
            <a:r>
              <a:rPr lang="en-US" dirty="0"/>
              <a:t> </a:t>
            </a:r>
            <a:r>
              <a:rPr lang="en-US" dirty="0" err="1"/>
              <a:t>beschikbaar</a:t>
            </a:r>
            <a:r>
              <a:rPr lang="en-US" dirty="0"/>
              <a:t> </a:t>
            </a:r>
            <a:r>
              <a:rPr lang="en-US" dirty="0" err="1"/>
              <a:t>voor</a:t>
            </a:r>
            <a:r>
              <a:rPr lang="en-US" dirty="0"/>
              <a:t> </a:t>
            </a:r>
            <a:r>
              <a:rPr lang="en-US" dirty="0" err="1"/>
              <a:t>bepaalde</a:t>
            </a:r>
            <a:r>
              <a:rPr lang="en-US" dirty="0"/>
              <a:t> (</a:t>
            </a:r>
            <a:r>
              <a:rPr lang="en-US" dirty="0" err="1"/>
              <a:t>ruimings</a:t>
            </a:r>
            <a:r>
              <a:rPr lang="en-US" dirty="0"/>
              <a:t>)</a:t>
            </a:r>
            <a:r>
              <a:rPr lang="en-US" dirty="0" err="1"/>
              <a:t>trajecten</a:t>
            </a:r>
            <a:r>
              <a:rPr lang="en-US" dirty="0"/>
              <a:t>?”</a:t>
            </a:r>
            <a:endParaRPr lang="en-BE" dirty="0"/>
          </a:p>
        </p:txBody>
      </p:sp>
      <p:sp>
        <p:nvSpPr>
          <p:cNvPr id="4" name="Date Placeholder 3">
            <a:extLst>
              <a:ext uri="{FF2B5EF4-FFF2-40B4-BE49-F238E27FC236}">
                <a16:creationId xmlns:a16="http://schemas.microsoft.com/office/drawing/2014/main" id="{8405784B-ABAC-4BFD-93BC-2E0BF0C41166}"/>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5" name="Picture 4">
            <a:extLst>
              <a:ext uri="{FF2B5EF4-FFF2-40B4-BE49-F238E27FC236}">
                <a16:creationId xmlns:a16="http://schemas.microsoft.com/office/drawing/2014/main" id="{F6809528-DE6E-4FCB-8E68-7929B7801231}"/>
              </a:ext>
            </a:extLst>
          </p:cNvPr>
          <p:cNvPicPr>
            <a:picLocks noChangeAspect="1"/>
          </p:cNvPicPr>
          <p:nvPr/>
        </p:nvPicPr>
        <p:blipFill>
          <a:blip r:embed="rId2"/>
          <a:stretch>
            <a:fillRect/>
          </a:stretch>
        </p:blipFill>
        <p:spPr>
          <a:xfrm>
            <a:off x="2975329" y="1737150"/>
            <a:ext cx="9149136" cy="4984325"/>
          </a:xfrm>
          <a:prstGeom prst="rect">
            <a:avLst/>
          </a:prstGeom>
        </p:spPr>
      </p:pic>
      <p:pic>
        <p:nvPicPr>
          <p:cNvPr id="6" name="Picture 5">
            <a:extLst>
              <a:ext uri="{FF2B5EF4-FFF2-40B4-BE49-F238E27FC236}">
                <a16:creationId xmlns:a16="http://schemas.microsoft.com/office/drawing/2014/main" id="{8DF24630-8918-4A05-A553-C351E72BDC4D}"/>
              </a:ext>
            </a:extLst>
          </p:cNvPr>
          <p:cNvPicPr>
            <a:picLocks noChangeAspect="1"/>
          </p:cNvPicPr>
          <p:nvPr/>
        </p:nvPicPr>
        <p:blipFill>
          <a:blip r:embed="rId3"/>
          <a:stretch>
            <a:fillRect/>
          </a:stretch>
        </p:blipFill>
        <p:spPr>
          <a:xfrm>
            <a:off x="508921" y="3131819"/>
            <a:ext cx="3429176" cy="2038455"/>
          </a:xfrm>
          <a:prstGeom prst="rect">
            <a:avLst/>
          </a:prstGeom>
        </p:spPr>
      </p:pic>
    </p:spTree>
    <p:extLst>
      <p:ext uri="{BB962C8B-B14F-4D97-AF65-F5344CB8AC3E}">
        <p14:creationId xmlns:p14="http://schemas.microsoft.com/office/powerpoint/2010/main" val="4200176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A51D-F3B2-4754-AF0D-193D50A38110}"/>
              </a:ext>
            </a:extLst>
          </p:cNvPr>
          <p:cNvSpPr>
            <a:spLocks noGrp="1"/>
          </p:cNvSpPr>
          <p:nvPr>
            <p:ph type="title"/>
          </p:nvPr>
        </p:nvSpPr>
        <p:spPr>
          <a:xfrm>
            <a:off x="838200" y="399245"/>
            <a:ext cx="10515600" cy="1325563"/>
          </a:xfrm>
        </p:spPr>
        <p:txBody>
          <a:bodyPr>
            <a:noAutofit/>
          </a:bodyPr>
          <a:lstStyle/>
          <a:p>
            <a:r>
              <a:rPr lang="en-US" sz="4000" dirty="0"/>
              <a:t>“Op </a:t>
            </a:r>
            <a:r>
              <a:rPr lang="en-US" sz="4000" dirty="0" err="1"/>
              <a:t>welke</a:t>
            </a:r>
            <a:r>
              <a:rPr lang="en-US" sz="4000" dirty="0"/>
              <a:t> </a:t>
            </a:r>
            <a:r>
              <a:rPr lang="en-US" sz="4000" dirty="0" err="1"/>
              <a:t>locaties</a:t>
            </a:r>
            <a:r>
              <a:rPr lang="en-US" sz="4000" dirty="0"/>
              <a:t> </a:t>
            </a:r>
            <a:r>
              <a:rPr lang="en-US" sz="4000" dirty="0" err="1"/>
              <a:t>bestaat</a:t>
            </a:r>
            <a:r>
              <a:rPr lang="en-US" sz="4000" dirty="0"/>
              <a:t> er </a:t>
            </a:r>
            <a:r>
              <a:rPr lang="en-US" sz="4000" dirty="0" err="1"/>
              <a:t>voor</a:t>
            </a:r>
            <a:r>
              <a:rPr lang="en-US" sz="4000" dirty="0"/>
              <a:t> </a:t>
            </a:r>
            <a:r>
              <a:rPr lang="en-US" sz="4000" dirty="0" err="1"/>
              <a:t>gebromeerde</a:t>
            </a:r>
            <a:r>
              <a:rPr lang="en-US" sz="4000" dirty="0"/>
              <a:t> </a:t>
            </a:r>
            <a:r>
              <a:rPr lang="en-US" sz="4000" dirty="0" err="1"/>
              <a:t>difenylethers</a:t>
            </a:r>
            <a:r>
              <a:rPr lang="en-US" sz="4000" dirty="0"/>
              <a:t> </a:t>
            </a:r>
            <a:r>
              <a:rPr lang="en-US" sz="4000" dirty="0" err="1"/>
              <a:t>verontreiniging</a:t>
            </a:r>
            <a:r>
              <a:rPr lang="en-US" sz="4000" dirty="0"/>
              <a:t> in </a:t>
            </a:r>
            <a:r>
              <a:rPr lang="en-US" sz="4000" dirty="0" err="1"/>
              <a:t>Vlaanderen</a:t>
            </a:r>
            <a:r>
              <a:rPr lang="en-US" sz="4000" dirty="0"/>
              <a:t>?” </a:t>
            </a:r>
            <a:br>
              <a:rPr lang="en-US" sz="3600" dirty="0"/>
            </a:br>
            <a:endParaRPr lang="en-BE" sz="4000" dirty="0"/>
          </a:p>
        </p:txBody>
      </p:sp>
      <p:sp>
        <p:nvSpPr>
          <p:cNvPr id="4" name="Date Placeholder 3">
            <a:extLst>
              <a:ext uri="{FF2B5EF4-FFF2-40B4-BE49-F238E27FC236}">
                <a16:creationId xmlns:a16="http://schemas.microsoft.com/office/drawing/2014/main" id="{7039D728-3EA2-498E-9086-698AB0322ED0}"/>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5" name="Picture 4">
            <a:extLst>
              <a:ext uri="{FF2B5EF4-FFF2-40B4-BE49-F238E27FC236}">
                <a16:creationId xmlns:a16="http://schemas.microsoft.com/office/drawing/2014/main" id="{F1DC445D-6DB9-4A98-ADF5-8ED55E9A9E77}"/>
              </a:ext>
            </a:extLst>
          </p:cNvPr>
          <p:cNvPicPr>
            <a:picLocks noChangeAspect="1"/>
          </p:cNvPicPr>
          <p:nvPr/>
        </p:nvPicPr>
        <p:blipFill>
          <a:blip r:embed="rId2"/>
          <a:stretch>
            <a:fillRect/>
          </a:stretch>
        </p:blipFill>
        <p:spPr>
          <a:xfrm>
            <a:off x="838200" y="1690688"/>
            <a:ext cx="10393002" cy="5030787"/>
          </a:xfrm>
          <a:prstGeom prst="rect">
            <a:avLst/>
          </a:prstGeom>
        </p:spPr>
      </p:pic>
    </p:spTree>
    <p:extLst>
      <p:ext uri="{BB962C8B-B14F-4D97-AF65-F5344CB8AC3E}">
        <p14:creationId xmlns:p14="http://schemas.microsoft.com/office/powerpoint/2010/main" val="3881133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0314-5271-4167-9BF8-045B73C803B0}"/>
              </a:ext>
            </a:extLst>
          </p:cNvPr>
          <p:cNvSpPr>
            <a:spLocks noGrp="1"/>
          </p:cNvSpPr>
          <p:nvPr>
            <p:ph type="title"/>
          </p:nvPr>
        </p:nvSpPr>
        <p:spPr>
          <a:xfrm>
            <a:off x="830036" y="192501"/>
            <a:ext cx="10515600" cy="1325563"/>
          </a:xfrm>
        </p:spPr>
        <p:txBody>
          <a:bodyPr/>
          <a:lstStyle/>
          <a:p>
            <a:r>
              <a:rPr lang="en-US" dirty="0" err="1"/>
              <a:t>Webviewer</a:t>
            </a:r>
            <a:r>
              <a:rPr lang="en-US" dirty="0"/>
              <a:t>: </a:t>
            </a:r>
            <a:r>
              <a:rPr lang="en-US" dirty="0" err="1"/>
              <a:t>Elkaar</a:t>
            </a:r>
            <a:r>
              <a:rPr lang="en-US" dirty="0"/>
              <a:t> </a:t>
            </a:r>
            <a:r>
              <a:rPr lang="en-US" dirty="0" err="1"/>
              <a:t>versterken</a:t>
            </a:r>
            <a:endParaRPr lang="en-BE" dirty="0"/>
          </a:p>
        </p:txBody>
      </p:sp>
      <p:sp>
        <p:nvSpPr>
          <p:cNvPr id="3" name="Content Placeholder 2">
            <a:extLst>
              <a:ext uri="{FF2B5EF4-FFF2-40B4-BE49-F238E27FC236}">
                <a16:creationId xmlns:a16="http://schemas.microsoft.com/office/drawing/2014/main" id="{89995131-1EF7-4D31-8C6C-06D02A6AB9B8}"/>
              </a:ext>
            </a:extLst>
          </p:cNvPr>
          <p:cNvSpPr>
            <a:spLocks noGrp="1"/>
          </p:cNvSpPr>
          <p:nvPr>
            <p:ph idx="1"/>
          </p:nvPr>
        </p:nvSpPr>
        <p:spPr/>
        <p:txBody>
          <a:bodyPr/>
          <a:lstStyle/>
          <a:p>
            <a:endParaRPr lang="en-BE"/>
          </a:p>
        </p:txBody>
      </p:sp>
      <p:sp>
        <p:nvSpPr>
          <p:cNvPr id="4" name="Date Placeholder 3">
            <a:extLst>
              <a:ext uri="{FF2B5EF4-FFF2-40B4-BE49-F238E27FC236}">
                <a16:creationId xmlns:a16="http://schemas.microsoft.com/office/drawing/2014/main" id="{47CB63DC-E57D-494E-8422-B0DAB8F12053}"/>
              </a:ext>
            </a:extLst>
          </p:cNvPr>
          <p:cNvSpPr>
            <a:spLocks noGrp="1"/>
          </p:cNvSpPr>
          <p:nvPr>
            <p:ph type="dt" sz="half" idx="10"/>
          </p:nvPr>
        </p:nvSpPr>
        <p:spPr/>
        <p:txBody>
          <a:bodyPr/>
          <a:lstStyle/>
          <a:p>
            <a:fld id="{4CB1BC3E-A6E3-4893-9CF4-DAF1B84EA9C7}" type="datetime1">
              <a:rPr lang="nl-BE" smtClean="0"/>
              <a:t>12/10/2022</a:t>
            </a:fld>
            <a:endParaRPr lang="en-US"/>
          </a:p>
        </p:txBody>
      </p:sp>
      <p:pic>
        <p:nvPicPr>
          <p:cNvPr id="5" name="Picture 4">
            <a:extLst>
              <a:ext uri="{FF2B5EF4-FFF2-40B4-BE49-F238E27FC236}">
                <a16:creationId xmlns:a16="http://schemas.microsoft.com/office/drawing/2014/main" id="{1FC728CB-564E-4F9F-A3FC-3C626FD674B9}"/>
              </a:ext>
            </a:extLst>
          </p:cNvPr>
          <p:cNvPicPr>
            <a:picLocks noChangeAspect="1"/>
          </p:cNvPicPr>
          <p:nvPr/>
        </p:nvPicPr>
        <p:blipFill>
          <a:blip r:embed="rId2"/>
          <a:stretch>
            <a:fillRect/>
          </a:stretch>
        </p:blipFill>
        <p:spPr>
          <a:xfrm>
            <a:off x="-8164" y="1210504"/>
            <a:ext cx="12192000" cy="5900585"/>
          </a:xfrm>
          <a:prstGeom prst="rect">
            <a:avLst/>
          </a:prstGeom>
        </p:spPr>
      </p:pic>
      <p:sp>
        <p:nvSpPr>
          <p:cNvPr id="6" name="TextBox 5">
            <a:extLst>
              <a:ext uri="{FF2B5EF4-FFF2-40B4-BE49-F238E27FC236}">
                <a16:creationId xmlns:a16="http://schemas.microsoft.com/office/drawing/2014/main" id="{F6029547-88A8-4D77-A1CC-1924B0909B09}"/>
              </a:ext>
            </a:extLst>
          </p:cNvPr>
          <p:cNvSpPr txBox="1"/>
          <p:nvPr/>
        </p:nvSpPr>
        <p:spPr>
          <a:xfrm>
            <a:off x="3305621" y="2353151"/>
            <a:ext cx="8463197" cy="4185761"/>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nl-NL" sz="1400" b="1" dirty="0"/>
              <a:t>Data-uitwisseling: </a:t>
            </a:r>
          </a:p>
          <a:p>
            <a:pPr marL="742950" lvl="1" indent="-285750">
              <a:buFont typeface="Arial" panose="020B0604020202020204" pitchFamily="34" charset="0"/>
              <a:buChar char="•"/>
            </a:pPr>
            <a:r>
              <a:rPr lang="nl-NL" sz="1400" dirty="0"/>
              <a:t>Eenvoudig terugvinden van meetgegevens van de waterloopbeheerders</a:t>
            </a:r>
          </a:p>
          <a:p>
            <a:pPr marL="742950" lvl="1" indent="-285750">
              <a:buFont typeface="Arial" panose="020B0604020202020204" pitchFamily="34" charset="0"/>
              <a:buChar char="•"/>
            </a:pPr>
            <a:r>
              <a:rPr lang="nl-NL" sz="1400" dirty="0"/>
              <a:t>Vereenvoudigt interactie met externen en rapportering van gevalideerde gegevens</a:t>
            </a:r>
          </a:p>
          <a:p>
            <a:pPr marL="742950" lvl="1" indent="-285750">
              <a:buFont typeface="Arial" panose="020B0604020202020204" pitchFamily="34" charset="0"/>
              <a:buChar char="•"/>
            </a:pPr>
            <a:r>
              <a:rPr lang="nl-NL" sz="1400" dirty="0"/>
              <a:t>Monitoren verbetering waterbodemkwaliteit</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a:t>Verhoogde</a:t>
            </a:r>
            <a:r>
              <a:rPr lang="nl-NL" sz="1400" b="1" dirty="0"/>
              <a:t> toegankelijkheid </a:t>
            </a:r>
            <a:r>
              <a:rPr lang="nl-NL" sz="1400" dirty="0"/>
              <a:t>andere bronnen (ruimingstrajecten, </a:t>
            </a:r>
            <a:r>
              <a:rPr lang="nl-NL" sz="1400" dirty="0" err="1"/>
              <a:t>milieuincidenten</a:t>
            </a:r>
            <a:r>
              <a:rPr lang="nl-NL" sz="1400" dirty="0"/>
              <a:t> </a:t>
            </a:r>
            <a:r>
              <a:rPr lang="nl-NL" sz="1400" dirty="0" err="1"/>
              <a:t>etc</a:t>
            </a:r>
            <a:r>
              <a:rPr lang="nl-NL" sz="1400" dirty="0"/>
              <a:t>) en in het bijzonder koppeling waterbodemgegevens aan probleemparameters (toetsing aan TW en normen)</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b="1" dirty="0"/>
              <a:t>Ruimtelijke vergelijking </a:t>
            </a:r>
            <a:r>
              <a:rPr lang="nl-NL" sz="1400" dirty="0"/>
              <a:t>mogelijk op bovenlokaal niveau</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b="1" dirty="0"/>
              <a:t>Ondersteuning</a:t>
            </a:r>
            <a:r>
              <a:rPr lang="nl-NL" sz="1400" dirty="0"/>
              <a:t> aangestelde EBSD voor </a:t>
            </a:r>
            <a:r>
              <a:rPr lang="nl-NL" sz="1400" b="1" dirty="0"/>
              <a:t>waterbodemstudies</a:t>
            </a:r>
            <a:r>
              <a:rPr lang="nl-NL" sz="1400" dirty="0"/>
              <a:t>: </a:t>
            </a:r>
          </a:p>
          <a:p>
            <a:pPr marL="742950" lvl="1" indent="-285750">
              <a:buFont typeface="Arial" panose="020B0604020202020204" pitchFamily="34" charset="0"/>
              <a:buChar char="•"/>
            </a:pPr>
            <a:r>
              <a:rPr lang="nl-NL" sz="1400" dirty="0"/>
              <a:t>Kostenbesparing op uitbesteding aan studiebureaus/EBSP </a:t>
            </a:r>
          </a:p>
          <a:p>
            <a:pPr marL="742950" lvl="1" indent="-285750">
              <a:buFont typeface="Arial" panose="020B0604020202020204" pitchFamily="34" charset="0"/>
              <a:buChar char="•"/>
            </a:pPr>
            <a:r>
              <a:rPr lang="nl-NL" sz="1400" dirty="0"/>
              <a:t>Sneller beschikken over relevante informatie (vb. in kader van parlementaire vragen)</a:t>
            </a:r>
          </a:p>
          <a:p>
            <a:pPr marL="285750" indent="-285750">
              <a:buFont typeface="Arial" panose="020B0604020202020204" pitchFamily="34" charset="0"/>
              <a:buChar char="•"/>
            </a:pPr>
            <a:endParaRPr lang="nl-NL" sz="1400" dirty="0"/>
          </a:p>
          <a:p>
            <a:pPr marL="285750" indent="-285750">
              <a:buFont typeface="Arial" panose="020B0604020202020204" pitchFamily="34" charset="0"/>
              <a:buChar char="•"/>
            </a:pPr>
            <a:r>
              <a:rPr lang="nl-NL" sz="1400" dirty="0" err="1"/>
              <a:t>Overlay</a:t>
            </a:r>
            <a:r>
              <a:rPr lang="nl-NL" sz="1400" dirty="0"/>
              <a:t> met verschillende informatiebronnen, uitwisseling relevante kennis en matchen doelstellingen verschillende instanties ondersteunt </a:t>
            </a:r>
            <a:r>
              <a:rPr lang="nl-NL" sz="1400" b="1" dirty="0"/>
              <a:t>geïntegreerde aanpak </a:t>
            </a:r>
            <a:r>
              <a:rPr lang="nl-NL" sz="1400" dirty="0"/>
              <a:t>in beleid</a:t>
            </a:r>
          </a:p>
          <a:p>
            <a:endParaRPr lang="en-US" sz="1400" dirty="0"/>
          </a:p>
          <a:p>
            <a:pPr marL="285750" indent="-285750">
              <a:buFont typeface="Arial" panose="020B0604020202020204" pitchFamily="34" charset="0"/>
              <a:buChar char="•"/>
            </a:pPr>
            <a:r>
              <a:rPr lang="en-US" sz="1400" b="1" dirty="0"/>
              <a:t>Link met </a:t>
            </a:r>
            <a:r>
              <a:rPr lang="en-US" sz="1400" b="1" dirty="0" err="1"/>
              <a:t>andere</a:t>
            </a:r>
            <a:r>
              <a:rPr lang="en-US" sz="1400" b="1" dirty="0"/>
              <a:t> DOV </a:t>
            </a:r>
            <a:r>
              <a:rPr lang="en-US" sz="1400" b="1" dirty="0" err="1"/>
              <a:t>portalen</a:t>
            </a:r>
            <a:r>
              <a:rPr lang="en-US" sz="1400" dirty="0"/>
              <a:t> </a:t>
            </a:r>
            <a:r>
              <a:rPr lang="en-US" sz="1400" dirty="0" err="1"/>
              <a:t>zoals</a:t>
            </a:r>
            <a:r>
              <a:rPr lang="en-US" sz="1400" dirty="0"/>
              <a:t> </a:t>
            </a:r>
            <a:r>
              <a:rPr lang="en-US" sz="1400" dirty="0" err="1"/>
              <a:t>Sedimentverkenner</a:t>
            </a:r>
            <a:r>
              <a:rPr lang="en-US" sz="1400" dirty="0"/>
              <a:t> </a:t>
            </a:r>
            <a:r>
              <a:rPr lang="en-US" sz="1400" dirty="0" err="1"/>
              <a:t>en</a:t>
            </a:r>
            <a:r>
              <a:rPr lang="en-US" sz="1400" dirty="0"/>
              <a:t> PFAS </a:t>
            </a:r>
            <a:r>
              <a:rPr lang="en-US" sz="1400" dirty="0" err="1"/>
              <a:t>verkenner</a:t>
            </a:r>
            <a:endParaRPr lang="en-US" sz="1400" dirty="0"/>
          </a:p>
          <a:p>
            <a:endParaRPr lang="en-BE" sz="1400" dirty="0"/>
          </a:p>
        </p:txBody>
      </p:sp>
    </p:spTree>
    <p:extLst>
      <p:ext uri="{BB962C8B-B14F-4D97-AF65-F5344CB8AC3E}">
        <p14:creationId xmlns:p14="http://schemas.microsoft.com/office/powerpoint/2010/main" val="2035101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D84C-C58D-440A-BFB0-C69689F5EE92}"/>
              </a:ext>
            </a:extLst>
          </p:cNvPr>
          <p:cNvSpPr>
            <a:spLocks noGrp="1"/>
          </p:cNvSpPr>
          <p:nvPr>
            <p:ph type="title"/>
          </p:nvPr>
        </p:nvSpPr>
        <p:spPr/>
        <p:txBody>
          <a:bodyPr>
            <a:normAutofit fontScale="90000"/>
          </a:bodyPr>
          <a:lstStyle/>
          <a:p>
            <a:r>
              <a:rPr lang="en-US" dirty="0" err="1"/>
              <a:t>Maatschappelijke</a:t>
            </a:r>
            <a:r>
              <a:rPr lang="en-US" dirty="0"/>
              <a:t> </a:t>
            </a:r>
            <a:r>
              <a:rPr lang="en-US" dirty="0" err="1"/>
              <a:t>kosten</a:t>
            </a:r>
            <a:r>
              <a:rPr lang="en-US" dirty="0"/>
              <a:t> </a:t>
            </a:r>
            <a:r>
              <a:rPr lang="en-US" dirty="0" err="1"/>
              <a:t>en</a:t>
            </a:r>
            <a:r>
              <a:rPr lang="en-US" dirty="0"/>
              <a:t> </a:t>
            </a:r>
            <a:r>
              <a:rPr lang="en-US" dirty="0" err="1"/>
              <a:t>baten</a:t>
            </a:r>
            <a:r>
              <a:rPr lang="en-US" dirty="0"/>
              <a:t> </a:t>
            </a:r>
            <a:r>
              <a:rPr lang="en-US" dirty="0" err="1"/>
              <a:t>voor</a:t>
            </a:r>
            <a:r>
              <a:rPr lang="en-US" dirty="0"/>
              <a:t> de </a:t>
            </a:r>
            <a:r>
              <a:rPr lang="en-US" dirty="0" err="1"/>
              <a:t>aanpak</a:t>
            </a:r>
            <a:r>
              <a:rPr lang="en-US" dirty="0"/>
              <a:t> van </a:t>
            </a:r>
            <a:r>
              <a:rPr lang="en-US" dirty="0" err="1"/>
              <a:t>verontreinigde</a:t>
            </a:r>
            <a:r>
              <a:rPr lang="en-US" dirty="0"/>
              <a:t> </a:t>
            </a:r>
            <a:r>
              <a:rPr lang="en-US" dirty="0" err="1"/>
              <a:t>waterbodems</a:t>
            </a:r>
            <a:endParaRPr lang="en-BE" dirty="0"/>
          </a:p>
        </p:txBody>
      </p:sp>
      <p:sp>
        <p:nvSpPr>
          <p:cNvPr id="3" name="Content Placeholder 2">
            <a:extLst>
              <a:ext uri="{FF2B5EF4-FFF2-40B4-BE49-F238E27FC236}">
                <a16:creationId xmlns:a16="http://schemas.microsoft.com/office/drawing/2014/main" id="{F538CDFA-55A5-4ECF-80A7-1DEF2D9349FB}"/>
              </a:ext>
            </a:extLst>
          </p:cNvPr>
          <p:cNvSpPr>
            <a:spLocks noGrp="1"/>
          </p:cNvSpPr>
          <p:nvPr>
            <p:ph idx="1"/>
          </p:nvPr>
        </p:nvSpPr>
        <p:spPr/>
        <p:txBody>
          <a:bodyPr>
            <a:normAutofit fontScale="92500" lnSpcReduction="10000"/>
          </a:bodyPr>
          <a:lstStyle/>
          <a:p>
            <a:r>
              <a:rPr lang="nl-NL" b="1" dirty="0"/>
              <a:t>Ambitie: </a:t>
            </a:r>
            <a:r>
              <a:rPr lang="nl-NL" dirty="0"/>
              <a:t>OVAM verwacht dat de MKBA aanpak verontreinigde waterbodems en oevers een beeld schetst van de </a:t>
            </a:r>
            <a:r>
              <a:rPr lang="nl-NL" b="1" dirty="0"/>
              <a:t>omvang (kostprijs), noodzaak (scenario niet handelen) en financieringsmogelijkheden </a:t>
            </a:r>
            <a:r>
              <a:rPr lang="nl-NL" dirty="0"/>
              <a:t>van de waterbodem problematiek in bevaarbare en onbevaarbare waterlopen.</a:t>
            </a:r>
          </a:p>
          <a:p>
            <a:endParaRPr lang="nl-NL" dirty="0"/>
          </a:p>
          <a:p>
            <a:r>
              <a:rPr lang="nl-NL" dirty="0"/>
              <a:t>Focus:</a:t>
            </a:r>
          </a:p>
          <a:p>
            <a:pPr marL="342900" indent="-342900">
              <a:buFont typeface="Arial" panose="020B0604020202020204" pitchFamily="34" charset="0"/>
              <a:buChar char="•"/>
            </a:pPr>
            <a:r>
              <a:rPr lang="nl-NL" dirty="0"/>
              <a:t>Kosten- en batenraming op basis van beschikbare informatiestromen</a:t>
            </a:r>
          </a:p>
          <a:p>
            <a:pPr marL="342900" indent="-342900">
              <a:buFont typeface="Arial" panose="020B0604020202020204" pitchFamily="34" charset="0"/>
              <a:buChar char="•"/>
            </a:pPr>
            <a:r>
              <a:rPr lang="nl-NL" dirty="0"/>
              <a:t>Gebiedsgerichte aanpak waarbij een vergelijking met andere relevante beslissingsondersteunende datalagen mogelijk is (i.e. integratie in WBV)</a:t>
            </a:r>
          </a:p>
          <a:p>
            <a:endParaRPr lang="nl-NL" dirty="0"/>
          </a:p>
          <a:p>
            <a:r>
              <a:rPr lang="nl-NL" i="1" dirty="0"/>
              <a:t>Opgelet: Oevers zijn niet meegenomen aangezien we over onvoldoende informatie beschikten</a:t>
            </a:r>
          </a:p>
          <a:p>
            <a:endParaRPr lang="nl-NL" dirty="0"/>
          </a:p>
          <a:p>
            <a:endParaRPr lang="en-BE" dirty="0"/>
          </a:p>
        </p:txBody>
      </p:sp>
      <p:sp>
        <p:nvSpPr>
          <p:cNvPr id="4" name="Date Placeholder 3">
            <a:extLst>
              <a:ext uri="{FF2B5EF4-FFF2-40B4-BE49-F238E27FC236}">
                <a16:creationId xmlns:a16="http://schemas.microsoft.com/office/drawing/2014/main" id="{5C3E8F01-B51D-45EC-B651-DE3EA11471C2}"/>
              </a:ext>
            </a:extLst>
          </p:cNvPr>
          <p:cNvSpPr>
            <a:spLocks noGrp="1"/>
          </p:cNvSpPr>
          <p:nvPr>
            <p:ph type="dt" sz="half" idx="10"/>
          </p:nvPr>
        </p:nvSpPr>
        <p:spPr/>
        <p:txBody>
          <a:bodyPr/>
          <a:lstStyle/>
          <a:p>
            <a:fld id="{4CB1BC3E-A6E3-4893-9CF4-DAF1B84EA9C7}" type="datetime1">
              <a:rPr lang="nl-BE" smtClean="0"/>
              <a:t>12/10/2022</a:t>
            </a:fld>
            <a:endParaRPr lang="en-US"/>
          </a:p>
        </p:txBody>
      </p:sp>
    </p:spTree>
    <p:extLst>
      <p:ext uri="{BB962C8B-B14F-4D97-AF65-F5344CB8AC3E}">
        <p14:creationId xmlns:p14="http://schemas.microsoft.com/office/powerpoint/2010/main" val="1530465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18E1F-836F-4296-B07D-6E28ED4D178D}"/>
              </a:ext>
            </a:extLst>
          </p:cNvPr>
          <p:cNvSpPr>
            <a:spLocks noGrp="1"/>
          </p:cNvSpPr>
          <p:nvPr>
            <p:ph type="title"/>
          </p:nvPr>
        </p:nvSpPr>
        <p:spPr/>
        <p:txBody>
          <a:bodyPr>
            <a:normAutofit fontScale="90000"/>
          </a:bodyPr>
          <a:lstStyle/>
          <a:p>
            <a:r>
              <a:rPr lang="en-US" dirty="0" err="1"/>
              <a:t>Becijfering</a:t>
            </a:r>
            <a:r>
              <a:rPr lang="en-US" dirty="0"/>
              <a:t> van de </a:t>
            </a:r>
            <a:r>
              <a:rPr lang="en-US" dirty="0" err="1"/>
              <a:t>omvang</a:t>
            </a:r>
            <a:r>
              <a:rPr lang="en-US" dirty="0"/>
              <a:t> (</a:t>
            </a:r>
            <a:r>
              <a:rPr lang="en-US" dirty="0" err="1"/>
              <a:t>kostprijs</a:t>
            </a:r>
            <a:r>
              <a:rPr lang="en-US" dirty="0"/>
              <a:t>) </a:t>
            </a:r>
            <a:r>
              <a:rPr lang="en-US" dirty="0" err="1"/>
              <a:t>en</a:t>
            </a:r>
            <a:r>
              <a:rPr lang="en-US" dirty="0"/>
              <a:t> </a:t>
            </a:r>
            <a:r>
              <a:rPr lang="en-US" dirty="0" err="1"/>
              <a:t>noodzaak</a:t>
            </a:r>
            <a:r>
              <a:rPr lang="en-US" dirty="0"/>
              <a:t> (scenario </a:t>
            </a:r>
            <a:r>
              <a:rPr lang="en-US" dirty="0" err="1"/>
              <a:t>niet</a:t>
            </a:r>
            <a:r>
              <a:rPr lang="en-US" dirty="0"/>
              <a:t> </a:t>
            </a:r>
            <a:r>
              <a:rPr lang="en-US" dirty="0" err="1"/>
              <a:t>handelen</a:t>
            </a:r>
            <a:r>
              <a:rPr lang="en-US" dirty="0"/>
              <a:t>)</a:t>
            </a:r>
            <a:endParaRPr lang="en-BE" dirty="0"/>
          </a:p>
        </p:txBody>
      </p:sp>
      <p:sp>
        <p:nvSpPr>
          <p:cNvPr id="3" name="Content Placeholder 2">
            <a:extLst>
              <a:ext uri="{FF2B5EF4-FFF2-40B4-BE49-F238E27FC236}">
                <a16:creationId xmlns:a16="http://schemas.microsoft.com/office/drawing/2014/main" id="{37EDAAC2-A992-47BD-B7D5-F1058F67D4FF}"/>
              </a:ext>
            </a:extLst>
          </p:cNvPr>
          <p:cNvSpPr>
            <a:spLocks noGrp="1"/>
          </p:cNvSpPr>
          <p:nvPr>
            <p:ph idx="1"/>
          </p:nvPr>
        </p:nvSpPr>
        <p:spPr/>
        <p:txBody>
          <a:bodyPr/>
          <a:lstStyle/>
          <a:p>
            <a:endParaRPr lang="en-BE"/>
          </a:p>
        </p:txBody>
      </p:sp>
      <p:sp>
        <p:nvSpPr>
          <p:cNvPr id="8" name="Date Placeholder 4">
            <a:extLst>
              <a:ext uri="{FF2B5EF4-FFF2-40B4-BE49-F238E27FC236}">
                <a16:creationId xmlns:a16="http://schemas.microsoft.com/office/drawing/2014/main" id="{FF1AD7AC-E6FE-4969-9517-1159626F181E}"/>
              </a:ext>
            </a:extLst>
          </p:cNvPr>
          <p:cNvSpPr>
            <a:spLocks noGrp="1"/>
          </p:cNvSpPr>
          <p:nvPr>
            <p:ph type="dt" sz="half" idx="10"/>
          </p:nvPr>
        </p:nvSpPr>
        <p:spPr/>
        <p:txBody>
          <a:bodyPr/>
          <a:lstStyle/>
          <a:p>
            <a:fld id="{D2042BD0-40C8-444E-9920-E5A513A4247F}" type="datetime1">
              <a:rPr lang="nl-BE" smtClean="0">
                <a:solidFill>
                  <a:schemeClr val="bg1"/>
                </a:solidFill>
              </a:rPr>
              <a:t>12/10/2022</a:t>
            </a:fld>
            <a:endParaRPr lang="en-US" dirty="0">
              <a:solidFill>
                <a:schemeClr val="bg1"/>
              </a:solidFill>
            </a:endParaRPr>
          </a:p>
        </p:txBody>
      </p:sp>
      <p:sp>
        <p:nvSpPr>
          <p:cNvPr id="9" name="Footer Placeholder 5">
            <a:extLst>
              <a:ext uri="{FF2B5EF4-FFF2-40B4-BE49-F238E27FC236}">
                <a16:creationId xmlns:a16="http://schemas.microsoft.com/office/drawing/2014/main" id="{6F908895-1E26-4BC3-90AB-8863D5B49FB1}"/>
              </a:ext>
            </a:extLst>
          </p:cNvPr>
          <p:cNvSpPr>
            <a:spLocks noGrp="1"/>
          </p:cNvSpPr>
          <p:nvPr>
            <p:ph type="ftr" sz="quarter" idx="11"/>
          </p:nvPr>
        </p:nvSpPr>
        <p:spPr/>
        <p:txBody>
          <a:bodyPr/>
          <a:lstStyle/>
          <a:p>
            <a:r>
              <a:rPr lang="en-US" dirty="0">
                <a:solidFill>
                  <a:schemeClr val="bg1"/>
                </a:solidFill>
              </a:rPr>
              <a:t>©VITO – Not for distribution</a:t>
            </a:r>
          </a:p>
        </p:txBody>
      </p:sp>
      <p:graphicFrame>
        <p:nvGraphicFramePr>
          <p:cNvPr id="10" name="Table 9">
            <a:extLst>
              <a:ext uri="{FF2B5EF4-FFF2-40B4-BE49-F238E27FC236}">
                <a16:creationId xmlns:a16="http://schemas.microsoft.com/office/drawing/2014/main" id="{02A3143B-E90A-488F-AA0D-CD5DDDD330E4}"/>
              </a:ext>
            </a:extLst>
          </p:cNvPr>
          <p:cNvGraphicFramePr>
            <a:graphicFrameLocks noGrp="1"/>
          </p:cNvGraphicFramePr>
          <p:nvPr/>
        </p:nvGraphicFramePr>
        <p:xfrm>
          <a:off x="575291" y="1718367"/>
          <a:ext cx="11040973" cy="4467551"/>
        </p:xfrm>
        <a:graphic>
          <a:graphicData uri="http://schemas.openxmlformats.org/drawingml/2006/table">
            <a:tbl>
              <a:tblPr firstRow="1" bandRow="1">
                <a:tableStyleId>{5C22544A-7EE6-4342-B048-85BDC9FD1C3A}</a:tableStyleId>
              </a:tblPr>
              <a:tblGrid>
                <a:gridCol w="5519881">
                  <a:extLst>
                    <a:ext uri="{9D8B030D-6E8A-4147-A177-3AD203B41FA5}">
                      <a16:colId xmlns:a16="http://schemas.microsoft.com/office/drawing/2014/main" val="143527342"/>
                    </a:ext>
                  </a:extLst>
                </a:gridCol>
                <a:gridCol w="5521092">
                  <a:extLst>
                    <a:ext uri="{9D8B030D-6E8A-4147-A177-3AD203B41FA5}">
                      <a16:colId xmlns:a16="http://schemas.microsoft.com/office/drawing/2014/main" val="910848875"/>
                    </a:ext>
                  </a:extLst>
                </a:gridCol>
              </a:tblGrid>
              <a:tr h="246661">
                <a:tc>
                  <a:txBody>
                    <a:bodyPr/>
                    <a:lstStyle/>
                    <a:p>
                      <a:pPr algn="just"/>
                      <a:r>
                        <a:rPr lang="nl-NL" sz="1800">
                          <a:effectLst/>
                        </a:rPr>
                        <a:t>Kosten</a:t>
                      </a:r>
                      <a:endParaRPr lang="en-BE"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20813" marR="20813" marT="0" marB="0"/>
                </a:tc>
                <a:tc>
                  <a:txBody>
                    <a:bodyPr/>
                    <a:lstStyle/>
                    <a:p>
                      <a:pPr algn="just"/>
                      <a:r>
                        <a:rPr lang="nl-NL" sz="1800" dirty="0">
                          <a:effectLst/>
                        </a:rPr>
                        <a:t>Baten</a:t>
                      </a:r>
                      <a:endParaRPr lang="en-BE"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0813" marR="20813" marT="0" marB="0"/>
                </a:tc>
                <a:extLst>
                  <a:ext uri="{0D108BD9-81ED-4DB2-BD59-A6C34878D82A}">
                    <a16:rowId xmlns:a16="http://schemas.microsoft.com/office/drawing/2014/main" val="2165982474"/>
                  </a:ext>
                </a:extLst>
              </a:tr>
              <a:tr h="4193231">
                <a:tc>
                  <a:txBody>
                    <a:bodyPr/>
                    <a:lstStyle/>
                    <a:p>
                      <a:pPr algn="just"/>
                      <a:r>
                        <a:rPr lang="nl-NL" sz="1600" b="1" dirty="0">
                          <a:effectLst/>
                        </a:rPr>
                        <a:t>onderzoek</a:t>
                      </a:r>
                      <a:r>
                        <a:rPr lang="nl-NL" sz="1600" dirty="0">
                          <a:effectLst/>
                        </a:rPr>
                        <a:t> naar saneringsnoodzaak/potentieel; administratieve en studiekosten *</a:t>
                      </a:r>
                      <a:endParaRPr lang="en-BE" sz="1600" dirty="0">
                        <a:effectLst/>
                      </a:endParaRPr>
                    </a:p>
                    <a:p>
                      <a:pPr algn="just"/>
                      <a:r>
                        <a:rPr lang="nl-NL" sz="1600" dirty="0">
                          <a:effectLst/>
                        </a:rPr>
                        <a:t> </a:t>
                      </a:r>
                      <a:endParaRPr lang="en-BE" sz="1600" dirty="0">
                        <a:effectLst/>
                      </a:endParaRPr>
                    </a:p>
                    <a:p>
                      <a:pPr algn="just"/>
                      <a:r>
                        <a:rPr lang="nl-NL" sz="1600" b="1" dirty="0">
                          <a:effectLst/>
                        </a:rPr>
                        <a:t>baggeren en verwerken </a:t>
                      </a:r>
                      <a:r>
                        <a:rPr lang="nl-NL" sz="1600" dirty="0">
                          <a:effectLst/>
                        </a:rPr>
                        <a:t>van waterbodems + oevers (gedifferentieerd naargelang locatie, hoeveelheid en kwaliteit waterbodemmateriaal, situering in het landschap, potentieel hergebruik gereinigd oever-bodemmateriaal) *</a:t>
                      </a:r>
                      <a:endParaRPr lang="en-BE" sz="1600" dirty="0">
                        <a:effectLst/>
                      </a:endParaRPr>
                    </a:p>
                    <a:p>
                      <a:pPr algn="just"/>
                      <a:r>
                        <a:rPr lang="nl-NL" sz="1600" dirty="0">
                          <a:effectLst/>
                        </a:rPr>
                        <a:t> </a:t>
                      </a:r>
                      <a:endParaRPr lang="en-BE"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0813" marR="20813" marT="0" marB="0"/>
                </a:tc>
                <a:tc>
                  <a:txBody>
                    <a:bodyPr/>
                    <a:lstStyle/>
                    <a:p>
                      <a:pPr algn="just"/>
                      <a:r>
                        <a:rPr lang="nl-NL" sz="1600" b="1" dirty="0">
                          <a:effectLst/>
                        </a:rPr>
                        <a:t>verbetering oppervlaktewaterkwaliteit </a:t>
                      </a:r>
                      <a:r>
                        <a:rPr lang="nl-NL" sz="1600" dirty="0">
                          <a:effectLst/>
                        </a:rPr>
                        <a:t>(vermeden verspreiding van verontreiniging) en afgeleide baten voor sectoren zoals drinkwatervoorziening, gezondheid, visserij, biodiversiteit, landbouw. *</a:t>
                      </a:r>
                      <a:endParaRPr lang="en-BE" sz="1600" dirty="0">
                        <a:effectLst/>
                      </a:endParaRPr>
                    </a:p>
                    <a:p>
                      <a:pPr algn="just"/>
                      <a:r>
                        <a:rPr lang="nl-NL" sz="1600" dirty="0">
                          <a:effectLst/>
                        </a:rPr>
                        <a:t> </a:t>
                      </a:r>
                      <a:endParaRPr lang="en-BE" sz="1600" dirty="0">
                        <a:effectLst/>
                      </a:endParaRPr>
                    </a:p>
                    <a:p>
                      <a:pPr algn="just"/>
                      <a:r>
                        <a:rPr lang="nl-NL" sz="1600" b="1" dirty="0">
                          <a:effectLst/>
                        </a:rPr>
                        <a:t>vermeden kosten bij toekomstige ruimings-en baggerwerken</a:t>
                      </a:r>
                      <a:r>
                        <a:rPr lang="nl-NL" sz="1600" dirty="0">
                          <a:effectLst/>
                        </a:rPr>
                        <a:t>: verminderde hoeveelheid en betere kwaliteit van sediment op de locatie zelf en benedenstrooms, waardoor saneringskosten afnemen en mogelijkheden voor hergebruik toenemen in de toekomst *</a:t>
                      </a:r>
                      <a:endParaRPr lang="en-BE" sz="1600" dirty="0">
                        <a:effectLst/>
                      </a:endParaRPr>
                    </a:p>
                    <a:p>
                      <a:pPr algn="just"/>
                      <a:r>
                        <a:rPr lang="nl-NL" sz="1600" dirty="0">
                          <a:effectLst/>
                        </a:rPr>
                        <a:t> </a:t>
                      </a:r>
                      <a:endParaRPr lang="en-BE" sz="1600" dirty="0">
                        <a:effectLst/>
                      </a:endParaRPr>
                    </a:p>
                    <a:p>
                      <a:pPr algn="just"/>
                      <a:r>
                        <a:rPr lang="nl-NL" sz="1600" b="1" i="1" dirty="0">
                          <a:effectLst/>
                        </a:rPr>
                        <a:t>baten van oeverherstel </a:t>
                      </a:r>
                      <a:r>
                        <a:rPr lang="nl-NL" sz="1600" i="1" dirty="0">
                          <a:effectLst/>
                        </a:rPr>
                        <a:t>op landbouw, biodiversiteit, recreatie en wonen</a:t>
                      </a:r>
                      <a:endParaRPr lang="en-BE" sz="1600" i="1" dirty="0">
                        <a:effectLst/>
                      </a:endParaRPr>
                    </a:p>
                    <a:p>
                      <a:pPr algn="just"/>
                      <a:r>
                        <a:rPr lang="nl-NL" sz="1600" i="1" dirty="0">
                          <a:effectLst/>
                        </a:rPr>
                        <a:t> </a:t>
                      </a:r>
                      <a:endParaRPr lang="en-BE" sz="1600" i="1" dirty="0">
                        <a:effectLst/>
                      </a:endParaRPr>
                    </a:p>
                    <a:p>
                      <a:pPr algn="just"/>
                      <a:r>
                        <a:rPr lang="nl-NL" sz="1600" b="1" i="1" dirty="0">
                          <a:effectLst/>
                        </a:rPr>
                        <a:t>baten op vlak van overstromingen </a:t>
                      </a:r>
                      <a:r>
                        <a:rPr lang="nl-NL" sz="1600" i="1" dirty="0">
                          <a:effectLst/>
                        </a:rPr>
                        <a:t>(meer berging, betere afvoer)</a:t>
                      </a:r>
                      <a:endParaRPr lang="en-BE" sz="1600" i="1" dirty="0">
                        <a:effectLst/>
                      </a:endParaRPr>
                    </a:p>
                    <a:p>
                      <a:pPr algn="just"/>
                      <a:r>
                        <a:rPr lang="nl-NL" sz="1600" i="1" dirty="0">
                          <a:effectLst/>
                        </a:rPr>
                        <a:t> </a:t>
                      </a:r>
                      <a:endParaRPr lang="en-BE" sz="1600" i="1" dirty="0">
                        <a:effectLst/>
                      </a:endParaRPr>
                    </a:p>
                    <a:p>
                      <a:pPr algn="just"/>
                      <a:r>
                        <a:rPr lang="nl-NL" sz="1600" b="1" i="1" dirty="0">
                          <a:effectLst/>
                        </a:rPr>
                        <a:t>bevaarbaarheid </a:t>
                      </a:r>
                      <a:r>
                        <a:rPr lang="nl-NL" sz="1600" i="1" dirty="0">
                          <a:effectLst/>
                        </a:rPr>
                        <a:t>(meer diepgang)</a:t>
                      </a:r>
                      <a:endParaRPr lang="en-BE" sz="1600" i="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0813" marR="20813" marT="0" marB="0"/>
                </a:tc>
                <a:extLst>
                  <a:ext uri="{0D108BD9-81ED-4DB2-BD59-A6C34878D82A}">
                    <a16:rowId xmlns:a16="http://schemas.microsoft.com/office/drawing/2014/main" val="3768247533"/>
                  </a:ext>
                </a:extLst>
              </a:tr>
            </a:tbl>
          </a:graphicData>
        </a:graphic>
      </p:graphicFrame>
      <p:sp>
        <p:nvSpPr>
          <p:cNvPr id="2" name="TextBox 1">
            <a:extLst>
              <a:ext uri="{FF2B5EF4-FFF2-40B4-BE49-F238E27FC236}">
                <a16:creationId xmlns:a16="http://schemas.microsoft.com/office/drawing/2014/main" id="{EB563D5E-4DDF-49B5-AD72-2BBB53F59CEC}"/>
              </a:ext>
            </a:extLst>
          </p:cNvPr>
          <p:cNvSpPr txBox="1"/>
          <p:nvPr/>
        </p:nvSpPr>
        <p:spPr>
          <a:xfrm>
            <a:off x="7427495" y="6220665"/>
            <a:ext cx="4764505" cy="369332"/>
          </a:xfrm>
          <a:prstGeom prst="rect">
            <a:avLst/>
          </a:prstGeom>
          <a:noFill/>
        </p:spPr>
        <p:txBody>
          <a:bodyPr wrap="square" rtlCol="0">
            <a:spAutoFit/>
          </a:bodyPr>
          <a:lstStyle/>
          <a:p>
            <a:r>
              <a:rPr lang="en-US" dirty="0"/>
              <a:t>*</a:t>
            </a:r>
            <a:r>
              <a:rPr lang="en-US" dirty="0" err="1"/>
              <a:t>weerhouden</a:t>
            </a:r>
            <a:r>
              <a:rPr lang="en-US" dirty="0"/>
              <a:t> </a:t>
            </a:r>
            <a:r>
              <a:rPr lang="en-US" dirty="0" err="1"/>
              <a:t>als</a:t>
            </a:r>
            <a:r>
              <a:rPr lang="en-US" dirty="0"/>
              <a:t> de scope van de </a:t>
            </a:r>
            <a:r>
              <a:rPr lang="en-US" dirty="0" err="1"/>
              <a:t>analyse</a:t>
            </a:r>
            <a:endParaRPr lang="en-BE" dirty="0"/>
          </a:p>
        </p:txBody>
      </p:sp>
      <p:sp>
        <p:nvSpPr>
          <p:cNvPr id="5" name="TextBox 4">
            <a:extLst>
              <a:ext uri="{FF2B5EF4-FFF2-40B4-BE49-F238E27FC236}">
                <a16:creationId xmlns:a16="http://schemas.microsoft.com/office/drawing/2014/main" id="{9BC45F4B-CC27-4FAA-9BD7-C6A3D9D4511E}"/>
              </a:ext>
            </a:extLst>
          </p:cNvPr>
          <p:cNvSpPr txBox="1"/>
          <p:nvPr/>
        </p:nvSpPr>
        <p:spPr>
          <a:xfrm>
            <a:off x="913262" y="4505411"/>
            <a:ext cx="4115937" cy="646331"/>
          </a:xfrm>
          <a:prstGeom prst="rect">
            <a:avLst/>
          </a:prstGeom>
          <a:noFill/>
        </p:spPr>
        <p:txBody>
          <a:bodyPr wrap="square" rtlCol="0">
            <a:spAutoFit/>
          </a:bodyPr>
          <a:lstStyle/>
          <a:p>
            <a:pPr algn="ctr"/>
            <a:r>
              <a:rPr lang="en-US" b="1" dirty="0" err="1">
                <a:solidFill>
                  <a:srgbClr val="FF0000"/>
                </a:solidFill>
              </a:rPr>
              <a:t>Enkel</a:t>
            </a:r>
            <a:r>
              <a:rPr lang="en-US" b="1" dirty="0">
                <a:solidFill>
                  <a:srgbClr val="FF0000"/>
                </a:solidFill>
              </a:rPr>
              <a:t> ex-situ </a:t>
            </a:r>
            <a:r>
              <a:rPr lang="en-US" b="1" dirty="0" err="1">
                <a:solidFill>
                  <a:srgbClr val="FF0000"/>
                </a:solidFill>
              </a:rPr>
              <a:t>verwerkingstechnieken</a:t>
            </a:r>
            <a:r>
              <a:rPr lang="en-US" b="1" dirty="0">
                <a:solidFill>
                  <a:srgbClr val="FF0000"/>
                </a:solidFill>
              </a:rPr>
              <a:t> in </a:t>
            </a:r>
            <a:r>
              <a:rPr lang="en-US" b="1" dirty="0" err="1">
                <a:solidFill>
                  <a:srgbClr val="FF0000"/>
                </a:solidFill>
              </a:rPr>
              <a:t>rekening</a:t>
            </a:r>
            <a:r>
              <a:rPr lang="en-US" b="1" dirty="0">
                <a:solidFill>
                  <a:srgbClr val="FF0000"/>
                </a:solidFill>
              </a:rPr>
              <a:t> </a:t>
            </a:r>
            <a:r>
              <a:rPr lang="en-US" b="1" dirty="0" err="1">
                <a:solidFill>
                  <a:srgbClr val="FF0000"/>
                </a:solidFill>
              </a:rPr>
              <a:t>gebracht</a:t>
            </a:r>
            <a:endParaRPr lang="en-BE" b="1" dirty="0">
              <a:solidFill>
                <a:srgbClr val="FF0000"/>
              </a:solidFill>
            </a:endParaRPr>
          </a:p>
        </p:txBody>
      </p:sp>
    </p:spTree>
    <p:extLst>
      <p:ext uri="{BB962C8B-B14F-4D97-AF65-F5344CB8AC3E}">
        <p14:creationId xmlns:p14="http://schemas.microsoft.com/office/powerpoint/2010/main" val="241108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54FB3D6E-A1CD-40A8-A3B1-18B9D6FB8FB6}"/>
              </a:ext>
            </a:extLst>
          </p:cNvPr>
          <p:cNvPicPr>
            <a:picLocks noChangeAspect="1"/>
          </p:cNvPicPr>
          <p:nvPr/>
        </p:nvPicPr>
        <p:blipFill rotWithShape="1">
          <a:blip r:embed="rId2">
            <a:extLst>
              <a:ext uri="{28A0092B-C50C-407E-A947-70E740481C1C}">
                <a14:useLocalDpi xmlns:a14="http://schemas.microsoft.com/office/drawing/2010/main" val="0"/>
              </a:ext>
            </a:extLst>
          </a:blip>
          <a:srcRect l="2819" t="19438" r="11023" b="26425"/>
          <a:stretch/>
        </p:blipFill>
        <p:spPr>
          <a:xfrm>
            <a:off x="1068636" y="1739895"/>
            <a:ext cx="10435551" cy="4636826"/>
          </a:xfrm>
          <a:prstGeom prst="rect">
            <a:avLst/>
          </a:prstGeom>
        </p:spPr>
      </p:pic>
      <p:sp>
        <p:nvSpPr>
          <p:cNvPr id="4" name="Title 3">
            <a:extLst>
              <a:ext uri="{FF2B5EF4-FFF2-40B4-BE49-F238E27FC236}">
                <a16:creationId xmlns:a16="http://schemas.microsoft.com/office/drawing/2014/main" id="{75659C20-FA8F-475F-9670-668763526D3B}"/>
              </a:ext>
            </a:extLst>
          </p:cNvPr>
          <p:cNvSpPr>
            <a:spLocks noGrp="1"/>
          </p:cNvSpPr>
          <p:nvPr>
            <p:ph type="title"/>
          </p:nvPr>
        </p:nvSpPr>
        <p:spPr/>
        <p:txBody>
          <a:bodyPr>
            <a:normAutofit fontScale="90000"/>
          </a:bodyPr>
          <a:lstStyle/>
          <a:p>
            <a:r>
              <a:rPr lang="en-US" dirty="0" err="1"/>
              <a:t>Identificatie</a:t>
            </a:r>
            <a:r>
              <a:rPr lang="en-US" dirty="0"/>
              <a:t> </a:t>
            </a:r>
            <a:r>
              <a:rPr lang="en-US" dirty="0" err="1"/>
              <a:t>locaties</a:t>
            </a:r>
            <a:r>
              <a:rPr lang="en-US" dirty="0"/>
              <a:t> met impact </a:t>
            </a:r>
            <a:r>
              <a:rPr lang="en-US" dirty="0" err="1"/>
              <a:t>verbeterde</a:t>
            </a:r>
            <a:r>
              <a:rPr lang="en-US" dirty="0"/>
              <a:t> </a:t>
            </a:r>
            <a:r>
              <a:rPr lang="en-US" dirty="0" err="1"/>
              <a:t>oppervlaktewaterkwaliteit</a:t>
            </a:r>
            <a:endParaRPr lang="en-BE" dirty="0"/>
          </a:p>
        </p:txBody>
      </p:sp>
      <p:sp>
        <p:nvSpPr>
          <p:cNvPr id="5" name="Date Placeholder 4">
            <a:extLst>
              <a:ext uri="{FF2B5EF4-FFF2-40B4-BE49-F238E27FC236}">
                <a16:creationId xmlns:a16="http://schemas.microsoft.com/office/drawing/2014/main" id="{A78B2098-5106-4530-B194-1A70ABAED41F}"/>
              </a:ext>
            </a:extLst>
          </p:cNvPr>
          <p:cNvSpPr>
            <a:spLocks noGrp="1"/>
          </p:cNvSpPr>
          <p:nvPr>
            <p:ph type="dt" sz="half" idx="10"/>
          </p:nvPr>
        </p:nvSpPr>
        <p:spPr/>
        <p:txBody>
          <a:bodyPr/>
          <a:lstStyle/>
          <a:p>
            <a:fld id="{D2042BD0-40C8-444E-9920-E5A513A4247F}" type="datetime1">
              <a:rPr lang="nl-BE" smtClean="0">
                <a:solidFill>
                  <a:schemeClr val="bg1"/>
                </a:solidFill>
              </a:rPr>
              <a:t>12/10/2022</a:t>
            </a:fld>
            <a:endParaRPr lang="en-US" dirty="0">
              <a:solidFill>
                <a:schemeClr val="bg1"/>
              </a:solidFill>
            </a:endParaRPr>
          </a:p>
        </p:txBody>
      </p:sp>
      <p:sp>
        <p:nvSpPr>
          <p:cNvPr id="6" name="Footer Placeholder 5">
            <a:extLst>
              <a:ext uri="{FF2B5EF4-FFF2-40B4-BE49-F238E27FC236}">
                <a16:creationId xmlns:a16="http://schemas.microsoft.com/office/drawing/2014/main" id="{D58F47C2-A304-423A-ABDD-9D6D284A3691}"/>
              </a:ext>
            </a:extLst>
          </p:cNvPr>
          <p:cNvSpPr>
            <a:spLocks noGrp="1"/>
          </p:cNvSpPr>
          <p:nvPr>
            <p:ph type="ftr" sz="quarter" idx="11"/>
          </p:nvPr>
        </p:nvSpPr>
        <p:spPr/>
        <p:txBody>
          <a:bodyPr/>
          <a:lstStyle/>
          <a:p>
            <a:r>
              <a:rPr lang="en-US" dirty="0">
                <a:solidFill>
                  <a:schemeClr val="bg1"/>
                </a:solidFill>
              </a:rPr>
              <a:t>©VITO – Not for distribution</a:t>
            </a:r>
          </a:p>
        </p:txBody>
      </p:sp>
      <p:sp>
        <p:nvSpPr>
          <p:cNvPr id="9" name="Rectangle 8">
            <a:extLst>
              <a:ext uri="{FF2B5EF4-FFF2-40B4-BE49-F238E27FC236}">
                <a16:creationId xmlns:a16="http://schemas.microsoft.com/office/drawing/2014/main" id="{9BA70DAA-3DFA-48E6-85B8-B4271BF3045E}"/>
              </a:ext>
            </a:extLst>
          </p:cNvPr>
          <p:cNvSpPr/>
          <p:nvPr/>
        </p:nvSpPr>
        <p:spPr>
          <a:xfrm>
            <a:off x="2315976" y="5917196"/>
            <a:ext cx="2235035" cy="307777"/>
          </a:xfrm>
          <a:prstGeom prst="rect">
            <a:avLst/>
          </a:prstGeom>
        </p:spPr>
        <p:txBody>
          <a:bodyPr wrap="none">
            <a:spAutoFit/>
          </a:bodyPr>
          <a:lstStyle/>
          <a:p>
            <a:r>
              <a:rPr lang="nl-NL" sz="1400" dirty="0">
                <a:latin typeface="Calibri" panose="020F0502020204030204" pitchFamily="34" charset="0"/>
                <a:ea typeface="Times New Roman" panose="02020603050405020304" pitchFamily="18" charset="0"/>
                <a:cs typeface="Times New Roman" panose="02020603050405020304" pitchFamily="18" charset="0"/>
              </a:rPr>
              <a:t>Waterloopsegmenten (#94) </a:t>
            </a:r>
            <a:endParaRPr lang="en-BE" sz="1400" dirty="0"/>
          </a:p>
        </p:txBody>
      </p:sp>
    </p:spTree>
    <p:extLst>
      <p:ext uri="{BB962C8B-B14F-4D97-AF65-F5344CB8AC3E}">
        <p14:creationId xmlns:p14="http://schemas.microsoft.com/office/powerpoint/2010/main" val="2095584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705080-298A-49BB-B3EB-6832B2E75F5E}"/>
              </a:ext>
            </a:extLst>
          </p:cNvPr>
          <p:cNvSpPr>
            <a:spLocks noGrp="1"/>
          </p:cNvSpPr>
          <p:nvPr>
            <p:ph type="title"/>
          </p:nvPr>
        </p:nvSpPr>
        <p:spPr/>
        <p:txBody>
          <a:bodyPr>
            <a:normAutofit/>
          </a:bodyPr>
          <a:lstStyle/>
          <a:p>
            <a:r>
              <a:rPr lang="en-US" dirty="0" err="1"/>
              <a:t>Inschatting</a:t>
            </a:r>
            <a:r>
              <a:rPr lang="en-US" dirty="0"/>
              <a:t> “</a:t>
            </a:r>
            <a:r>
              <a:rPr lang="en-US" dirty="0" err="1"/>
              <a:t>alles</a:t>
            </a:r>
            <a:r>
              <a:rPr lang="en-US" dirty="0"/>
              <a:t> </a:t>
            </a:r>
            <a:r>
              <a:rPr lang="en-US" dirty="0" err="1"/>
              <a:t>onmiddellijk</a:t>
            </a:r>
            <a:r>
              <a:rPr lang="en-US" dirty="0"/>
              <a:t> </a:t>
            </a:r>
            <a:r>
              <a:rPr lang="en-US" dirty="0" err="1"/>
              <a:t>saneren</a:t>
            </a:r>
            <a:r>
              <a:rPr lang="en-US" dirty="0"/>
              <a:t>”</a:t>
            </a:r>
            <a:endParaRPr lang="en-BE" dirty="0"/>
          </a:p>
        </p:txBody>
      </p:sp>
      <p:sp>
        <p:nvSpPr>
          <p:cNvPr id="2" name="Content Placeholder 1">
            <a:extLst>
              <a:ext uri="{FF2B5EF4-FFF2-40B4-BE49-F238E27FC236}">
                <a16:creationId xmlns:a16="http://schemas.microsoft.com/office/drawing/2014/main" id="{5C8EF412-6C88-4ADC-BF39-500FF61F23AA}"/>
              </a:ext>
            </a:extLst>
          </p:cNvPr>
          <p:cNvSpPr>
            <a:spLocks noGrp="1"/>
          </p:cNvSpPr>
          <p:nvPr>
            <p:ph idx="1"/>
          </p:nvPr>
        </p:nvSpPr>
        <p:spPr/>
        <p:txBody>
          <a:bodyPr/>
          <a:lstStyle/>
          <a:p>
            <a:endParaRPr lang="en-BE"/>
          </a:p>
        </p:txBody>
      </p:sp>
      <p:sp>
        <p:nvSpPr>
          <p:cNvPr id="20" name="Date Placeholder 4">
            <a:extLst>
              <a:ext uri="{FF2B5EF4-FFF2-40B4-BE49-F238E27FC236}">
                <a16:creationId xmlns:a16="http://schemas.microsoft.com/office/drawing/2014/main" id="{20427F08-1858-4C42-9D9C-7FEC71A8783E}"/>
              </a:ext>
            </a:extLst>
          </p:cNvPr>
          <p:cNvSpPr>
            <a:spLocks noGrp="1"/>
          </p:cNvSpPr>
          <p:nvPr>
            <p:ph type="dt" sz="half" idx="10"/>
          </p:nvPr>
        </p:nvSpPr>
        <p:spPr/>
        <p:txBody>
          <a:bodyPr/>
          <a:lstStyle/>
          <a:p>
            <a:fld id="{D2042BD0-40C8-444E-9920-E5A513A4247F}" type="datetime1">
              <a:rPr lang="nl-BE" smtClean="0">
                <a:solidFill>
                  <a:schemeClr val="bg1"/>
                </a:solidFill>
              </a:rPr>
              <a:t>12/10/2022</a:t>
            </a:fld>
            <a:endParaRPr lang="en-US" dirty="0">
              <a:solidFill>
                <a:schemeClr val="bg1"/>
              </a:solidFill>
            </a:endParaRPr>
          </a:p>
        </p:txBody>
      </p:sp>
      <p:sp>
        <p:nvSpPr>
          <p:cNvPr id="21" name="Footer Placeholder 5">
            <a:extLst>
              <a:ext uri="{FF2B5EF4-FFF2-40B4-BE49-F238E27FC236}">
                <a16:creationId xmlns:a16="http://schemas.microsoft.com/office/drawing/2014/main" id="{A08E0C0F-6C08-4AB6-8A5B-EDCF0BE31692}"/>
              </a:ext>
            </a:extLst>
          </p:cNvPr>
          <p:cNvSpPr>
            <a:spLocks noGrp="1"/>
          </p:cNvSpPr>
          <p:nvPr>
            <p:ph type="ftr" sz="quarter" idx="11"/>
          </p:nvPr>
        </p:nvSpPr>
        <p:spPr/>
        <p:txBody>
          <a:bodyPr/>
          <a:lstStyle/>
          <a:p>
            <a:r>
              <a:rPr lang="en-US" dirty="0">
                <a:solidFill>
                  <a:schemeClr val="bg1"/>
                </a:solidFill>
              </a:rPr>
              <a:t>©VITO – Not for distribution</a:t>
            </a:r>
          </a:p>
        </p:txBody>
      </p:sp>
      <p:sp>
        <p:nvSpPr>
          <p:cNvPr id="7" name="TextBox 6">
            <a:extLst>
              <a:ext uri="{FF2B5EF4-FFF2-40B4-BE49-F238E27FC236}">
                <a16:creationId xmlns:a16="http://schemas.microsoft.com/office/drawing/2014/main" id="{69D228EF-87A0-4E83-8D85-AC5FA4B00D9C}"/>
              </a:ext>
            </a:extLst>
          </p:cNvPr>
          <p:cNvSpPr txBox="1"/>
          <p:nvPr/>
        </p:nvSpPr>
        <p:spPr>
          <a:xfrm>
            <a:off x="575735" y="1593908"/>
            <a:ext cx="11040972" cy="369332"/>
          </a:xfrm>
          <a:prstGeom prst="rect">
            <a:avLst/>
          </a:prstGeom>
          <a:noFill/>
        </p:spPr>
        <p:txBody>
          <a:bodyPr wrap="square" rtlCol="0">
            <a:spAutoFit/>
          </a:bodyPr>
          <a:lstStyle/>
          <a:p>
            <a:r>
              <a:rPr lang="en-US" dirty="0" err="1"/>
              <a:t>Extrapolatie</a:t>
            </a:r>
            <a:r>
              <a:rPr lang="en-US" dirty="0"/>
              <a:t> </a:t>
            </a:r>
            <a:r>
              <a:rPr lang="en-US" dirty="0" err="1"/>
              <a:t>naar</a:t>
            </a:r>
            <a:r>
              <a:rPr lang="en-US" dirty="0"/>
              <a:t> </a:t>
            </a:r>
            <a:r>
              <a:rPr lang="en-US" dirty="0" err="1"/>
              <a:t>Vlaanderen</a:t>
            </a:r>
            <a:r>
              <a:rPr lang="en-US" dirty="0"/>
              <a:t> op basis van de </a:t>
            </a:r>
            <a:r>
              <a:rPr lang="en-US" dirty="0" err="1"/>
              <a:t>lengte</a:t>
            </a:r>
            <a:r>
              <a:rPr lang="en-US" dirty="0"/>
              <a:t> van VHA </a:t>
            </a:r>
            <a:r>
              <a:rPr lang="en-US" dirty="0" err="1"/>
              <a:t>waterlopen</a:t>
            </a:r>
            <a:r>
              <a:rPr lang="en-US" dirty="0"/>
              <a:t> (</a:t>
            </a:r>
            <a:r>
              <a:rPr lang="en-US" b="1" dirty="0" err="1"/>
              <a:t>categoriecode</a:t>
            </a:r>
            <a:r>
              <a:rPr lang="en-US" b="1" dirty="0"/>
              <a:t> </a:t>
            </a:r>
            <a:r>
              <a:rPr lang="en-US" dirty="0" err="1"/>
              <a:t>waterloop</a:t>
            </a:r>
            <a:r>
              <a:rPr lang="en-US" b="1" dirty="0"/>
              <a:t> 0 </a:t>
            </a:r>
            <a:r>
              <a:rPr lang="en-US" b="1" dirty="0" err="1"/>
              <a:t>t.e.m.</a:t>
            </a:r>
            <a:r>
              <a:rPr lang="en-US" b="1" dirty="0"/>
              <a:t> 3</a:t>
            </a:r>
            <a:r>
              <a:rPr lang="en-US" dirty="0"/>
              <a:t>)</a:t>
            </a:r>
            <a:endParaRPr lang="en-BE" dirty="0"/>
          </a:p>
        </p:txBody>
      </p:sp>
      <p:sp>
        <p:nvSpPr>
          <p:cNvPr id="6" name="Rectangle 5">
            <a:extLst>
              <a:ext uri="{FF2B5EF4-FFF2-40B4-BE49-F238E27FC236}">
                <a16:creationId xmlns:a16="http://schemas.microsoft.com/office/drawing/2014/main" id="{1745BBA7-0B4E-4B50-AF8F-D3DAE7C7563A}"/>
              </a:ext>
            </a:extLst>
          </p:cNvPr>
          <p:cNvSpPr/>
          <p:nvPr/>
        </p:nvSpPr>
        <p:spPr>
          <a:xfrm>
            <a:off x="703381" y="5790681"/>
            <a:ext cx="4972929" cy="461665"/>
          </a:xfrm>
          <a:prstGeom prst="rect">
            <a:avLst/>
          </a:prstGeom>
        </p:spPr>
        <p:txBody>
          <a:bodyPr wrap="square">
            <a:spAutoFit/>
          </a:bodyPr>
          <a:lstStyle/>
          <a:p>
            <a:pPr algn="just">
              <a:spcAft>
                <a:spcPts val="0"/>
              </a:spcAft>
            </a:pPr>
            <a:r>
              <a:rPr lang="nl-NL" sz="1200" dirty="0">
                <a:latin typeface="Calibri" panose="020F0502020204030204" pitchFamily="34" charset="0"/>
                <a:ea typeface="Times New Roman" panose="02020603050405020304" pitchFamily="18" charset="0"/>
                <a:cs typeface="Times New Roman" panose="02020603050405020304" pitchFamily="18" charset="0"/>
              </a:rPr>
              <a:t>*Op basis van methode 1 voor de verbeterde oppervlaktewaterkwaliteit. Totale baat via methode 2 bedraagt 277 (min) en 1273 (max) </a:t>
            </a:r>
            <a:r>
              <a:rPr lang="nl-NL" sz="1200" dirty="0" err="1">
                <a:latin typeface="Calibri" panose="020F0502020204030204" pitchFamily="34" charset="0"/>
                <a:ea typeface="Times New Roman" panose="02020603050405020304" pitchFamily="18" charset="0"/>
                <a:cs typeface="Times New Roman" panose="02020603050405020304" pitchFamily="18" charset="0"/>
              </a:rPr>
              <a:t>mio</a:t>
            </a:r>
            <a:r>
              <a:rPr lang="nl-NL" sz="1200" dirty="0">
                <a:latin typeface="Calibri" panose="020F0502020204030204" pitchFamily="34" charset="0"/>
                <a:ea typeface="Times New Roman" panose="02020603050405020304" pitchFamily="18" charset="0"/>
                <a:cs typeface="Times New Roman" panose="02020603050405020304" pitchFamily="18" charset="0"/>
              </a:rPr>
              <a:t> €. </a:t>
            </a:r>
            <a:endParaRPr lang="en-BE"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5464D6-426D-4770-B6E4-480D7603D086}"/>
              </a:ext>
            </a:extLst>
          </p:cNvPr>
          <p:cNvSpPr txBox="1"/>
          <p:nvPr/>
        </p:nvSpPr>
        <p:spPr>
          <a:xfrm>
            <a:off x="6386732" y="2258068"/>
            <a:ext cx="4079631" cy="3416320"/>
          </a:xfrm>
          <a:prstGeom prst="rect">
            <a:avLst/>
          </a:prstGeom>
          <a:noFill/>
        </p:spPr>
        <p:txBody>
          <a:bodyPr wrap="square" rtlCol="0">
            <a:spAutoFit/>
          </a:bodyPr>
          <a:lstStyle/>
          <a:p>
            <a:pPr marL="285750" indent="-285750">
              <a:buFont typeface="Arial" panose="020B0604020202020204" pitchFamily="34" charset="0"/>
              <a:buChar char="•"/>
            </a:pPr>
            <a:r>
              <a:rPr lang="nl-NL" dirty="0"/>
              <a:t>Het SGBP raamde voor onbevaarbare waterlopen (incl. oevers) de gemiddelde kosten op 812 </a:t>
            </a:r>
            <a:r>
              <a:rPr lang="nl-NL" dirty="0" err="1"/>
              <a:t>mio</a:t>
            </a:r>
            <a:r>
              <a:rPr lang="nl-NL" dirty="0"/>
              <a:t> €, en dit binnen een range van 650 en 975 </a:t>
            </a:r>
            <a:r>
              <a:rPr lang="nl-NL" dirty="0" err="1"/>
              <a:t>mio</a:t>
            </a:r>
            <a:r>
              <a:rPr lang="nl-NL" dirty="0"/>
              <a:t> €. </a:t>
            </a:r>
          </a:p>
          <a:p>
            <a:endParaRPr lang="nl-NL" dirty="0"/>
          </a:p>
          <a:p>
            <a:pPr marL="285750" indent="-285750">
              <a:buFont typeface="Arial" panose="020B0604020202020204" pitchFamily="34" charset="0"/>
              <a:buChar char="•"/>
            </a:pPr>
            <a:r>
              <a:rPr lang="nl-NL" dirty="0"/>
              <a:t>Gekwantificeerde baten compenseren 40-95% van de kosten voor saneringen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Baten/kosten verhouding is &lt;1 voor onbevaarbare waterlopen. </a:t>
            </a:r>
          </a:p>
          <a:p>
            <a:endParaRPr lang="en-US" dirty="0"/>
          </a:p>
        </p:txBody>
      </p:sp>
      <p:pic>
        <p:nvPicPr>
          <p:cNvPr id="3" name="Picture 2">
            <a:extLst>
              <a:ext uri="{FF2B5EF4-FFF2-40B4-BE49-F238E27FC236}">
                <a16:creationId xmlns:a16="http://schemas.microsoft.com/office/drawing/2014/main" id="{6A7E5B07-32E8-4C4D-959E-AC9139AC2593}"/>
              </a:ext>
            </a:extLst>
          </p:cNvPr>
          <p:cNvPicPr>
            <a:picLocks noChangeAspect="1"/>
          </p:cNvPicPr>
          <p:nvPr/>
        </p:nvPicPr>
        <p:blipFill rotWithShape="1">
          <a:blip r:embed="rId3"/>
          <a:srcRect t="102"/>
          <a:stretch/>
        </p:blipFill>
        <p:spPr>
          <a:xfrm>
            <a:off x="645733" y="1963240"/>
            <a:ext cx="5021303" cy="3816000"/>
          </a:xfrm>
          <a:prstGeom prst="rect">
            <a:avLst/>
          </a:prstGeom>
        </p:spPr>
      </p:pic>
      <p:sp>
        <p:nvSpPr>
          <p:cNvPr id="5" name="Rectangle 4">
            <a:extLst>
              <a:ext uri="{FF2B5EF4-FFF2-40B4-BE49-F238E27FC236}">
                <a16:creationId xmlns:a16="http://schemas.microsoft.com/office/drawing/2014/main" id="{3B6580C8-BD4C-4AFF-B067-811FFEE40689}"/>
              </a:ext>
            </a:extLst>
          </p:cNvPr>
          <p:cNvSpPr/>
          <p:nvPr/>
        </p:nvSpPr>
        <p:spPr>
          <a:xfrm>
            <a:off x="645733" y="1906772"/>
            <a:ext cx="5021303" cy="67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4197979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705080-298A-49BB-B3EB-6832B2E75F5E}"/>
              </a:ext>
            </a:extLst>
          </p:cNvPr>
          <p:cNvSpPr>
            <a:spLocks noGrp="1"/>
          </p:cNvSpPr>
          <p:nvPr>
            <p:ph type="title"/>
          </p:nvPr>
        </p:nvSpPr>
        <p:spPr/>
        <p:txBody>
          <a:bodyPr/>
          <a:lstStyle/>
          <a:p>
            <a:r>
              <a:rPr lang="en-US" dirty="0" err="1"/>
              <a:t>Toekomstscenario’s</a:t>
            </a:r>
            <a:endParaRPr lang="en-BE" dirty="0"/>
          </a:p>
        </p:txBody>
      </p:sp>
      <p:sp>
        <p:nvSpPr>
          <p:cNvPr id="20" name="Date Placeholder 4">
            <a:extLst>
              <a:ext uri="{FF2B5EF4-FFF2-40B4-BE49-F238E27FC236}">
                <a16:creationId xmlns:a16="http://schemas.microsoft.com/office/drawing/2014/main" id="{20427F08-1858-4C42-9D9C-7FEC71A8783E}"/>
              </a:ext>
            </a:extLst>
          </p:cNvPr>
          <p:cNvSpPr>
            <a:spLocks noGrp="1"/>
          </p:cNvSpPr>
          <p:nvPr>
            <p:ph type="dt" sz="half" idx="10"/>
          </p:nvPr>
        </p:nvSpPr>
        <p:spPr/>
        <p:txBody>
          <a:bodyPr/>
          <a:lstStyle/>
          <a:p>
            <a:fld id="{D2042BD0-40C8-444E-9920-E5A513A4247F}" type="datetime1">
              <a:rPr lang="nl-BE" smtClean="0">
                <a:solidFill>
                  <a:schemeClr val="bg1"/>
                </a:solidFill>
              </a:rPr>
              <a:t>12/10/2022</a:t>
            </a:fld>
            <a:endParaRPr lang="en-US" dirty="0">
              <a:solidFill>
                <a:schemeClr val="bg1"/>
              </a:solidFill>
            </a:endParaRPr>
          </a:p>
        </p:txBody>
      </p:sp>
      <p:sp>
        <p:nvSpPr>
          <p:cNvPr id="21" name="Footer Placeholder 5">
            <a:extLst>
              <a:ext uri="{FF2B5EF4-FFF2-40B4-BE49-F238E27FC236}">
                <a16:creationId xmlns:a16="http://schemas.microsoft.com/office/drawing/2014/main" id="{A08E0C0F-6C08-4AB6-8A5B-EDCF0BE31692}"/>
              </a:ext>
            </a:extLst>
          </p:cNvPr>
          <p:cNvSpPr>
            <a:spLocks noGrp="1"/>
          </p:cNvSpPr>
          <p:nvPr>
            <p:ph type="ftr" sz="quarter" idx="11"/>
          </p:nvPr>
        </p:nvSpPr>
        <p:spPr/>
        <p:txBody>
          <a:bodyPr/>
          <a:lstStyle/>
          <a:p>
            <a:r>
              <a:rPr lang="en-US" dirty="0">
                <a:solidFill>
                  <a:schemeClr val="bg1"/>
                </a:solidFill>
              </a:rPr>
              <a:t>©VITO – Not for distribution</a:t>
            </a:r>
          </a:p>
        </p:txBody>
      </p:sp>
      <p:sp>
        <p:nvSpPr>
          <p:cNvPr id="7" name="TextBox 6">
            <a:extLst>
              <a:ext uri="{FF2B5EF4-FFF2-40B4-BE49-F238E27FC236}">
                <a16:creationId xmlns:a16="http://schemas.microsoft.com/office/drawing/2014/main" id="{69D228EF-87A0-4E83-8D85-AC5FA4B00D9C}"/>
              </a:ext>
            </a:extLst>
          </p:cNvPr>
          <p:cNvSpPr txBox="1"/>
          <p:nvPr/>
        </p:nvSpPr>
        <p:spPr>
          <a:xfrm>
            <a:off x="575735" y="1593908"/>
            <a:ext cx="11040972" cy="4031873"/>
          </a:xfrm>
          <a:prstGeom prst="rect">
            <a:avLst/>
          </a:prstGeom>
          <a:noFill/>
        </p:spPr>
        <p:txBody>
          <a:bodyPr wrap="square" rtlCol="0">
            <a:spAutoFit/>
          </a:bodyPr>
          <a:lstStyle/>
          <a:p>
            <a:r>
              <a:rPr lang="nl-BE" sz="2000" dirty="0"/>
              <a:t>De scenario’s variëren in </a:t>
            </a:r>
            <a:r>
              <a:rPr lang="nl-BE" sz="2000" b="1" dirty="0"/>
              <a:t>de hoeveelheid waterbodems </a:t>
            </a:r>
            <a:r>
              <a:rPr lang="nl-BE" sz="2000" dirty="0"/>
              <a:t>die gesaneerd wordt en </a:t>
            </a:r>
            <a:r>
              <a:rPr lang="nl-BE" sz="2000" b="1" dirty="0"/>
              <a:t>de periode</a:t>
            </a:r>
            <a:r>
              <a:rPr lang="nl-BE" sz="2000" dirty="0"/>
              <a:t> waarover dit gebeurt:</a:t>
            </a:r>
          </a:p>
          <a:p>
            <a:pPr marL="742950" lvl="1" indent="-285750">
              <a:buFont typeface="Wingdings" panose="05000000000000000000" pitchFamily="2" charset="2"/>
              <a:buChar char="§"/>
            </a:pPr>
            <a:r>
              <a:rPr lang="nl-BE" dirty="0"/>
              <a:t>Periode:</a:t>
            </a:r>
          </a:p>
          <a:p>
            <a:pPr marL="1200150" lvl="2" indent="-285750">
              <a:buFont typeface="Wingdings" panose="05000000000000000000" pitchFamily="2" charset="2"/>
              <a:buChar char="§"/>
            </a:pPr>
            <a:r>
              <a:rPr lang="nl-BE" dirty="0"/>
              <a:t>Korte termijn – 6 jaar i.e. 1 cyclus in het opstellen van </a:t>
            </a:r>
            <a:r>
              <a:rPr lang="nl-BE" dirty="0" err="1"/>
              <a:t>stroomgebiedbeheerplannen</a:t>
            </a:r>
            <a:endParaRPr lang="nl-BE" dirty="0"/>
          </a:p>
          <a:p>
            <a:pPr marL="1200150" lvl="2" indent="-285750">
              <a:buFont typeface="Wingdings" panose="05000000000000000000" pitchFamily="2" charset="2"/>
              <a:buChar char="§"/>
            </a:pPr>
            <a:r>
              <a:rPr lang="nl-BE" dirty="0"/>
              <a:t>Lange termijn – 30 jaar i.e. tijdshorizon 2050</a:t>
            </a:r>
          </a:p>
          <a:p>
            <a:pPr marL="1200150" lvl="2" indent="-285750">
              <a:buFont typeface="Wingdings" panose="05000000000000000000" pitchFamily="2" charset="2"/>
              <a:buChar char="§"/>
            </a:pPr>
            <a:endParaRPr lang="nl-BE" dirty="0"/>
          </a:p>
          <a:p>
            <a:pPr marL="742950" lvl="1" indent="-285750">
              <a:buFont typeface="Wingdings" panose="05000000000000000000" pitchFamily="2" charset="2"/>
              <a:buChar char="§"/>
            </a:pPr>
            <a:r>
              <a:rPr lang="nl-BE" dirty="0"/>
              <a:t>Hoeveelheid waterbodems:</a:t>
            </a:r>
          </a:p>
          <a:p>
            <a:pPr marL="1200150" lvl="2" indent="-285750">
              <a:buFont typeface="Wingdings" panose="05000000000000000000" pitchFamily="2" charset="2"/>
              <a:buChar char="§"/>
            </a:pPr>
            <a:r>
              <a:rPr lang="nl-BE" dirty="0"/>
              <a:t>Type: </a:t>
            </a:r>
          </a:p>
          <a:p>
            <a:pPr marL="1657350" lvl="3" indent="-285750">
              <a:buFont typeface="Wingdings" panose="05000000000000000000" pitchFamily="2" charset="2"/>
              <a:buChar char="§"/>
            </a:pPr>
            <a:r>
              <a:rPr lang="nl-BE" dirty="0"/>
              <a:t>Alle waterbodems (</a:t>
            </a:r>
            <a:r>
              <a:rPr lang="nl-BE" i="1" dirty="0"/>
              <a:t>opschaling naar Vlaanderen</a:t>
            </a:r>
            <a:r>
              <a:rPr lang="nl-BE" dirty="0"/>
              <a:t>)</a:t>
            </a:r>
          </a:p>
          <a:p>
            <a:pPr marL="1657350" lvl="3" indent="-285750">
              <a:buFont typeface="Wingdings" panose="05000000000000000000" pitchFamily="2" charset="2"/>
              <a:buChar char="§"/>
            </a:pPr>
            <a:r>
              <a:rPr lang="nl-BE" dirty="0"/>
              <a:t>Onbevaarbaar (</a:t>
            </a:r>
            <a:r>
              <a:rPr lang="nl-BE" i="1" dirty="0"/>
              <a:t>opschaling naar Vlaanderen</a:t>
            </a:r>
            <a:r>
              <a:rPr lang="nl-BE" dirty="0"/>
              <a:t>)</a:t>
            </a:r>
          </a:p>
          <a:p>
            <a:pPr marL="1200150" lvl="2" indent="-285750">
              <a:buFont typeface="Wingdings" panose="05000000000000000000" pitchFamily="2" charset="2"/>
              <a:buChar char="§"/>
            </a:pPr>
            <a:r>
              <a:rPr lang="nl-BE" dirty="0"/>
              <a:t>Prioritaire gebieden:</a:t>
            </a:r>
          </a:p>
          <a:p>
            <a:pPr marL="1657350" lvl="3" indent="-285750">
              <a:buFont typeface="Wingdings" panose="05000000000000000000" pitchFamily="2" charset="2"/>
              <a:buChar char="§"/>
            </a:pPr>
            <a:r>
              <a:rPr lang="nl-BE" dirty="0"/>
              <a:t>Potentiële en effectieve hotspots (</a:t>
            </a:r>
            <a:r>
              <a:rPr lang="nl-BE" i="1" dirty="0"/>
              <a:t>opschaling naar Vlaanderen</a:t>
            </a:r>
            <a:r>
              <a:rPr lang="nl-BE" dirty="0"/>
              <a:t>)</a:t>
            </a:r>
          </a:p>
          <a:p>
            <a:pPr marL="1657350" lvl="3" indent="-285750">
              <a:buFont typeface="Wingdings" panose="05000000000000000000" pitchFamily="2" charset="2"/>
              <a:buChar char="§"/>
            </a:pPr>
            <a:r>
              <a:rPr lang="nl-BE" dirty="0"/>
              <a:t>Saneringen nabij habitatrichtlijngebieden (</a:t>
            </a:r>
            <a:r>
              <a:rPr lang="nl-BE" i="1" dirty="0"/>
              <a:t>geen opschaling</a:t>
            </a:r>
            <a:r>
              <a:rPr lang="nl-BE" dirty="0"/>
              <a:t>)</a:t>
            </a:r>
          </a:p>
          <a:p>
            <a:pPr marL="1657350" lvl="3" indent="-285750">
              <a:buFont typeface="Wingdings" panose="05000000000000000000" pitchFamily="2" charset="2"/>
              <a:buChar char="§"/>
            </a:pPr>
            <a:r>
              <a:rPr lang="nl-BE" dirty="0"/>
              <a:t>Saneringen nabij stedelijke kernen (</a:t>
            </a:r>
            <a:r>
              <a:rPr lang="nl-BE" i="1" dirty="0"/>
              <a:t>geen opschaling</a:t>
            </a:r>
            <a:r>
              <a:rPr lang="nl-BE" dirty="0"/>
              <a:t>)</a:t>
            </a:r>
            <a:endParaRPr lang="en-BE" dirty="0"/>
          </a:p>
        </p:txBody>
      </p:sp>
    </p:spTree>
    <p:extLst>
      <p:ext uri="{BB962C8B-B14F-4D97-AF65-F5344CB8AC3E}">
        <p14:creationId xmlns:p14="http://schemas.microsoft.com/office/powerpoint/2010/main" val="2353960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2EFED9-C199-A70A-137B-62A313B640E4}"/>
              </a:ext>
            </a:extLst>
          </p:cNvPr>
          <p:cNvSpPr>
            <a:spLocks noGrp="1"/>
          </p:cNvSpPr>
          <p:nvPr>
            <p:ph type="title"/>
          </p:nvPr>
        </p:nvSpPr>
        <p:spPr>
          <a:xfrm>
            <a:off x="648927" y="338328"/>
            <a:ext cx="10488629" cy="1608328"/>
          </a:xfrm>
        </p:spPr>
        <p:txBody>
          <a:bodyPr>
            <a:normAutofit/>
          </a:bodyPr>
          <a:lstStyle/>
          <a:p>
            <a:r>
              <a:rPr lang="fr-BE" sz="3600" dirty="0" err="1"/>
              <a:t>Innovatie</a:t>
            </a:r>
            <a:r>
              <a:rPr lang="fr-BE" sz="3600" dirty="0"/>
              <a:t> in nature-</a:t>
            </a:r>
            <a:r>
              <a:rPr lang="fr-BE" sz="3600" dirty="0" err="1"/>
              <a:t>based</a:t>
            </a:r>
            <a:r>
              <a:rPr lang="fr-BE" sz="3600" dirty="0"/>
              <a:t> </a:t>
            </a:r>
            <a:r>
              <a:rPr lang="fr-BE" sz="3600" dirty="0" err="1"/>
              <a:t>saneringtechnieken</a:t>
            </a:r>
            <a:endParaRPr lang="nl-BE" sz="3600" dirty="0"/>
          </a:p>
        </p:txBody>
      </p:sp>
      <p:sp>
        <p:nvSpPr>
          <p:cNvPr id="32" name="Rectangle 23">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58E4F753-C6DF-A28B-48CF-587E8EA648B4}"/>
              </a:ext>
            </a:extLst>
          </p:cNvPr>
          <p:cNvPicPr>
            <a:picLocks noChangeAspect="1"/>
          </p:cNvPicPr>
          <p:nvPr/>
        </p:nvPicPr>
        <p:blipFill>
          <a:blip r:embed="rId2"/>
          <a:stretch>
            <a:fillRect/>
          </a:stretch>
        </p:blipFill>
        <p:spPr>
          <a:xfrm>
            <a:off x="707878" y="2742397"/>
            <a:ext cx="4840940" cy="3291840"/>
          </a:xfrm>
          <a:prstGeom prst="rect">
            <a:avLst/>
          </a:prstGeom>
        </p:spPr>
      </p:pic>
      <p:sp>
        <p:nvSpPr>
          <p:cNvPr id="4" name="Tijdelijke aanduiding voor datum 3">
            <a:extLst>
              <a:ext uri="{FF2B5EF4-FFF2-40B4-BE49-F238E27FC236}">
                <a16:creationId xmlns:a16="http://schemas.microsoft.com/office/drawing/2014/main" id="{DE7869B9-1998-5145-976F-AB5C967E690E}"/>
              </a:ext>
            </a:extLst>
          </p:cNvPr>
          <p:cNvSpPr>
            <a:spLocks noGrp="1"/>
          </p:cNvSpPr>
          <p:nvPr>
            <p:ph type="dt" sz="half" idx="10"/>
          </p:nvPr>
        </p:nvSpPr>
        <p:spPr>
          <a:xfrm>
            <a:off x="649224" y="6356350"/>
            <a:ext cx="2660904" cy="365125"/>
          </a:xfrm>
        </p:spPr>
        <p:txBody>
          <a:bodyPr>
            <a:normAutofit/>
          </a:bodyPr>
          <a:lstStyle/>
          <a:p>
            <a:pPr>
              <a:spcAft>
                <a:spcPts val="600"/>
              </a:spcAft>
            </a:pPr>
            <a:r>
              <a:rPr lang="nl-BE" dirty="0">
                <a:solidFill>
                  <a:srgbClr val="595959"/>
                </a:solidFill>
              </a:rPr>
              <a:t>13/10/2022</a:t>
            </a:r>
            <a:endParaRPr lang="en-US" dirty="0">
              <a:solidFill>
                <a:srgbClr val="595959"/>
              </a:solidFill>
            </a:endParaRPr>
          </a:p>
        </p:txBody>
      </p:sp>
      <p:sp>
        <p:nvSpPr>
          <p:cNvPr id="34"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829F7CEB-7E29-DD69-5F5C-9C98C5057EAC}"/>
              </a:ext>
            </a:extLst>
          </p:cNvPr>
          <p:cNvPicPr>
            <a:picLocks noChangeAspect="1"/>
          </p:cNvPicPr>
          <p:nvPr/>
        </p:nvPicPr>
        <p:blipFill>
          <a:blip r:embed="rId3"/>
          <a:stretch>
            <a:fillRect/>
          </a:stretch>
        </p:blipFill>
        <p:spPr>
          <a:xfrm>
            <a:off x="6576484" y="3349924"/>
            <a:ext cx="4974336" cy="2076785"/>
          </a:xfrm>
          <a:prstGeom prst="rect">
            <a:avLst/>
          </a:prstGeom>
        </p:spPr>
      </p:pic>
    </p:spTree>
    <p:extLst>
      <p:ext uri="{BB962C8B-B14F-4D97-AF65-F5344CB8AC3E}">
        <p14:creationId xmlns:p14="http://schemas.microsoft.com/office/powerpoint/2010/main" val="2318935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BB4D3-B496-4D02-9060-9DA7B0F59FB0}"/>
              </a:ext>
            </a:extLst>
          </p:cNvPr>
          <p:cNvSpPr/>
          <p:nvPr/>
        </p:nvSpPr>
        <p:spPr>
          <a:xfrm>
            <a:off x="0" y="1630892"/>
            <a:ext cx="12192000" cy="5227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graphicFrame>
        <p:nvGraphicFramePr>
          <p:cNvPr id="6" name="Chart 5">
            <a:extLst>
              <a:ext uri="{FF2B5EF4-FFF2-40B4-BE49-F238E27FC236}">
                <a16:creationId xmlns:a16="http://schemas.microsoft.com/office/drawing/2014/main" id="{629E9A22-BB8D-4564-A623-5DA91F0729B0}"/>
              </a:ext>
            </a:extLst>
          </p:cNvPr>
          <p:cNvGraphicFramePr>
            <a:graphicFrameLocks/>
          </p:cNvGraphicFramePr>
          <p:nvPr/>
        </p:nvGraphicFramePr>
        <p:xfrm>
          <a:off x="706087" y="1632117"/>
          <a:ext cx="10603598" cy="301625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1E40CC7B-43DF-4A5F-8D41-CC209E6AAC26}"/>
              </a:ext>
            </a:extLst>
          </p:cNvPr>
          <p:cNvSpPr/>
          <p:nvPr/>
        </p:nvSpPr>
        <p:spPr>
          <a:xfrm>
            <a:off x="1039201" y="4318777"/>
            <a:ext cx="9482666" cy="861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Title 3">
            <a:extLst>
              <a:ext uri="{FF2B5EF4-FFF2-40B4-BE49-F238E27FC236}">
                <a16:creationId xmlns:a16="http://schemas.microsoft.com/office/drawing/2014/main" id="{D69E9CEF-C0AE-45AE-AEC4-487CFB7F5D08}"/>
              </a:ext>
            </a:extLst>
          </p:cNvPr>
          <p:cNvSpPr>
            <a:spLocks noGrp="1"/>
          </p:cNvSpPr>
          <p:nvPr>
            <p:ph type="title"/>
          </p:nvPr>
        </p:nvSpPr>
        <p:spPr/>
        <p:txBody>
          <a:bodyPr/>
          <a:lstStyle/>
          <a:p>
            <a:r>
              <a:rPr lang="en-US" dirty="0" err="1"/>
              <a:t>Toekomstscenario</a:t>
            </a:r>
            <a:r>
              <a:rPr lang="en-US" dirty="0"/>
              <a:t> – minimum </a:t>
            </a:r>
            <a:r>
              <a:rPr lang="en-US" dirty="0" err="1"/>
              <a:t>inschatting</a:t>
            </a:r>
            <a:endParaRPr lang="en-BE" dirty="0"/>
          </a:p>
        </p:txBody>
      </p:sp>
      <p:sp>
        <p:nvSpPr>
          <p:cNvPr id="7" name="TextBox 6">
            <a:extLst>
              <a:ext uri="{FF2B5EF4-FFF2-40B4-BE49-F238E27FC236}">
                <a16:creationId xmlns:a16="http://schemas.microsoft.com/office/drawing/2014/main" id="{7D7F3AB4-E3D9-44F5-9852-5FD5509880BF}"/>
              </a:ext>
            </a:extLst>
          </p:cNvPr>
          <p:cNvSpPr txBox="1"/>
          <p:nvPr/>
        </p:nvSpPr>
        <p:spPr>
          <a:xfrm>
            <a:off x="1610704" y="4311543"/>
            <a:ext cx="1049153" cy="861774"/>
          </a:xfrm>
          <a:prstGeom prst="rect">
            <a:avLst/>
          </a:prstGeom>
          <a:solidFill>
            <a:schemeClr val="bg1"/>
          </a:solidFill>
        </p:spPr>
        <p:txBody>
          <a:bodyPr wrap="square" rtlCol="0">
            <a:spAutoFit/>
          </a:bodyPr>
          <a:lstStyle/>
          <a:p>
            <a:pPr algn="ctr"/>
            <a:r>
              <a:rPr lang="en-US" sz="1600" dirty="0" err="1"/>
              <a:t>Alles</a:t>
            </a:r>
            <a:r>
              <a:rPr lang="en-US" sz="1600" dirty="0"/>
              <a:t> </a:t>
            </a:r>
            <a:r>
              <a:rPr lang="en-US" sz="1600" dirty="0" err="1"/>
              <a:t>saneren</a:t>
            </a:r>
            <a:endParaRPr lang="en-US" sz="1600" dirty="0"/>
          </a:p>
          <a:p>
            <a:pPr algn="ctr"/>
            <a:r>
              <a:rPr lang="en-US" sz="1600" dirty="0"/>
              <a:t>(6j)</a:t>
            </a:r>
            <a:endParaRPr lang="en-BE" sz="1600" dirty="0"/>
          </a:p>
        </p:txBody>
      </p:sp>
      <p:sp>
        <p:nvSpPr>
          <p:cNvPr id="9" name="TextBox 8">
            <a:extLst>
              <a:ext uri="{FF2B5EF4-FFF2-40B4-BE49-F238E27FC236}">
                <a16:creationId xmlns:a16="http://schemas.microsoft.com/office/drawing/2014/main" id="{9DA97038-2E87-403C-B2A2-4CB339A45C89}"/>
              </a:ext>
            </a:extLst>
          </p:cNvPr>
          <p:cNvSpPr txBox="1"/>
          <p:nvPr/>
        </p:nvSpPr>
        <p:spPr>
          <a:xfrm>
            <a:off x="2659857" y="4326011"/>
            <a:ext cx="1049153" cy="861774"/>
          </a:xfrm>
          <a:prstGeom prst="rect">
            <a:avLst/>
          </a:prstGeom>
          <a:solidFill>
            <a:schemeClr val="bg1"/>
          </a:solidFill>
        </p:spPr>
        <p:txBody>
          <a:bodyPr wrap="square" rtlCol="0">
            <a:spAutoFit/>
          </a:bodyPr>
          <a:lstStyle/>
          <a:p>
            <a:pPr algn="ctr"/>
            <a:r>
              <a:rPr lang="en-US" sz="1600" dirty="0" err="1"/>
              <a:t>Alles</a:t>
            </a:r>
            <a:r>
              <a:rPr lang="en-US" sz="1600" dirty="0"/>
              <a:t> </a:t>
            </a:r>
            <a:r>
              <a:rPr lang="en-US" sz="1600" dirty="0" err="1"/>
              <a:t>saneren</a:t>
            </a:r>
            <a:endParaRPr lang="en-US" sz="1600" dirty="0"/>
          </a:p>
          <a:p>
            <a:pPr algn="ctr"/>
            <a:r>
              <a:rPr lang="en-US" sz="1600" dirty="0"/>
              <a:t>(30j)</a:t>
            </a:r>
            <a:endParaRPr lang="en-BE" sz="1600" dirty="0"/>
          </a:p>
        </p:txBody>
      </p:sp>
      <p:sp>
        <p:nvSpPr>
          <p:cNvPr id="10" name="TextBox 9">
            <a:extLst>
              <a:ext uri="{FF2B5EF4-FFF2-40B4-BE49-F238E27FC236}">
                <a16:creationId xmlns:a16="http://schemas.microsoft.com/office/drawing/2014/main" id="{256FFFDA-008B-4BE5-85F4-5A57CA2DC919}"/>
              </a:ext>
            </a:extLst>
          </p:cNvPr>
          <p:cNvSpPr txBox="1"/>
          <p:nvPr/>
        </p:nvSpPr>
        <p:spPr>
          <a:xfrm>
            <a:off x="3676231" y="4344687"/>
            <a:ext cx="1309656" cy="861774"/>
          </a:xfrm>
          <a:prstGeom prst="rect">
            <a:avLst/>
          </a:prstGeom>
          <a:solidFill>
            <a:schemeClr val="bg1"/>
          </a:solidFill>
        </p:spPr>
        <p:txBody>
          <a:bodyPr wrap="square" rtlCol="0">
            <a:spAutoFit/>
          </a:bodyPr>
          <a:lstStyle/>
          <a:p>
            <a:pPr algn="ctr"/>
            <a:r>
              <a:rPr lang="en-US" sz="1600" dirty="0" err="1"/>
              <a:t>Alles</a:t>
            </a:r>
            <a:r>
              <a:rPr lang="en-US" sz="1600" dirty="0"/>
              <a:t> </a:t>
            </a:r>
            <a:r>
              <a:rPr lang="en-US" sz="1600" dirty="0" err="1"/>
              <a:t>onbevaarb</a:t>
            </a:r>
            <a:r>
              <a:rPr lang="en-US" sz="1600" dirty="0"/>
              <a:t>.</a:t>
            </a:r>
          </a:p>
          <a:p>
            <a:pPr algn="ctr"/>
            <a:r>
              <a:rPr lang="en-US" sz="1600" dirty="0"/>
              <a:t>(30j)</a:t>
            </a:r>
            <a:endParaRPr lang="en-BE" sz="1600" dirty="0"/>
          </a:p>
        </p:txBody>
      </p:sp>
      <p:sp>
        <p:nvSpPr>
          <p:cNvPr id="11" name="TextBox 10">
            <a:extLst>
              <a:ext uri="{FF2B5EF4-FFF2-40B4-BE49-F238E27FC236}">
                <a16:creationId xmlns:a16="http://schemas.microsoft.com/office/drawing/2014/main" id="{3C8314C3-3DDF-4660-B95F-CF4741E88C6B}"/>
              </a:ext>
            </a:extLst>
          </p:cNvPr>
          <p:cNvSpPr txBox="1"/>
          <p:nvPr/>
        </p:nvSpPr>
        <p:spPr>
          <a:xfrm>
            <a:off x="4985887" y="4362789"/>
            <a:ext cx="927438" cy="861774"/>
          </a:xfrm>
          <a:prstGeom prst="rect">
            <a:avLst/>
          </a:prstGeom>
          <a:solidFill>
            <a:schemeClr val="bg1"/>
          </a:solidFill>
        </p:spPr>
        <p:txBody>
          <a:bodyPr wrap="square" lIns="0" rIns="0" rtlCol="0">
            <a:spAutoFit/>
          </a:bodyPr>
          <a:lstStyle/>
          <a:p>
            <a:pPr algn="ctr"/>
            <a:r>
              <a:rPr lang="en-US" sz="1600" dirty="0" err="1"/>
              <a:t>Aanpak</a:t>
            </a:r>
            <a:r>
              <a:rPr lang="en-US" sz="1600" dirty="0"/>
              <a:t> hotspots</a:t>
            </a:r>
          </a:p>
          <a:p>
            <a:pPr algn="ctr"/>
            <a:r>
              <a:rPr lang="en-US" sz="1600" dirty="0"/>
              <a:t>(30j)</a:t>
            </a:r>
            <a:endParaRPr lang="en-BE" sz="1600" dirty="0"/>
          </a:p>
        </p:txBody>
      </p:sp>
      <p:sp>
        <p:nvSpPr>
          <p:cNvPr id="13" name="TextBox 12">
            <a:extLst>
              <a:ext uri="{FF2B5EF4-FFF2-40B4-BE49-F238E27FC236}">
                <a16:creationId xmlns:a16="http://schemas.microsoft.com/office/drawing/2014/main" id="{8CC6059D-B4BD-4085-B812-507558C6564D}"/>
              </a:ext>
            </a:extLst>
          </p:cNvPr>
          <p:cNvSpPr txBox="1"/>
          <p:nvPr/>
        </p:nvSpPr>
        <p:spPr>
          <a:xfrm>
            <a:off x="6028513" y="4367079"/>
            <a:ext cx="1126981" cy="1107996"/>
          </a:xfrm>
          <a:prstGeom prst="rect">
            <a:avLst/>
          </a:prstGeom>
          <a:solidFill>
            <a:schemeClr val="bg1"/>
          </a:solidFill>
        </p:spPr>
        <p:txBody>
          <a:bodyPr wrap="square" lIns="0" rIns="0" rtlCol="0">
            <a:spAutoFit/>
          </a:bodyPr>
          <a:lstStyle/>
          <a:p>
            <a:pPr algn="ctr"/>
            <a:r>
              <a:rPr lang="en-US" sz="1600" dirty="0" err="1"/>
              <a:t>Aanpak</a:t>
            </a:r>
            <a:r>
              <a:rPr lang="en-US" sz="1600" dirty="0"/>
              <a:t> </a:t>
            </a:r>
            <a:r>
              <a:rPr lang="en-US" sz="1600" dirty="0" err="1"/>
              <a:t>onbevb</a:t>
            </a:r>
            <a:r>
              <a:rPr lang="en-US" sz="1600" dirty="0"/>
              <a:t>. hotspots</a:t>
            </a:r>
          </a:p>
          <a:p>
            <a:pPr algn="ctr"/>
            <a:r>
              <a:rPr lang="en-US" sz="1600" dirty="0"/>
              <a:t>(6j)</a:t>
            </a:r>
            <a:endParaRPr lang="en-BE" sz="1600" dirty="0"/>
          </a:p>
        </p:txBody>
      </p:sp>
      <p:sp>
        <p:nvSpPr>
          <p:cNvPr id="14" name="TextBox 13">
            <a:extLst>
              <a:ext uri="{FF2B5EF4-FFF2-40B4-BE49-F238E27FC236}">
                <a16:creationId xmlns:a16="http://schemas.microsoft.com/office/drawing/2014/main" id="{24A71C34-CFAF-4B66-AE3B-A7F7A3D0C787}"/>
              </a:ext>
            </a:extLst>
          </p:cNvPr>
          <p:cNvSpPr txBox="1"/>
          <p:nvPr/>
        </p:nvSpPr>
        <p:spPr>
          <a:xfrm>
            <a:off x="7154350" y="4365334"/>
            <a:ext cx="1228110" cy="861774"/>
          </a:xfrm>
          <a:prstGeom prst="rect">
            <a:avLst/>
          </a:prstGeom>
          <a:solidFill>
            <a:schemeClr val="bg1"/>
          </a:solidFill>
        </p:spPr>
        <p:txBody>
          <a:bodyPr wrap="square" lIns="0" rIns="0" rtlCol="0">
            <a:spAutoFit/>
          </a:bodyPr>
          <a:lstStyle/>
          <a:p>
            <a:pPr algn="ctr"/>
            <a:r>
              <a:rPr lang="en-US" sz="1600" dirty="0"/>
              <a:t>Habitat</a:t>
            </a:r>
          </a:p>
          <a:p>
            <a:pPr algn="ctr"/>
            <a:r>
              <a:rPr lang="en-US" sz="1600" dirty="0" err="1"/>
              <a:t>richtlgebied</a:t>
            </a:r>
            <a:endParaRPr lang="en-US" sz="1600" dirty="0"/>
          </a:p>
          <a:p>
            <a:pPr algn="ctr"/>
            <a:r>
              <a:rPr lang="en-US" sz="1600" dirty="0"/>
              <a:t>(6j)</a:t>
            </a:r>
            <a:endParaRPr lang="en-BE" sz="1600" dirty="0"/>
          </a:p>
        </p:txBody>
      </p:sp>
      <p:sp>
        <p:nvSpPr>
          <p:cNvPr id="15" name="TextBox 14">
            <a:extLst>
              <a:ext uri="{FF2B5EF4-FFF2-40B4-BE49-F238E27FC236}">
                <a16:creationId xmlns:a16="http://schemas.microsoft.com/office/drawing/2014/main" id="{A422934C-78AD-4500-87E3-E3507678FC60}"/>
              </a:ext>
            </a:extLst>
          </p:cNvPr>
          <p:cNvSpPr txBox="1"/>
          <p:nvPr/>
        </p:nvSpPr>
        <p:spPr>
          <a:xfrm>
            <a:off x="8382460" y="4362789"/>
            <a:ext cx="927438" cy="861774"/>
          </a:xfrm>
          <a:prstGeom prst="rect">
            <a:avLst/>
          </a:prstGeom>
          <a:solidFill>
            <a:schemeClr val="bg1"/>
          </a:solidFill>
        </p:spPr>
        <p:txBody>
          <a:bodyPr wrap="square" lIns="0" rIns="0" rtlCol="0">
            <a:spAutoFit/>
          </a:bodyPr>
          <a:lstStyle/>
          <a:p>
            <a:pPr algn="ctr"/>
            <a:r>
              <a:rPr lang="en-US" sz="1600" dirty="0" err="1"/>
              <a:t>Stedelijke</a:t>
            </a:r>
            <a:r>
              <a:rPr lang="en-US" sz="1600" dirty="0"/>
              <a:t> kern</a:t>
            </a:r>
          </a:p>
          <a:p>
            <a:pPr algn="ctr"/>
            <a:r>
              <a:rPr lang="en-US" sz="1600" dirty="0"/>
              <a:t>(6j)</a:t>
            </a:r>
            <a:endParaRPr lang="en-BE" sz="1600" dirty="0"/>
          </a:p>
        </p:txBody>
      </p:sp>
      <p:graphicFrame>
        <p:nvGraphicFramePr>
          <p:cNvPr id="17" name="Table 17">
            <a:extLst>
              <a:ext uri="{FF2B5EF4-FFF2-40B4-BE49-F238E27FC236}">
                <a16:creationId xmlns:a16="http://schemas.microsoft.com/office/drawing/2014/main" id="{E4BD1731-44FC-44F5-BB78-5FF77CB845AA}"/>
              </a:ext>
            </a:extLst>
          </p:cNvPr>
          <p:cNvGraphicFramePr>
            <a:graphicFrameLocks noGrp="1"/>
          </p:cNvGraphicFramePr>
          <p:nvPr/>
        </p:nvGraphicFramePr>
        <p:xfrm>
          <a:off x="56707" y="5475075"/>
          <a:ext cx="9405059" cy="741680"/>
        </p:xfrm>
        <a:graphic>
          <a:graphicData uri="http://schemas.openxmlformats.org/drawingml/2006/table">
            <a:tbl>
              <a:tblPr>
                <a:tableStyleId>{5C22544A-7EE6-4342-B048-85BDC9FD1C3A}</a:tableStyleId>
              </a:tblPr>
              <a:tblGrid>
                <a:gridCol w="1049079">
                  <a:extLst>
                    <a:ext uri="{9D8B030D-6E8A-4147-A177-3AD203B41FA5}">
                      <a16:colId xmlns:a16="http://schemas.microsoft.com/office/drawing/2014/main" val="2092931406"/>
                    </a:ext>
                  </a:extLst>
                </a:gridCol>
                <a:gridCol w="588335">
                  <a:extLst>
                    <a:ext uri="{9D8B030D-6E8A-4147-A177-3AD203B41FA5}">
                      <a16:colId xmlns:a16="http://schemas.microsoft.com/office/drawing/2014/main" val="2113977943"/>
                    </a:ext>
                  </a:extLst>
                </a:gridCol>
                <a:gridCol w="1013637">
                  <a:extLst>
                    <a:ext uri="{9D8B030D-6E8A-4147-A177-3AD203B41FA5}">
                      <a16:colId xmlns:a16="http://schemas.microsoft.com/office/drawing/2014/main" val="3037326010"/>
                    </a:ext>
                  </a:extLst>
                </a:gridCol>
                <a:gridCol w="1112875">
                  <a:extLst>
                    <a:ext uri="{9D8B030D-6E8A-4147-A177-3AD203B41FA5}">
                      <a16:colId xmlns:a16="http://schemas.microsoft.com/office/drawing/2014/main" val="1724937232"/>
                    </a:ext>
                  </a:extLst>
                </a:gridCol>
                <a:gridCol w="1141227">
                  <a:extLst>
                    <a:ext uri="{9D8B030D-6E8A-4147-A177-3AD203B41FA5}">
                      <a16:colId xmlns:a16="http://schemas.microsoft.com/office/drawing/2014/main" val="259484136"/>
                    </a:ext>
                  </a:extLst>
                </a:gridCol>
                <a:gridCol w="1134140">
                  <a:extLst>
                    <a:ext uri="{9D8B030D-6E8A-4147-A177-3AD203B41FA5}">
                      <a16:colId xmlns:a16="http://schemas.microsoft.com/office/drawing/2014/main" val="1049737769"/>
                    </a:ext>
                  </a:extLst>
                </a:gridCol>
                <a:gridCol w="1112874">
                  <a:extLst>
                    <a:ext uri="{9D8B030D-6E8A-4147-A177-3AD203B41FA5}">
                      <a16:colId xmlns:a16="http://schemas.microsoft.com/office/drawing/2014/main" val="1359091619"/>
                    </a:ext>
                  </a:extLst>
                </a:gridCol>
                <a:gridCol w="1148317">
                  <a:extLst>
                    <a:ext uri="{9D8B030D-6E8A-4147-A177-3AD203B41FA5}">
                      <a16:colId xmlns:a16="http://schemas.microsoft.com/office/drawing/2014/main" val="2482547207"/>
                    </a:ext>
                  </a:extLst>
                </a:gridCol>
                <a:gridCol w="1104575">
                  <a:extLst>
                    <a:ext uri="{9D8B030D-6E8A-4147-A177-3AD203B41FA5}">
                      <a16:colId xmlns:a16="http://schemas.microsoft.com/office/drawing/2014/main" val="3360397821"/>
                    </a:ext>
                  </a:extLst>
                </a:gridCol>
              </a:tblGrid>
              <a:tr h="370840">
                <a:tc rowSpan="2">
                  <a:txBody>
                    <a:bodyPr/>
                    <a:lstStyle/>
                    <a:p>
                      <a:pPr algn="ctr"/>
                      <a:r>
                        <a:rPr lang="en-US" sz="1600" dirty="0" err="1"/>
                        <a:t>Jaarlijkse</a:t>
                      </a:r>
                      <a:r>
                        <a:rPr lang="en-US" sz="1600" dirty="0"/>
                        <a:t> </a:t>
                      </a:r>
                      <a:r>
                        <a:rPr lang="en-US" sz="1600" dirty="0" err="1"/>
                        <a:t>kost</a:t>
                      </a:r>
                      <a:r>
                        <a:rPr lang="en-US" sz="1600" dirty="0"/>
                        <a:t> (</a:t>
                      </a:r>
                      <a:r>
                        <a:rPr lang="en-US" sz="1600" dirty="0" err="1"/>
                        <a:t>milj</a:t>
                      </a:r>
                      <a:r>
                        <a:rPr lang="en-US" sz="1600" dirty="0"/>
                        <a:t>. €)</a:t>
                      </a:r>
                      <a:endParaRPr lang="en-BE" sz="16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min</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50</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7,6</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2,4</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1,8</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0,5</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3,8</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4,3</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3054288"/>
                  </a:ext>
                </a:extLst>
              </a:tr>
              <a:tr h="370840">
                <a:tc vMerge="1">
                  <a:txBody>
                    <a:bodyPr/>
                    <a:lstStyle/>
                    <a:p>
                      <a:pPr algn="ctr"/>
                      <a:endParaRPr lang="en-B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max</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267</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41</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14</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7,4</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3,9</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26</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a:t>16</a:t>
                      </a:r>
                      <a:endParaRPr lang="en-BE"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0336796"/>
                  </a:ext>
                </a:extLst>
              </a:tr>
            </a:tbl>
          </a:graphicData>
        </a:graphic>
      </p:graphicFrame>
    </p:spTree>
    <p:extLst>
      <p:ext uri="{BB962C8B-B14F-4D97-AF65-F5344CB8AC3E}">
        <p14:creationId xmlns:p14="http://schemas.microsoft.com/office/powerpoint/2010/main" val="10351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chart seriesIdx="-4" categoryIdx="0" bldStep="category"/>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chart seriesIdx="-4" categoryIdx="1" bldStep="category"/>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chart seriesIdx="-4" categoryIdx="3" bldStep="category"/>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chart seriesIdx="-4" categoryIdx="4" bldStep="category"/>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chart seriesIdx="-4" categoryIdx="5" bldStep="category"/>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graphicEl>
                                              <a:chart seriesIdx="-4" categoryIdx="6" bldStep="category"/>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7" grpId="0" animBg="1"/>
      <p:bldP spid="9" grpId="0" animBg="1"/>
      <p:bldP spid="10" grpId="0" animBg="1"/>
      <p:bldP spid="11"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9764F8-6FE2-464E-8BD0-74D23396272C}"/>
              </a:ext>
            </a:extLst>
          </p:cNvPr>
          <p:cNvSpPr>
            <a:spLocks noGrp="1"/>
          </p:cNvSpPr>
          <p:nvPr>
            <p:ph type="title"/>
          </p:nvPr>
        </p:nvSpPr>
        <p:spPr/>
        <p:txBody>
          <a:bodyPr>
            <a:normAutofit fontScale="90000"/>
          </a:bodyPr>
          <a:lstStyle/>
          <a:p>
            <a:r>
              <a:rPr lang="en-US" dirty="0" err="1"/>
              <a:t>Conclusie</a:t>
            </a:r>
            <a:r>
              <a:rPr lang="en-US" dirty="0"/>
              <a:t> </a:t>
            </a:r>
            <a:r>
              <a:rPr lang="en-US" dirty="0" err="1"/>
              <a:t>becijfering</a:t>
            </a:r>
            <a:r>
              <a:rPr lang="en-US" dirty="0"/>
              <a:t> MKBA </a:t>
            </a:r>
            <a:r>
              <a:rPr lang="en-US" dirty="0" err="1"/>
              <a:t>voor</a:t>
            </a:r>
            <a:r>
              <a:rPr lang="en-US" dirty="0"/>
              <a:t> de </a:t>
            </a:r>
            <a:r>
              <a:rPr lang="en-US" dirty="0" err="1"/>
              <a:t>aanpak</a:t>
            </a:r>
            <a:r>
              <a:rPr lang="en-US" dirty="0"/>
              <a:t> van </a:t>
            </a:r>
            <a:r>
              <a:rPr lang="en-US" dirty="0" err="1"/>
              <a:t>verontreinigde</a:t>
            </a:r>
            <a:r>
              <a:rPr lang="en-US" dirty="0"/>
              <a:t> </a:t>
            </a:r>
            <a:r>
              <a:rPr lang="en-US" dirty="0" err="1"/>
              <a:t>waterbodems</a:t>
            </a:r>
            <a:endParaRPr lang="en-BE" dirty="0"/>
          </a:p>
        </p:txBody>
      </p:sp>
      <p:sp>
        <p:nvSpPr>
          <p:cNvPr id="8" name="Content Placeholder 7">
            <a:extLst>
              <a:ext uri="{FF2B5EF4-FFF2-40B4-BE49-F238E27FC236}">
                <a16:creationId xmlns:a16="http://schemas.microsoft.com/office/drawing/2014/main" id="{4728B347-C886-4B74-A153-F865B7E93D1F}"/>
              </a:ext>
            </a:extLst>
          </p:cNvPr>
          <p:cNvSpPr>
            <a:spLocks noGrp="1"/>
          </p:cNvSpPr>
          <p:nvPr>
            <p:ph idx="1"/>
          </p:nvPr>
        </p:nvSpPr>
        <p:spPr/>
        <p:txBody>
          <a:bodyPr>
            <a:normAutofit/>
          </a:bodyPr>
          <a:lstStyle/>
          <a:p>
            <a:r>
              <a:rPr lang="nl-NL" b="1" dirty="0"/>
              <a:t>De omvang (jaarlijkse kostprijs) </a:t>
            </a:r>
            <a:r>
              <a:rPr lang="nl-NL" dirty="0"/>
              <a:t> varieert tussen:</a:t>
            </a:r>
          </a:p>
          <a:p>
            <a:pPr lvl="1"/>
            <a:r>
              <a:rPr lang="nl-NL" dirty="0"/>
              <a:t>Minimum schatting: 0,5 tot 50 </a:t>
            </a:r>
            <a:r>
              <a:rPr lang="nl-NL" dirty="0" err="1"/>
              <a:t>milj</a:t>
            </a:r>
            <a:r>
              <a:rPr lang="nl-NL" dirty="0"/>
              <a:t>€ voor enkel onbevaarbare hotspots en alle waterlopen saneren respectievelijk</a:t>
            </a:r>
          </a:p>
          <a:p>
            <a:pPr lvl="1"/>
            <a:r>
              <a:rPr lang="nl-NL" dirty="0"/>
              <a:t>Maximum schatting: 3,9 tot 270 </a:t>
            </a:r>
            <a:r>
              <a:rPr lang="nl-NL" dirty="0" err="1"/>
              <a:t>milj</a:t>
            </a:r>
            <a:r>
              <a:rPr lang="nl-NL" dirty="0"/>
              <a:t>€ voor enkel onbevaarbare hotspots en alle waterlopen saneren respectievelijk</a:t>
            </a:r>
          </a:p>
          <a:p>
            <a:pPr marL="234945" lvl="1" indent="0">
              <a:buNone/>
            </a:pPr>
            <a:r>
              <a:rPr lang="nl-NL" i="1" dirty="0"/>
              <a:t>Opgelet de inschatting op Vlaams niveau is onzeker omwille van databeschikbaarheid en ontbreken van oevers.</a:t>
            </a:r>
            <a:endParaRPr lang="nl-NL" b="1" i="1" dirty="0"/>
          </a:p>
          <a:p>
            <a:endParaRPr lang="nl-NL" b="1" dirty="0"/>
          </a:p>
          <a:p>
            <a:r>
              <a:rPr lang="nl-NL" b="1" dirty="0"/>
              <a:t>De noodzaak (scenario niet handelen)</a:t>
            </a:r>
            <a:r>
              <a:rPr lang="nl-NL" dirty="0"/>
              <a:t> enkel vanuit kwaliteitsoogpunt is beperkt. Een doelgerichte aanpak in het kader van een integraal project is aanbevolen. </a:t>
            </a:r>
            <a:r>
              <a:rPr lang="en-US" dirty="0"/>
              <a:t>Het is </a:t>
            </a:r>
            <a:r>
              <a:rPr lang="en-US" dirty="0" err="1"/>
              <a:t>een</a:t>
            </a:r>
            <a:r>
              <a:rPr lang="en-US" dirty="0"/>
              <a:t> </a:t>
            </a:r>
            <a:r>
              <a:rPr lang="en-US" dirty="0" err="1"/>
              <a:t>noodzakelijke</a:t>
            </a:r>
            <a:r>
              <a:rPr lang="en-US" dirty="0"/>
              <a:t> </a:t>
            </a:r>
            <a:r>
              <a:rPr lang="en-US" dirty="0" err="1"/>
              <a:t>randvoorwaarde</a:t>
            </a:r>
            <a:r>
              <a:rPr lang="en-US" dirty="0"/>
              <a:t> om </a:t>
            </a:r>
            <a:r>
              <a:rPr lang="en-US" dirty="0" err="1"/>
              <a:t>andere</a:t>
            </a:r>
            <a:r>
              <a:rPr lang="en-US" dirty="0"/>
              <a:t> </a:t>
            </a:r>
            <a:r>
              <a:rPr lang="en-US" dirty="0" err="1"/>
              <a:t>functies</a:t>
            </a:r>
            <a:r>
              <a:rPr lang="en-US" dirty="0"/>
              <a:t> </a:t>
            </a:r>
            <a:r>
              <a:rPr lang="en-US" dirty="0" err="1"/>
              <a:t>te</a:t>
            </a:r>
            <a:r>
              <a:rPr lang="en-US" dirty="0"/>
              <a:t> </a:t>
            </a:r>
            <a:r>
              <a:rPr lang="en-US" dirty="0" err="1"/>
              <a:t>realiseren</a:t>
            </a:r>
            <a:r>
              <a:rPr lang="en-US" dirty="0"/>
              <a:t>.</a:t>
            </a:r>
          </a:p>
          <a:p>
            <a:endParaRPr lang="nl-NL" dirty="0"/>
          </a:p>
        </p:txBody>
      </p:sp>
      <p:sp>
        <p:nvSpPr>
          <p:cNvPr id="5" name="Date Placeholder 4">
            <a:extLst>
              <a:ext uri="{FF2B5EF4-FFF2-40B4-BE49-F238E27FC236}">
                <a16:creationId xmlns:a16="http://schemas.microsoft.com/office/drawing/2014/main" id="{55D25965-157C-4283-BDD2-F938BFB780AB}"/>
              </a:ext>
            </a:extLst>
          </p:cNvPr>
          <p:cNvSpPr>
            <a:spLocks noGrp="1"/>
          </p:cNvSpPr>
          <p:nvPr>
            <p:ph type="dt" sz="half" idx="10"/>
          </p:nvPr>
        </p:nvSpPr>
        <p:spPr/>
        <p:txBody>
          <a:bodyPr/>
          <a:lstStyle/>
          <a:p>
            <a:fld id="{D2042BD0-40C8-444E-9920-E5A513A4247F}" type="datetime1">
              <a:rPr lang="nl-BE" smtClean="0">
                <a:solidFill>
                  <a:schemeClr val="bg1"/>
                </a:solidFill>
              </a:rPr>
              <a:t>12/10/2022</a:t>
            </a:fld>
            <a:endParaRPr lang="en-US" dirty="0">
              <a:solidFill>
                <a:schemeClr val="bg1"/>
              </a:solidFill>
            </a:endParaRPr>
          </a:p>
        </p:txBody>
      </p:sp>
      <p:sp>
        <p:nvSpPr>
          <p:cNvPr id="6" name="Footer Placeholder 5">
            <a:extLst>
              <a:ext uri="{FF2B5EF4-FFF2-40B4-BE49-F238E27FC236}">
                <a16:creationId xmlns:a16="http://schemas.microsoft.com/office/drawing/2014/main" id="{BC327F7F-35E2-4510-A226-57DB2717BF9B}"/>
              </a:ext>
            </a:extLst>
          </p:cNvPr>
          <p:cNvSpPr>
            <a:spLocks noGrp="1"/>
          </p:cNvSpPr>
          <p:nvPr>
            <p:ph type="ftr" sz="quarter" idx="11"/>
          </p:nvPr>
        </p:nvSpPr>
        <p:spPr/>
        <p:txBody>
          <a:bodyPr/>
          <a:lstStyle/>
          <a:p>
            <a:r>
              <a:rPr lang="en-US">
                <a:solidFill>
                  <a:schemeClr val="bg1"/>
                </a:solidFill>
              </a:rPr>
              <a:t>©VITO – Not for distribution</a:t>
            </a:r>
            <a:endParaRPr lang="en-US" dirty="0">
              <a:solidFill>
                <a:schemeClr val="bg1"/>
              </a:solidFill>
            </a:endParaRPr>
          </a:p>
        </p:txBody>
      </p:sp>
      <p:sp>
        <p:nvSpPr>
          <p:cNvPr id="7" name="Slide Number Placeholder 6">
            <a:extLst>
              <a:ext uri="{FF2B5EF4-FFF2-40B4-BE49-F238E27FC236}">
                <a16:creationId xmlns:a16="http://schemas.microsoft.com/office/drawing/2014/main" id="{C16A1E21-EEB9-4EE6-92FC-8FD1CE8C0E0B}"/>
              </a:ext>
            </a:extLst>
          </p:cNvPr>
          <p:cNvSpPr>
            <a:spLocks noGrp="1"/>
          </p:cNvSpPr>
          <p:nvPr>
            <p:ph type="sldNum" sz="quarter" idx="12"/>
          </p:nvPr>
        </p:nvSpPr>
        <p:spPr/>
        <p:txBody>
          <a:bodyPr/>
          <a:lstStyle/>
          <a:p>
            <a:fld id="{5BC19279-DFCC-452D-946A-D5121146A4E4}" type="slidenum">
              <a:rPr lang="en-US" smtClean="0"/>
              <a:pPr/>
              <a:t>31</a:t>
            </a:fld>
            <a:endParaRPr lang="en-US"/>
          </a:p>
        </p:txBody>
      </p:sp>
    </p:spTree>
    <p:extLst>
      <p:ext uri="{BB962C8B-B14F-4D97-AF65-F5344CB8AC3E}">
        <p14:creationId xmlns:p14="http://schemas.microsoft.com/office/powerpoint/2010/main" val="1376425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D71A-49D7-4161-89BA-6010302FB3DF}"/>
              </a:ext>
            </a:extLst>
          </p:cNvPr>
          <p:cNvSpPr>
            <a:spLocks noGrp="1"/>
          </p:cNvSpPr>
          <p:nvPr>
            <p:ph type="title"/>
          </p:nvPr>
        </p:nvSpPr>
        <p:spPr/>
        <p:txBody>
          <a:bodyPr>
            <a:normAutofit fontScale="90000"/>
          </a:bodyPr>
          <a:lstStyle/>
          <a:p>
            <a:r>
              <a:rPr lang="en-US" dirty="0" err="1"/>
              <a:t>Lijst</a:t>
            </a:r>
            <a:r>
              <a:rPr lang="en-US" dirty="0"/>
              <a:t> met </a:t>
            </a:r>
            <a:r>
              <a:rPr lang="en-US" dirty="0" err="1"/>
              <a:t>prioritaire</a:t>
            </a:r>
            <a:r>
              <a:rPr lang="en-US" dirty="0"/>
              <a:t> </a:t>
            </a:r>
            <a:r>
              <a:rPr lang="en-US" dirty="0" err="1"/>
              <a:t>trajecten</a:t>
            </a:r>
            <a:r>
              <a:rPr lang="en-US" dirty="0"/>
              <a:t> </a:t>
            </a:r>
            <a:r>
              <a:rPr lang="en-US" dirty="0" err="1"/>
              <a:t>voor</a:t>
            </a:r>
            <a:r>
              <a:rPr lang="en-US" dirty="0"/>
              <a:t> financiering (OVAM/VMM)</a:t>
            </a:r>
            <a:endParaRPr lang="en-BE" dirty="0"/>
          </a:p>
        </p:txBody>
      </p:sp>
      <p:sp>
        <p:nvSpPr>
          <p:cNvPr id="3" name="Content Placeholder 2">
            <a:extLst>
              <a:ext uri="{FF2B5EF4-FFF2-40B4-BE49-F238E27FC236}">
                <a16:creationId xmlns:a16="http://schemas.microsoft.com/office/drawing/2014/main" id="{3C2A746F-A370-48C3-964D-A2AD680737EB}"/>
              </a:ext>
            </a:extLst>
          </p:cNvPr>
          <p:cNvSpPr>
            <a:spLocks noGrp="1"/>
          </p:cNvSpPr>
          <p:nvPr>
            <p:ph idx="1"/>
          </p:nvPr>
        </p:nvSpPr>
        <p:spPr/>
        <p:txBody>
          <a:bodyPr/>
          <a:lstStyle/>
          <a:p>
            <a:r>
              <a:rPr lang="en-US" b="1" dirty="0" err="1"/>
              <a:t>Vraag</a:t>
            </a:r>
            <a:r>
              <a:rPr lang="en-US" b="1" dirty="0"/>
              <a:t>:</a:t>
            </a:r>
            <a:r>
              <a:rPr lang="en-US" dirty="0"/>
              <a:t> </a:t>
            </a:r>
            <a:r>
              <a:rPr lang="en-US" dirty="0" err="1"/>
              <a:t>Inschatting</a:t>
            </a:r>
            <a:r>
              <a:rPr lang="en-US" dirty="0"/>
              <a:t> </a:t>
            </a:r>
            <a:r>
              <a:rPr lang="en-US" dirty="0" err="1"/>
              <a:t>maken</a:t>
            </a:r>
            <a:r>
              <a:rPr lang="en-US" dirty="0"/>
              <a:t> van de </a:t>
            </a:r>
            <a:r>
              <a:rPr lang="en-US" dirty="0" err="1"/>
              <a:t>prioritair</a:t>
            </a:r>
            <a:r>
              <a:rPr lang="en-US" dirty="0"/>
              <a:t> </a:t>
            </a:r>
            <a:r>
              <a:rPr lang="en-US" dirty="0" err="1"/>
              <a:t>aan</a:t>
            </a:r>
            <a:r>
              <a:rPr lang="en-US" dirty="0"/>
              <a:t> </a:t>
            </a:r>
            <a:r>
              <a:rPr lang="en-US" dirty="0" err="1"/>
              <a:t>te</a:t>
            </a:r>
            <a:r>
              <a:rPr lang="en-US" dirty="0"/>
              <a:t> </a:t>
            </a:r>
            <a:r>
              <a:rPr lang="en-US" dirty="0" err="1"/>
              <a:t>pakken</a:t>
            </a:r>
            <a:r>
              <a:rPr lang="en-US" dirty="0"/>
              <a:t> </a:t>
            </a:r>
            <a:r>
              <a:rPr lang="en-US" dirty="0" err="1"/>
              <a:t>waterbodems</a:t>
            </a:r>
            <a:r>
              <a:rPr lang="en-US" dirty="0"/>
              <a:t> in </a:t>
            </a:r>
            <a:r>
              <a:rPr lang="en-US" dirty="0" err="1"/>
              <a:t>Vlaanderen</a:t>
            </a:r>
            <a:r>
              <a:rPr lang="en-US" dirty="0"/>
              <a:t> </a:t>
            </a:r>
            <a:r>
              <a:rPr lang="en-US" dirty="0" err="1"/>
              <a:t>en</a:t>
            </a:r>
            <a:r>
              <a:rPr lang="en-US" dirty="0"/>
              <a:t> </a:t>
            </a:r>
            <a:r>
              <a:rPr lang="en-US" dirty="0" err="1"/>
              <a:t>inschatting</a:t>
            </a:r>
            <a:r>
              <a:rPr lang="en-US" dirty="0"/>
              <a:t> van </a:t>
            </a:r>
            <a:r>
              <a:rPr lang="en-US" dirty="0" err="1"/>
              <a:t>saneringskost</a:t>
            </a:r>
            <a:r>
              <a:rPr lang="en-US" dirty="0"/>
              <a:t> (</a:t>
            </a:r>
            <a:r>
              <a:rPr lang="en-US" b="1" dirty="0"/>
              <a:t>incl. </a:t>
            </a:r>
            <a:r>
              <a:rPr lang="en-US" dirty="0" err="1"/>
              <a:t>oevers</a:t>
            </a:r>
            <a:r>
              <a:rPr lang="en-US" dirty="0"/>
              <a:t>).</a:t>
            </a:r>
          </a:p>
          <a:p>
            <a:endParaRPr lang="en-US" dirty="0"/>
          </a:p>
          <a:p>
            <a:r>
              <a:rPr lang="en-US" b="1" dirty="0" err="1"/>
              <a:t>Methode</a:t>
            </a:r>
            <a:r>
              <a:rPr lang="en-US" dirty="0"/>
              <a:t>: </a:t>
            </a:r>
            <a:r>
              <a:rPr lang="en-US" dirty="0" err="1"/>
              <a:t>Gebaseerd</a:t>
            </a:r>
            <a:r>
              <a:rPr lang="en-US" dirty="0"/>
              <a:t> op </a:t>
            </a:r>
            <a:r>
              <a:rPr lang="en-US" dirty="0" err="1"/>
              <a:t>waterbodemverkenner</a:t>
            </a:r>
            <a:r>
              <a:rPr lang="en-US" dirty="0"/>
              <a:t> </a:t>
            </a:r>
            <a:r>
              <a:rPr lang="en-US" dirty="0" err="1"/>
              <a:t>en</a:t>
            </a:r>
            <a:r>
              <a:rPr lang="en-US" dirty="0"/>
              <a:t> </a:t>
            </a:r>
            <a:r>
              <a:rPr lang="en-US" dirty="0" err="1"/>
              <a:t>aangevuld</a:t>
            </a:r>
            <a:r>
              <a:rPr lang="en-US" dirty="0"/>
              <a:t> met </a:t>
            </a:r>
            <a:r>
              <a:rPr lang="en-US" dirty="0" err="1"/>
              <a:t>informatie</a:t>
            </a:r>
            <a:r>
              <a:rPr lang="en-US" dirty="0"/>
              <a:t> hotspot </a:t>
            </a:r>
            <a:r>
              <a:rPr lang="en-US" dirty="0" err="1"/>
              <a:t>risicogronden</a:t>
            </a:r>
            <a:r>
              <a:rPr lang="en-US" dirty="0"/>
              <a:t> Arcadis:</a:t>
            </a:r>
          </a:p>
          <a:p>
            <a:pPr marL="342900" indent="-342900">
              <a:buFont typeface="Arial" panose="020B0604020202020204" pitchFamily="34" charset="0"/>
              <a:buChar char="•"/>
            </a:pPr>
            <a:r>
              <a:rPr lang="en-US" dirty="0" err="1"/>
              <a:t>Hoogste</a:t>
            </a:r>
            <a:r>
              <a:rPr lang="en-US" dirty="0"/>
              <a:t> </a:t>
            </a:r>
            <a:r>
              <a:rPr lang="en-US" dirty="0" err="1"/>
              <a:t>onderzoeksprioriteit</a:t>
            </a:r>
            <a:endParaRPr lang="en-US" dirty="0"/>
          </a:p>
          <a:p>
            <a:pPr marL="342900" indent="-342900">
              <a:buFont typeface="Arial" panose="020B0604020202020204" pitchFamily="34" charset="0"/>
              <a:buChar char="•"/>
            </a:pPr>
            <a:r>
              <a:rPr lang="en-US" dirty="0" err="1"/>
              <a:t>Duidelijke</a:t>
            </a:r>
            <a:r>
              <a:rPr lang="en-US" dirty="0"/>
              <a:t> </a:t>
            </a:r>
            <a:r>
              <a:rPr lang="en-US" dirty="0" err="1"/>
              <a:t>aanwijzing</a:t>
            </a:r>
            <a:r>
              <a:rPr lang="en-US" dirty="0"/>
              <a:t> </a:t>
            </a:r>
            <a:r>
              <a:rPr lang="en-US" dirty="0" err="1"/>
              <a:t>voor</a:t>
            </a:r>
            <a:r>
              <a:rPr lang="en-US" dirty="0"/>
              <a:t> </a:t>
            </a:r>
            <a:r>
              <a:rPr lang="en-US" dirty="0" err="1"/>
              <a:t>ernstige</a:t>
            </a:r>
            <a:r>
              <a:rPr lang="en-US" dirty="0"/>
              <a:t> </a:t>
            </a:r>
            <a:r>
              <a:rPr lang="en-US" dirty="0" err="1"/>
              <a:t>waterbodemverontreiniging</a:t>
            </a:r>
            <a:endParaRPr lang="en-US" dirty="0"/>
          </a:p>
          <a:p>
            <a:endParaRPr lang="en-US" dirty="0"/>
          </a:p>
          <a:p>
            <a:r>
              <a:rPr lang="en-US" b="1" dirty="0" err="1"/>
              <a:t>Resultaat</a:t>
            </a:r>
            <a:r>
              <a:rPr lang="en-US" b="1" dirty="0"/>
              <a:t>: </a:t>
            </a:r>
            <a:r>
              <a:rPr lang="en-US" dirty="0" err="1"/>
              <a:t>Lijst</a:t>
            </a:r>
            <a:r>
              <a:rPr lang="en-US" dirty="0"/>
              <a:t> van 68 </a:t>
            </a:r>
            <a:r>
              <a:rPr lang="en-US" dirty="0" err="1"/>
              <a:t>bevaarbare</a:t>
            </a:r>
            <a:r>
              <a:rPr lang="en-US" dirty="0"/>
              <a:t> </a:t>
            </a:r>
            <a:r>
              <a:rPr lang="en-US" dirty="0" err="1"/>
              <a:t>en</a:t>
            </a:r>
            <a:r>
              <a:rPr lang="en-US" dirty="0"/>
              <a:t> </a:t>
            </a:r>
            <a:r>
              <a:rPr lang="en-US" dirty="0" err="1"/>
              <a:t>onbevaarbare</a:t>
            </a:r>
            <a:r>
              <a:rPr lang="en-US" dirty="0"/>
              <a:t> </a:t>
            </a:r>
            <a:r>
              <a:rPr lang="en-US" dirty="0" err="1"/>
              <a:t>trajecten</a:t>
            </a:r>
            <a:r>
              <a:rPr lang="en-US" dirty="0"/>
              <a:t> </a:t>
            </a:r>
            <a:r>
              <a:rPr lang="en-US" dirty="0" err="1"/>
              <a:t>weerhouden</a:t>
            </a:r>
            <a:r>
              <a:rPr lang="en-US" dirty="0"/>
              <a:t> met </a:t>
            </a:r>
            <a:r>
              <a:rPr lang="en-US" dirty="0" err="1"/>
              <a:t>een</a:t>
            </a:r>
            <a:r>
              <a:rPr lang="en-US" dirty="0"/>
              <a:t> </a:t>
            </a:r>
            <a:r>
              <a:rPr lang="en-US" dirty="0" err="1"/>
              <a:t>totale</a:t>
            </a:r>
            <a:r>
              <a:rPr lang="en-US" dirty="0"/>
              <a:t> </a:t>
            </a:r>
            <a:r>
              <a:rPr lang="en-US" dirty="0" err="1"/>
              <a:t>saneringskost</a:t>
            </a:r>
            <a:r>
              <a:rPr lang="en-US" dirty="0"/>
              <a:t> van 311 </a:t>
            </a:r>
            <a:r>
              <a:rPr lang="en-US" dirty="0" err="1"/>
              <a:t>mio</a:t>
            </a:r>
            <a:r>
              <a:rPr lang="en-US" dirty="0"/>
              <a:t> € (</a:t>
            </a:r>
            <a:r>
              <a:rPr lang="en-US" dirty="0" err="1"/>
              <a:t>inclusief</a:t>
            </a:r>
            <a:r>
              <a:rPr lang="en-US" dirty="0"/>
              <a:t> </a:t>
            </a:r>
            <a:r>
              <a:rPr lang="en-US" dirty="0" err="1"/>
              <a:t>bijschatting</a:t>
            </a:r>
            <a:r>
              <a:rPr lang="en-US" dirty="0"/>
              <a:t> </a:t>
            </a:r>
            <a:r>
              <a:rPr lang="en-US" dirty="0" err="1"/>
              <a:t>oevers</a:t>
            </a:r>
            <a:r>
              <a:rPr lang="en-US" dirty="0"/>
              <a:t>)</a:t>
            </a:r>
          </a:p>
          <a:p>
            <a:endParaRPr lang="en-US" dirty="0"/>
          </a:p>
        </p:txBody>
      </p:sp>
      <p:sp>
        <p:nvSpPr>
          <p:cNvPr id="4" name="Date Placeholder 3">
            <a:extLst>
              <a:ext uri="{FF2B5EF4-FFF2-40B4-BE49-F238E27FC236}">
                <a16:creationId xmlns:a16="http://schemas.microsoft.com/office/drawing/2014/main" id="{26405ABB-653A-437D-9B9A-0E697DEFF717}"/>
              </a:ext>
            </a:extLst>
          </p:cNvPr>
          <p:cNvSpPr>
            <a:spLocks noGrp="1"/>
          </p:cNvSpPr>
          <p:nvPr>
            <p:ph type="dt" sz="half" idx="10"/>
          </p:nvPr>
        </p:nvSpPr>
        <p:spPr/>
        <p:txBody>
          <a:bodyPr/>
          <a:lstStyle/>
          <a:p>
            <a:fld id="{4CB1BC3E-A6E3-4893-9CF4-DAF1B84EA9C7}" type="datetime1">
              <a:rPr lang="nl-BE" smtClean="0"/>
              <a:t>12/10/2022</a:t>
            </a:fld>
            <a:endParaRPr lang="en-US"/>
          </a:p>
        </p:txBody>
      </p:sp>
    </p:spTree>
    <p:extLst>
      <p:ext uri="{BB962C8B-B14F-4D97-AF65-F5344CB8AC3E}">
        <p14:creationId xmlns:p14="http://schemas.microsoft.com/office/powerpoint/2010/main" val="16106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ABFBB-6201-4724-8561-C38E5FC89FF9}"/>
              </a:ext>
            </a:extLst>
          </p:cNvPr>
          <p:cNvSpPr>
            <a:spLocks noGrp="1"/>
          </p:cNvSpPr>
          <p:nvPr>
            <p:ph type="title"/>
          </p:nvPr>
        </p:nvSpPr>
        <p:spPr/>
        <p:txBody>
          <a:bodyPr/>
          <a:lstStyle/>
          <a:p>
            <a:r>
              <a:rPr lang="nl-BE"/>
              <a:t>Programma stakeholdersmeeting</a:t>
            </a:r>
            <a:endParaRPr lang="nl-BE" dirty="0"/>
          </a:p>
        </p:txBody>
      </p:sp>
      <p:sp>
        <p:nvSpPr>
          <p:cNvPr id="3" name="Tijdelijke aanduiding voor inhoud 2">
            <a:extLst>
              <a:ext uri="{FF2B5EF4-FFF2-40B4-BE49-F238E27FC236}">
                <a16:creationId xmlns:a16="http://schemas.microsoft.com/office/drawing/2014/main" id="{AF8B9C2C-A482-4DD0-ABDF-D9293050B5C2}"/>
              </a:ext>
            </a:extLst>
          </p:cNvPr>
          <p:cNvSpPr>
            <a:spLocks noGrp="1"/>
          </p:cNvSpPr>
          <p:nvPr>
            <p:ph idx="1"/>
          </p:nvPr>
        </p:nvSpPr>
        <p:spPr/>
        <p:txBody>
          <a:bodyPr>
            <a:normAutofit lnSpcReduction="10000"/>
          </a:bodyPr>
          <a:lstStyle/>
          <a:p>
            <a:r>
              <a:rPr lang="nl-NL" dirty="0">
                <a:solidFill>
                  <a:srgbClr val="96C11F"/>
                </a:solidFill>
              </a:rPr>
              <a:t>11u – 12u </a:t>
            </a:r>
            <a:r>
              <a:rPr lang="nl-NL" dirty="0"/>
              <a:t>: Opening en update waterbodembeleid</a:t>
            </a:r>
          </a:p>
          <a:p>
            <a:r>
              <a:rPr lang="nl-NL" dirty="0">
                <a:solidFill>
                  <a:srgbClr val="96C11F"/>
                </a:solidFill>
              </a:rPr>
              <a:t>12u – 12u30 </a:t>
            </a:r>
            <a:r>
              <a:rPr lang="nl-NL" dirty="0"/>
              <a:t>: Opzet en resultaten Life NARMENA</a:t>
            </a:r>
          </a:p>
          <a:p>
            <a:endParaRPr lang="nl-NL" dirty="0"/>
          </a:p>
          <a:p>
            <a:r>
              <a:rPr lang="nl-NL" dirty="0">
                <a:solidFill>
                  <a:srgbClr val="96C11F"/>
                </a:solidFill>
              </a:rPr>
              <a:t>12u30 – 13u30 </a:t>
            </a:r>
            <a:r>
              <a:rPr lang="nl-NL" dirty="0"/>
              <a:t>: Lunch</a:t>
            </a:r>
          </a:p>
          <a:p>
            <a:endParaRPr lang="nl-NL" dirty="0"/>
          </a:p>
          <a:p>
            <a:r>
              <a:rPr lang="nl-NL" dirty="0">
                <a:solidFill>
                  <a:srgbClr val="96C11F"/>
                </a:solidFill>
              </a:rPr>
              <a:t>13u30-14u15</a:t>
            </a:r>
            <a:r>
              <a:rPr lang="nl-NL" dirty="0"/>
              <a:t> : Pilots en resultaten RESANAT project</a:t>
            </a:r>
          </a:p>
          <a:p>
            <a:r>
              <a:rPr lang="nl-NL" dirty="0">
                <a:solidFill>
                  <a:srgbClr val="96C11F"/>
                </a:solidFill>
              </a:rPr>
              <a:t>14u15-16u15</a:t>
            </a:r>
            <a:r>
              <a:rPr lang="nl-NL" dirty="0"/>
              <a:t> : Technische sessies (zalen Nightingale en </a:t>
            </a:r>
            <a:r>
              <a:rPr lang="nl-NL" dirty="0" err="1"/>
              <a:t>Toucan</a:t>
            </a:r>
            <a:r>
              <a:rPr lang="nl-NL" dirty="0"/>
              <a:t>)</a:t>
            </a:r>
          </a:p>
          <a:p>
            <a:r>
              <a:rPr lang="nl-NL" dirty="0">
                <a:solidFill>
                  <a:srgbClr val="96C11F"/>
                </a:solidFill>
              </a:rPr>
              <a:t>16u15-16u30</a:t>
            </a:r>
            <a:r>
              <a:rPr lang="nl-NL" dirty="0"/>
              <a:t> : Conclusies en vervolgstappen</a:t>
            </a:r>
          </a:p>
          <a:p>
            <a:endParaRPr lang="nl-NL" dirty="0"/>
          </a:p>
          <a:p>
            <a:r>
              <a:rPr lang="nl-NL" dirty="0">
                <a:solidFill>
                  <a:srgbClr val="96C11F"/>
                </a:solidFill>
              </a:rPr>
              <a:t>16u30-17u30</a:t>
            </a:r>
            <a:r>
              <a:rPr lang="nl-NL" dirty="0"/>
              <a:t> : Netwerkborrel</a:t>
            </a:r>
          </a:p>
          <a:p>
            <a:endParaRPr lang="nl-NL" dirty="0"/>
          </a:p>
        </p:txBody>
      </p:sp>
      <p:pic>
        <p:nvPicPr>
          <p:cNvPr id="4" name="Afbeelding 3">
            <a:extLst>
              <a:ext uri="{FF2B5EF4-FFF2-40B4-BE49-F238E27FC236}">
                <a16:creationId xmlns:a16="http://schemas.microsoft.com/office/drawing/2014/main" id="{C460808B-1C28-0D2E-29D1-93E97043B44F}"/>
              </a:ext>
            </a:extLst>
          </p:cNvPr>
          <p:cNvPicPr>
            <a:picLocks noChangeAspect="1"/>
          </p:cNvPicPr>
          <p:nvPr/>
        </p:nvPicPr>
        <p:blipFill>
          <a:blip r:embed="rId3"/>
          <a:stretch>
            <a:fillRect/>
          </a:stretch>
        </p:blipFill>
        <p:spPr>
          <a:xfrm>
            <a:off x="11082358" y="6550969"/>
            <a:ext cx="1018572" cy="379944"/>
          </a:xfrm>
          <a:prstGeom prst="rect">
            <a:avLst/>
          </a:prstGeom>
        </p:spPr>
      </p:pic>
      <p:pic>
        <p:nvPicPr>
          <p:cNvPr id="5" name="Afbeelding 4">
            <a:extLst>
              <a:ext uri="{FF2B5EF4-FFF2-40B4-BE49-F238E27FC236}">
                <a16:creationId xmlns:a16="http://schemas.microsoft.com/office/drawing/2014/main" id="{C323F8D9-6808-3B20-BFEE-4043AA894F35}"/>
              </a:ext>
            </a:extLst>
          </p:cNvPr>
          <p:cNvPicPr>
            <a:picLocks noChangeAspect="1"/>
          </p:cNvPicPr>
          <p:nvPr/>
        </p:nvPicPr>
        <p:blipFill>
          <a:blip r:embed="rId4"/>
          <a:stretch>
            <a:fillRect/>
          </a:stretch>
        </p:blipFill>
        <p:spPr>
          <a:xfrm>
            <a:off x="11082358" y="6072831"/>
            <a:ext cx="1109642" cy="478138"/>
          </a:xfrm>
          <a:prstGeom prst="rect">
            <a:avLst/>
          </a:prstGeom>
        </p:spPr>
      </p:pic>
    </p:spTree>
    <p:extLst>
      <p:ext uri="{BB962C8B-B14F-4D97-AF65-F5344CB8AC3E}">
        <p14:creationId xmlns:p14="http://schemas.microsoft.com/office/powerpoint/2010/main" val="2565830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ABFBB-6201-4724-8561-C38E5FC89FF9}"/>
              </a:ext>
            </a:extLst>
          </p:cNvPr>
          <p:cNvSpPr>
            <a:spLocks noGrp="1"/>
          </p:cNvSpPr>
          <p:nvPr>
            <p:ph type="title"/>
          </p:nvPr>
        </p:nvSpPr>
        <p:spPr/>
        <p:txBody>
          <a:bodyPr/>
          <a:lstStyle/>
          <a:p>
            <a:r>
              <a:rPr lang="fr-BE" dirty="0"/>
              <a:t>Update </a:t>
            </a:r>
            <a:r>
              <a:rPr lang="fr-BE" dirty="0" err="1"/>
              <a:t>Waterbodembeleid</a:t>
            </a:r>
            <a:endParaRPr lang="nl-BE" dirty="0"/>
          </a:p>
        </p:txBody>
      </p:sp>
      <p:graphicFrame>
        <p:nvGraphicFramePr>
          <p:cNvPr id="8" name="Tijdelijke aanduiding voor inhoud 2">
            <a:extLst>
              <a:ext uri="{FF2B5EF4-FFF2-40B4-BE49-F238E27FC236}">
                <a16:creationId xmlns:a16="http://schemas.microsoft.com/office/drawing/2014/main" id="{F170AA3A-EC99-ABB3-8AB6-44F6F984BCC3}"/>
              </a:ext>
            </a:extLst>
          </p:cNvPr>
          <p:cNvGraphicFramePr>
            <a:graphicFrameLocks noGrp="1"/>
          </p:cNvGraphicFramePr>
          <p:nvPr>
            <p:ph idx="1"/>
            <p:extLst>
              <p:ext uri="{D42A27DB-BD31-4B8C-83A1-F6EECF244321}">
                <p14:modId xmlns:p14="http://schemas.microsoft.com/office/powerpoint/2010/main" val="3777138083"/>
              </p:ext>
            </p:extLst>
          </p:nvPr>
        </p:nvGraphicFramePr>
        <p:xfrm>
          <a:off x="559904" y="184785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10-11-2016-legal-update-2 - Lumen Group">
            <a:extLst>
              <a:ext uri="{FF2B5EF4-FFF2-40B4-BE49-F238E27FC236}">
                <a16:creationId xmlns:a16="http://schemas.microsoft.com/office/drawing/2014/main" id="{F64A10CE-6EE2-B004-AE40-832A839BF4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25" t="1882" r="7525" b="2109"/>
          <a:stretch/>
        </p:blipFill>
        <p:spPr bwMode="auto">
          <a:xfrm>
            <a:off x="10026389" y="0"/>
            <a:ext cx="1913371" cy="145051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6F8EEC11-442E-DB89-F207-1BD26B3ECFF2}"/>
              </a:ext>
            </a:extLst>
          </p:cNvPr>
          <p:cNvPicPr>
            <a:picLocks noChangeAspect="1"/>
          </p:cNvPicPr>
          <p:nvPr/>
        </p:nvPicPr>
        <p:blipFill>
          <a:blip r:embed="rId8"/>
          <a:stretch>
            <a:fillRect/>
          </a:stretch>
        </p:blipFill>
        <p:spPr>
          <a:xfrm>
            <a:off x="8862714" y="1450510"/>
            <a:ext cx="3329286" cy="2182532"/>
          </a:xfrm>
          <a:prstGeom prst="rect">
            <a:avLst/>
          </a:prstGeom>
        </p:spPr>
      </p:pic>
    </p:spTree>
    <p:extLst>
      <p:ext uri="{BB962C8B-B14F-4D97-AF65-F5344CB8AC3E}">
        <p14:creationId xmlns:p14="http://schemas.microsoft.com/office/powerpoint/2010/main" val="1983048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ABFBB-6201-4724-8561-C38E5FC89FF9}"/>
              </a:ext>
            </a:extLst>
          </p:cNvPr>
          <p:cNvSpPr>
            <a:spLocks noGrp="1"/>
          </p:cNvSpPr>
          <p:nvPr>
            <p:ph type="title"/>
          </p:nvPr>
        </p:nvSpPr>
        <p:spPr/>
        <p:txBody>
          <a:bodyPr/>
          <a:lstStyle/>
          <a:p>
            <a:r>
              <a:rPr lang="fr-BE" dirty="0"/>
              <a:t>Update </a:t>
            </a:r>
            <a:r>
              <a:rPr lang="fr-BE" dirty="0" err="1"/>
              <a:t>Waterbodembeleid</a:t>
            </a:r>
            <a:endParaRPr lang="nl-BE" dirty="0"/>
          </a:p>
        </p:txBody>
      </p:sp>
      <p:graphicFrame>
        <p:nvGraphicFramePr>
          <p:cNvPr id="8" name="Tijdelijke aanduiding voor inhoud 2">
            <a:extLst>
              <a:ext uri="{FF2B5EF4-FFF2-40B4-BE49-F238E27FC236}">
                <a16:creationId xmlns:a16="http://schemas.microsoft.com/office/drawing/2014/main" id="{F170AA3A-EC99-ABB3-8AB6-44F6F984BCC3}"/>
              </a:ext>
            </a:extLst>
          </p:cNvPr>
          <p:cNvGraphicFramePr>
            <a:graphicFrameLocks noGrp="1"/>
          </p:cNvGraphicFramePr>
          <p:nvPr>
            <p:ph idx="1"/>
          </p:nvPr>
        </p:nvGraphicFramePr>
        <p:xfrm>
          <a:off x="559904" y="184785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10-11-2016-legal-update-2 - Lumen Group">
            <a:extLst>
              <a:ext uri="{FF2B5EF4-FFF2-40B4-BE49-F238E27FC236}">
                <a16:creationId xmlns:a16="http://schemas.microsoft.com/office/drawing/2014/main" id="{F64A10CE-6EE2-B004-AE40-832A839BF4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25" t="1882" r="7525" b="2109"/>
          <a:stretch/>
        </p:blipFill>
        <p:spPr bwMode="auto">
          <a:xfrm>
            <a:off x="9810577" y="-1"/>
            <a:ext cx="2129183" cy="161411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7520F95E-9338-D0E2-0783-C013EEE7593D}"/>
              </a:ext>
            </a:extLst>
          </p:cNvPr>
          <p:cNvSpPr txBox="1"/>
          <p:nvPr/>
        </p:nvSpPr>
        <p:spPr>
          <a:xfrm>
            <a:off x="333955" y="1847850"/>
            <a:ext cx="11298141" cy="3139321"/>
          </a:xfrm>
          <a:prstGeom prst="rect">
            <a:avLst/>
          </a:prstGeom>
          <a:noFill/>
        </p:spPr>
        <p:txBody>
          <a:bodyPr wrap="square">
            <a:spAutoFit/>
          </a:bodyPr>
          <a:lstStyle/>
          <a:p>
            <a:pPr marL="342900" indent="-342900">
              <a:buFont typeface="Arial" panose="020B0604020202020204" pitchFamily="34" charset="0"/>
              <a:buChar char="•"/>
            </a:pPr>
            <a:r>
              <a:rPr lang="nl-BE" dirty="0"/>
              <a:t>Risicobeoordeling - Onderzoek relatie waterbodem- oppervlaktewater (literatuurstudie)</a:t>
            </a:r>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p:txBody>
      </p:sp>
      <p:pic>
        <p:nvPicPr>
          <p:cNvPr id="12" name="Afbeelding 11">
            <a:extLst>
              <a:ext uri="{FF2B5EF4-FFF2-40B4-BE49-F238E27FC236}">
                <a16:creationId xmlns:a16="http://schemas.microsoft.com/office/drawing/2014/main" id="{4A081E8A-5ABE-4A73-88E9-AE2AD0958141}"/>
              </a:ext>
            </a:extLst>
          </p:cNvPr>
          <p:cNvPicPr>
            <a:picLocks noChangeAspect="1"/>
          </p:cNvPicPr>
          <p:nvPr/>
        </p:nvPicPr>
        <p:blipFill>
          <a:blip r:embed="rId8"/>
          <a:stretch>
            <a:fillRect/>
          </a:stretch>
        </p:blipFill>
        <p:spPr>
          <a:xfrm>
            <a:off x="1005294" y="2270208"/>
            <a:ext cx="3781172" cy="2305039"/>
          </a:xfrm>
          <a:prstGeom prst="rect">
            <a:avLst/>
          </a:prstGeom>
        </p:spPr>
      </p:pic>
      <p:pic>
        <p:nvPicPr>
          <p:cNvPr id="14" name="Afbeelding 13">
            <a:extLst>
              <a:ext uri="{FF2B5EF4-FFF2-40B4-BE49-F238E27FC236}">
                <a16:creationId xmlns:a16="http://schemas.microsoft.com/office/drawing/2014/main" id="{8ED77E4F-DF7C-914B-FD76-40996DB0B6FE}"/>
              </a:ext>
            </a:extLst>
          </p:cNvPr>
          <p:cNvPicPr>
            <a:picLocks noChangeAspect="1"/>
          </p:cNvPicPr>
          <p:nvPr/>
        </p:nvPicPr>
        <p:blipFill>
          <a:blip r:embed="rId9"/>
          <a:stretch>
            <a:fillRect/>
          </a:stretch>
        </p:blipFill>
        <p:spPr>
          <a:xfrm>
            <a:off x="6326339" y="2284557"/>
            <a:ext cx="5055837" cy="3080601"/>
          </a:xfrm>
          <a:prstGeom prst="rect">
            <a:avLst/>
          </a:prstGeom>
        </p:spPr>
      </p:pic>
      <p:pic>
        <p:nvPicPr>
          <p:cNvPr id="16" name="Afbeelding 15">
            <a:extLst>
              <a:ext uri="{FF2B5EF4-FFF2-40B4-BE49-F238E27FC236}">
                <a16:creationId xmlns:a16="http://schemas.microsoft.com/office/drawing/2014/main" id="{61809482-576D-0F73-CE81-5AF48C27C67E}"/>
              </a:ext>
            </a:extLst>
          </p:cNvPr>
          <p:cNvPicPr>
            <a:picLocks noChangeAspect="1"/>
          </p:cNvPicPr>
          <p:nvPr/>
        </p:nvPicPr>
        <p:blipFill>
          <a:blip r:embed="rId10"/>
          <a:stretch>
            <a:fillRect/>
          </a:stretch>
        </p:blipFill>
        <p:spPr>
          <a:xfrm>
            <a:off x="2174113" y="4613043"/>
            <a:ext cx="3808912" cy="2282412"/>
          </a:xfrm>
          <a:prstGeom prst="rect">
            <a:avLst/>
          </a:prstGeom>
        </p:spPr>
      </p:pic>
    </p:spTree>
    <p:extLst>
      <p:ext uri="{BB962C8B-B14F-4D97-AF65-F5344CB8AC3E}">
        <p14:creationId xmlns:p14="http://schemas.microsoft.com/office/powerpoint/2010/main" val="370845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ABFBB-6201-4724-8561-C38E5FC89FF9}"/>
              </a:ext>
            </a:extLst>
          </p:cNvPr>
          <p:cNvSpPr>
            <a:spLocks noGrp="1"/>
          </p:cNvSpPr>
          <p:nvPr>
            <p:ph type="title"/>
          </p:nvPr>
        </p:nvSpPr>
        <p:spPr/>
        <p:txBody>
          <a:bodyPr/>
          <a:lstStyle/>
          <a:p>
            <a:r>
              <a:rPr lang="fr-BE" dirty="0"/>
              <a:t>Update </a:t>
            </a:r>
            <a:r>
              <a:rPr lang="fr-BE" dirty="0" err="1"/>
              <a:t>Waterbodembeleid</a:t>
            </a:r>
            <a:endParaRPr lang="nl-BE" dirty="0"/>
          </a:p>
        </p:txBody>
      </p:sp>
      <p:graphicFrame>
        <p:nvGraphicFramePr>
          <p:cNvPr id="8" name="Tijdelijke aanduiding voor inhoud 2">
            <a:extLst>
              <a:ext uri="{FF2B5EF4-FFF2-40B4-BE49-F238E27FC236}">
                <a16:creationId xmlns:a16="http://schemas.microsoft.com/office/drawing/2014/main" id="{F170AA3A-EC99-ABB3-8AB6-44F6F984BCC3}"/>
              </a:ext>
            </a:extLst>
          </p:cNvPr>
          <p:cNvGraphicFramePr>
            <a:graphicFrameLocks noGrp="1"/>
          </p:cNvGraphicFramePr>
          <p:nvPr>
            <p:ph idx="1"/>
            <p:extLst>
              <p:ext uri="{D42A27DB-BD31-4B8C-83A1-F6EECF244321}">
                <p14:modId xmlns:p14="http://schemas.microsoft.com/office/powerpoint/2010/main" val="872369822"/>
              </p:ext>
            </p:extLst>
          </p:nvPr>
        </p:nvGraphicFramePr>
        <p:xfrm>
          <a:off x="559904" y="184785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10-11-2016-legal-update-2 - Lumen Group">
            <a:extLst>
              <a:ext uri="{FF2B5EF4-FFF2-40B4-BE49-F238E27FC236}">
                <a16:creationId xmlns:a16="http://schemas.microsoft.com/office/drawing/2014/main" id="{F64A10CE-6EE2-B004-AE40-832A839BF4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525" t="1882" r="7525" b="2109"/>
          <a:stretch/>
        </p:blipFill>
        <p:spPr bwMode="auto">
          <a:xfrm>
            <a:off x="9810577" y="-1"/>
            <a:ext cx="2129183" cy="1614115"/>
          </a:xfrm>
          <a:prstGeom prst="rect">
            <a:avLst/>
          </a:pr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7520F95E-9338-D0E2-0783-C013EEE7593D}"/>
              </a:ext>
            </a:extLst>
          </p:cNvPr>
          <p:cNvSpPr txBox="1"/>
          <p:nvPr/>
        </p:nvSpPr>
        <p:spPr>
          <a:xfrm>
            <a:off x="333955" y="1847850"/>
            <a:ext cx="11298141" cy="3139321"/>
          </a:xfrm>
          <a:prstGeom prst="rect">
            <a:avLst/>
          </a:prstGeom>
          <a:noFill/>
        </p:spPr>
        <p:txBody>
          <a:bodyPr wrap="square">
            <a:spAutoFit/>
          </a:bodyPr>
          <a:lstStyle/>
          <a:p>
            <a:pPr marL="342900" indent="-342900">
              <a:buFont typeface="Arial" panose="020B0604020202020204" pitchFamily="34" charset="0"/>
              <a:buChar char="•"/>
            </a:pPr>
            <a:r>
              <a:rPr lang="nl-BE" dirty="0"/>
              <a:t>Studie hotspots </a:t>
            </a:r>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endParaRPr lang="nl-BE" dirty="0"/>
          </a:p>
          <a:p>
            <a:endParaRPr lang="nl-BE" dirty="0"/>
          </a:p>
          <a:p>
            <a:endParaRPr lang="nl-BE" dirty="0"/>
          </a:p>
          <a:p>
            <a:endParaRPr lang="nl-BE" dirty="0"/>
          </a:p>
          <a:p>
            <a:endParaRPr lang="nl-BE" dirty="0"/>
          </a:p>
          <a:p>
            <a:pPr marL="342900" indent="-342900">
              <a:buFont typeface="Arial" panose="020B0604020202020204" pitchFamily="34" charset="0"/>
              <a:buChar char="•"/>
            </a:pPr>
            <a:endParaRPr lang="nl-BE" dirty="0"/>
          </a:p>
          <a:p>
            <a:pPr marL="342900" indent="-342900">
              <a:buFont typeface="Arial" panose="020B0604020202020204" pitchFamily="34" charset="0"/>
              <a:buChar char="•"/>
            </a:pPr>
            <a:r>
              <a:rPr lang="nl-BE" dirty="0"/>
              <a:t>Data : Waterbodemverkenner</a:t>
            </a:r>
          </a:p>
          <a:p>
            <a:pPr marL="342900" indent="-342900">
              <a:buFont typeface="Arial" panose="020B0604020202020204" pitchFamily="34" charset="0"/>
              <a:buChar char="•"/>
            </a:pPr>
            <a:r>
              <a:rPr lang="nl-BE" dirty="0"/>
              <a:t>Financiering : Maatschappelijke Kosten Baten Analyse</a:t>
            </a:r>
          </a:p>
          <a:p>
            <a:pPr marL="342900" indent="-342900">
              <a:buFont typeface="Arial" panose="020B0604020202020204" pitchFamily="34" charset="0"/>
              <a:buChar char="•"/>
            </a:pPr>
            <a:endParaRPr lang="nl-BE" dirty="0"/>
          </a:p>
        </p:txBody>
      </p:sp>
      <p:pic>
        <p:nvPicPr>
          <p:cNvPr id="18" name="Afbeelding 17">
            <a:extLst>
              <a:ext uri="{FF2B5EF4-FFF2-40B4-BE49-F238E27FC236}">
                <a16:creationId xmlns:a16="http://schemas.microsoft.com/office/drawing/2014/main" id="{F2470FE6-6F5B-E9B6-D978-0EC508E77A53}"/>
              </a:ext>
            </a:extLst>
          </p:cNvPr>
          <p:cNvPicPr>
            <a:picLocks noChangeAspect="1"/>
          </p:cNvPicPr>
          <p:nvPr/>
        </p:nvPicPr>
        <p:blipFill>
          <a:blip r:embed="rId8"/>
          <a:stretch>
            <a:fillRect/>
          </a:stretch>
        </p:blipFill>
        <p:spPr>
          <a:xfrm>
            <a:off x="806871" y="2245340"/>
            <a:ext cx="4371975" cy="1571625"/>
          </a:xfrm>
          <a:prstGeom prst="rect">
            <a:avLst/>
          </a:prstGeom>
        </p:spPr>
      </p:pic>
      <p:pic>
        <p:nvPicPr>
          <p:cNvPr id="20" name="Afbeelding 19">
            <a:extLst>
              <a:ext uri="{FF2B5EF4-FFF2-40B4-BE49-F238E27FC236}">
                <a16:creationId xmlns:a16="http://schemas.microsoft.com/office/drawing/2014/main" id="{CAF07D31-58C7-034F-CC1F-3068798F9563}"/>
              </a:ext>
            </a:extLst>
          </p:cNvPr>
          <p:cNvPicPr>
            <a:picLocks noChangeAspect="1"/>
          </p:cNvPicPr>
          <p:nvPr/>
        </p:nvPicPr>
        <p:blipFill>
          <a:blip r:embed="rId9"/>
          <a:stretch>
            <a:fillRect/>
          </a:stretch>
        </p:blipFill>
        <p:spPr>
          <a:xfrm>
            <a:off x="1983954" y="4825388"/>
            <a:ext cx="3194892" cy="2032612"/>
          </a:xfrm>
          <a:prstGeom prst="rect">
            <a:avLst/>
          </a:prstGeom>
        </p:spPr>
      </p:pic>
      <p:pic>
        <p:nvPicPr>
          <p:cNvPr id="24" name="Afbeelding 23">
            <a:extLst>
              <a:ext uri="{FF2B5EF4-FFF2-40B4-BE49-F238E27FC236}">
                <a16:creationId xmlns:a16="http://schemas.microsoft.com/office/drawing/2014/main" id="{92CA89EA-F856-698C-E461-DBC5FF7A5DC8}"/>
              </a:ext>
            </a:extLst>
          </p:cNvPr>
          <p:cNvPicPr>
            <a:picLocks noChangeAspect="1"/>
          </p:cNvPicPr>
          <p:nvPr/>
        </p:nvPicPr>
        <p:blipFill>
          <a:blip r:embed="rId10"/>
          <a:stretch>
            <a:fillRect/>
          </a:stretch>
        </p:blipFill>
        <p:spPr>
          <a:xfrm>
            <a:off x="5890542" y="1847850"/>
            <a:ext cx="6301458" cy="3589998"/>
          </a:xfrm>
          <a:prstGeom prst="rect">
            <a:avLst/>
          </a:prstGeom>
        </p:spPr>
      </p:pic>
    </p:spTree>
    <p:extLst>
      <p:ext uri="{BB962C8B-B14F-4D97-AF65-F5344CB8AC3E}">
        <p14:creationId xmlns:p14="http://schemas.microsoft.com/office/powerpoint/2010/main" val="1434816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E05662-D487-497A-9D31-F7A6196B862A}"/>
              </a:ext>
            </a:extLst>
          </p:cNvPr>
          <p:cNvSpPr>
            <a:spLocks noGrp="1"/>
          </p:cNvSpPr>
          <p:nvPr>
            <p:ph type="title"/>
          </p:nvPr>
        </p:nvSpPr>
        <p:spPr/>
        <p:txBody>
          <a:bodyPr>
            <a:normAutofit/>
          </a:bodyPr>
          <a:lstStyle/>
          <a:p>
            <a:r>
              <a:rPr lang="nl-NL" dirty="0"/>
              <a:t>Studie Hotspots</a:t>
            </a:r>
          </a:p>
        </p:txBody>
      </p:sp>
      <p:pic>
        <p:nvPicPr>
          <p:cNvPr id="21" name="Tijdelijke aanduiding voor afbeelding 20" descr="Afbeelding met tekst, fabriek, buiten, oud&#10;&#10;Automatisch gegenereerde beschrijving">
            <a:extLst>
              <a:ext uri="{FF2B5EF4-FFF2-40B4-BE49-F238E27FC236}">
                <a16:creationId xmlns:a16="http://schemas.microsoft.com/office/drawing/2014/main" id="{BE1CC887-556A-4E19-9C5C-03AFACCE2475}"/>
              </a:ext>
            </a:extLst>
          </p:cNvPr>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665496" y="1690688"/>
            <a:ext cx="4782188" cy="2363736"/>
          </a:xfrm>
        </p:spPr>
      </p:pic>
      <p:pic>
        <p:nvPicPr>
          <p:cNvPr id="23" name="Tijdelijke aanduiding voor afbeelding 22" descr="Afbeelding met lucht, buiten, fabriek, gebouw&#10;&#10;Automatisch gegenereerde beschrijving">
            <a:extLst>
              <a:ext uri="{FF2B5EF4-FFF2-40B4-BE49-F238E27FC236}">
                <a16:creationId xmlns:a16="http://schemas.microsoft.com/office/drawing/2014/main" id="{B1F00BF5-7506-4538-9F71-A192914E4A9C}"/>
              </a:ext>
            </a:extLst>
          </p:cNvPr>
          <p:cNvPicPr>
            <a:picLocks noGrp="1" noChangeAspect="1"/>
          </p:cNvPicPr>
          <p:nvPr>
            <p:ph type="pic" sz="quarter" idx="4294967295"/>
          </p:nvPr>
        </p:nvPicPr>
        <p:blipFill>
          <a:blip r:embed="rId4" cstate="screen">
            <a:extLst>
              <a:ext uri="{28A0092B-C50C-407E-A947-70E740481C1C}">
                <a14:useLocalDpi xmlns:a14="http://schemas.microsoft.com/office/drawing/2010/main" val="0"/>
              </a:ext>
            </a:extLst>
          </a:blip>
          <a:srcRect/>
          <a:stretch>
            <a:fillRect/>
          </a:stretch>
        </p:blipFill>
        <p:spPr>
          <a:xfrm>
            <a:off x="5812960" y="4176880"/>
            <a:ext cx="2628900" cy="2514600"/>
          </a:xfrm>
        </p:spPr>
      </p:pic>
      <p:pic>
        <p:nvPicPr>
          <p:cNvPr id="10" name="Tijdelijke aanduiding voor afbeelding 9" descr="Afbeelding met water, lucht, buiten, boot&#10;&#10;Automatisch gegenereerde beschrijving">
            <a:extLst>
              <a:ext uri="{FF2B5EF4-FFF2-40B4-BE49-F238E27FC236}">
                <a16:creationId xmlns:a16="http://schemas.microsoft.com/office/drawing/2014/main" id="{37E48E36-3769-477D-B7BF-03B20F089523}"/>
              </a:ext>
            </a:extLst>
          </p:cNvPr>
          <p:cNvPicPr>
            <a:picLocks noGrp="1" noChangeAspect="1"/>
          </p:cNvPicPr>
          <p:nvPr>
            <p:ph type="pic" sz="quarter" idx="4294967295"/>
          </p:nvPr>
        </p:nvPicPr>
        <p:blipFill>
          <a:blip r:embed="rId5" cstate="screen">
            <a:extLst>
              <a:ext uri="{28A0092B-C50C-407E-A947-70E740481C1C}">
                <a14:useLocalDpi xmlns:a14="http://schemas.microsoft.com/office/drawing/2010/main" val="0"/>
              </a:ext>
            </a:extLst>
          </a:blip>
          <a:srcRect/>
          <a:stretch>
            <a:fillRect/>
          </a:stretch>
        </p:blipFill>
        <p:spPr>
          <a:xfrm>
            <a:off x="372975" y="4109598"/>
            <a:ext cx="5152929" cy="2558696"/>
          </a:xfrm>
        </p:spPr>
      </p:pic>
      <p:pic>
        <p:nvPicPr>
          <p:cNvPr id="25" name="Tijdelijke aanduiding voor afbeelding 24" descr="Afbeelding met gras, buiten, rivier, outdoor-object&#10;&#10;Automatisch gegenereerde beschrijving">
            <a:extLst>
              <a:ext uri="{FF2B5EF4-FFF2-40B4-BE49-F238E27FC236}">
                <a16:creationId xmlns:a16="http://schemas.microsoft.com/office/drawing/2014/main" id="{12657EF1-045C-4C35-AFC5-7274D21CEB7B}"/>
              </a:ext>
            </a:extLst>
          </p:cNvPr>
          <p:cNvPicPr>
            <a:picLocks noGrp="1" noChangeAspect="1"/>
          </p:cNvPicPr>
          <p:nvPr>
            <p:ph type="pic" idx="4294967295"/>
          </p:nvPr>
        </p:nvPicPr>
        <p:blipFill rotWithShape="1">
          <a:blip r:embed="rId6" cstate="screen">
            <a:extLst>
              <a:ext uri="{28A0092B-C50C-407E-A947-70E740481C1C}">
                <a14:useLocalDpi xmlns:a14="http://schemas.microsoft.com/office/drawing/2010/main" val="0"/>
              </a:ext>
            </a:extLst>
          </a:blip>
          <a:srcRect t="8116" b="8116"/>
          <a:stretch/>
        </p:blipFill>
        <p:spPr>
          <a:xfrm>
            <a:off x="8638674" y="4176543"/>
            <a:ext cx="3092198" cy="2441628"/>
          </a:xfrm>
        </p:spPr>
      </p:pic>
      <p:sp>
        <p:nvSpPr>
          <p:cNvPr id="7" name="Tekstvak 6">
            <a:extLst>
              <a:ext uri="{FF2B5EF4-FFF2-40B4-BE49-F238E27FC236}">
                <a16:creationId xmlns:a16="http://schemas.microsoft.com/office/drawing/2014/main" id="{85384FE7-FF66-C2EE-D3B7-9297EC032777}"/>
              </a:ext>
            </a:extLst>
          </p:cNvPr>
          <p:cNvSpPr txBox="1"/>
          <p:nvPr/>
        </p:nvSpPr>
        <p:spPr>
          <a:xfrm>
            <a:off x="589547" y="1876926"/>
            <a:ext cx="4936357" cy="1200329"/>
          </a:xfrm>
          <a:prstGeom prst="rect">
            <a:avLst/>
          </a:prstGeom>
          <a:noFill/>
        </p:spPr>
        <p:txBody>
          <a:bodyPr wrap="square" rtlCol="0">
            <a:spAutoFit/>
          </a:bodyPr>
          <a:lstStyle/>
          <a:p>
            <a:r>
              <a:rPr lang="nl-NL" dirty="0"/>
              <a:t>Rijke industriële verleden in Vlaanderen - langs waterlopen </a:t>
            </a:r>
          </a:p>
          <a:p>
            <a:endParaRPr lang="nl-NL" dirty="0"/>
          </a:p>
          <a:p>
            <a:r>
              <a:rPr lang="nl-NL" dirty="0"/>
              <a:t>Effect op waterbodemkwaliteit</a:t>
            </a:r>
          </a:p>
        </p:txBody>
      </p:sp>
    </p:spTree>
    <p:extLst>
      <p:ext uri="{BB962C8B-B14F-4D97-AF65-F5344CB8AC3E}">
        <p14:creationId xmlns:p14="http://schemas.microsoft.com/office/powerpoint/2010/main" val="1840890737"/>
      </p:ext>
    </p:extLst>
  </p:cSld>
  <p:clrMapOvr>
    <a:masterClrMapping/>
  </p:clrMapOvr>
  <mc:AlternateContent xmlns:mc="http://schemas.openxmlformats.org/markup-compatibility/2006" xmlns:p14="http://schemas.microsoft.com/office/powerpoint/2010/main">
    <mc:Choice Requires="p14">
      <p:transition spd="slow" p14:dur="2000" advTm="22723"/>
    </mc:Choice>
    <mc:Fallback xmlns="">
      <p:transition spd="slow" advTm="2272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B61F5C38-3AA5-4996-B62C-08C96139A714}"/>
              </a:ext>
            </a:extLst>
          </p:cNvPr>
          <p:cNvSpPr>
            <a:spLocks noGrp="1"/>
          </p:cNvSpPr>
          <p:nvPr>
            <p:ph type="body" sz="quarter" idx="18"/>
          </p:nvPr>
        </p:nvSpPr>
        <p:spPr>
          <a:xfrm>
            <a:off x="1220894" y="3006366"/>
            <a:ext cx="3619500" cy="678874"/>
          </a:xfrm>
        </p:spPr>
        <p:txBody>
          <a:bodyPr/>
          <a:lstStyle/>
          <a:p>
            <a:r>
              <a:rPr lang="nl-NL" sz="1600" dirty="0"/>
              <a:t>Voorgaand onderzoek</a:t>
            </a:r>
          </a:p>
          <a:p>
            <a:endParaRPr lang="nl-NL" sz="1600" dirty="0"/>
          </a:p>
        </p:txBody>
      </p:sp>
      <p:sp>
        <p:nvSpPr>
          <p:cNvPr id="5" name="Tijdelijke aanduiding voor dianummer 4">
            <a:extLst>
              <a:ext uri="{FF2B5EF4-FFF2-40B4-BE49-F238E27FC236}">
                <a16:creationId xmlns:a16="http://schemas.microsoft.com/office/drawing/2014/main" id="{DB3C4B00-AF16-4CF2-A402-C840411AF866}"/>
              </a:ext>
            </a:extLst>
          </p:cNvPr>
          <p:cNvSpPr>
            <a:spLocks noGrp="1"/>
          </p:cNvSpPr>
          <p:nvPr>
            <p:ph type="sldNum" sz="quarter" idx="12"/>
          </p:nvPr>
        </p:nvSpPr>
        <p:spPr/>
        <p:txBody>
          <a:bodyPr/>
          <a:lstStyle/>
          <a:p>
            <a:fld id="{2FE63AA4-120D-435A-A130-F49443AF7CBF}" type="slidenum">
              <a:rPr lang="nl-NL" smtClean="0"/>
              <a:pPr/>
              <a:t>9</a:t>
            </a:fld>
            <a:endParaRPr lang="nl-NL" dirty="0"/>
          </a:p>
        </p:txBody>
      </p:sp>
      <p:pic>
        <p:nvPicPr>
          <p:cNvPr id="22" name="Tijdelijke aanduiding voor afbeelding 21">
            <a:extLst>
              <a:ext uri="{FF2B5EF4-FFF2-40B4-BE49-F238E27FC236}">
                <a16:creationId xmlns:a16="http://schemas.microsoft.com/office/drawing/2014/main" id="{D6709366-041A-442A-816F-A445BF7E428F}"/>
              </a:ext>
            </a:extLst>
          </p:cNvPr>
          <p:cNvPicPr>
            <a:picLocks noGrp="1" noChangeAspect="1"/>
          </p:cNvPicPr>
          <p:nvPr>
            <p:ph type="pic" sz="quarter" idx="23"/>
          </p:nvPr>
        </p:nvPicPr>
        <p:blipFill>
          <a:blip r:embed="rId3" cstate="screen">
            <a:extLst>
              <a:ext uri="{28A0092B-C50C-407E-A947-70E740481C1C}">
                <a14:useLocalDpi xmlns:a14="http://schemas.microsoft.com/office/drawing/2010/main" val="0"/>
              </a:ext>
            </a:extLst>
          </a:blip>
          <a:srcRect/>
          <a:stretch>
            <a:fillRect/>
          </a:stretch>
        </p:blipFill>
        <p:spPr>
          <a:xfrm>
            <a:off x="348915" y="4773401"/>
            <a:ext cx="723900" cy="685801"/>
          </a:xfrm>
        </p:spPr>
      </p:pic>
      <p:pic>
        <p:nvPicPr>
          <p:cNvPr id="18" name="Tijdelijke aanduiding voor afbeelding 17">
            <a:extLst>
              <a:ext uri="{FF2B5EF4-FFF2-40B4-BE49-F238E27FC236}">
                <a16:creationId xmlns:a16="http://schemas.microsoft.com/office/drawing/2014/main" id="{5E7C648F-3E8B-4C91-A51C-851A0BA8B0FB}"/>
              </a:ext>
            </a:extLst>
          </p:cNvPr>
          <p:cNvPicPr>
            <a:picLocks noGrp="1" noChangeAspect="1"/>
          </p:cNvPicPr>
          <p:nvPr>
            <p:ph type="pic" sz="quarter" idx="21"/>
          </p:nvPr>
        </p:nvPicPr>
        <p:blipFill rotWithShape="1">
          <a:blip r:embed="rId4">
            <a:extLst>
              <a:ext uri="{96DAC541-7B7A-43D3-8B79-37D633B846F1}">
                <asvg:svgBlip xmlns:asvg="http://schemas.microsoft.com/office/drawing/2016/SVG/main" r:embed="rId5"/>
              </a:ext>
            </a:extLst>
          </a:blip>
          <a:srcRect l="-2778" t="-9375" r="-2778" b="-9375"/>
          <a:stretch/>
        </p:blipFill>
        <p:spPr>
          <a:xfrm>
            <a:off x="348915" y="2901657"/>
            <a:ext cx="722000" cy="684000"/>
          </a:xfrm>
          <a:prstGeom prst="rect">
            <a:avLst/>
          </a:prstGeom>
        </p:spPr>
      </p:pic>
      <p:sp>
        <p:nvSpPr>
          <p:cNvPr id="11" name="Tijdelijke aanduiding voor tekst 10">
            <a:extLst>
              <a:ext uri="{FF2B5EF4-FFF2-40B4-BE49-F238E27FC236}">
                <a16:creationId xmlns:a16="http://schemas.microsoft.com/office/drawing/2014/main" id="{80BDC43C-B23C-41B8-B7AA-ABF638E9F145}"/>
              </a:ext>
            </a:extLst>
          </p:cNvPr>
          <p:cNvSpPr>
            <a:spLocks noGrp="1"/>
          </p:cNvSpPr>
          <p:nvPr>
            <p:ph type="body" sz="quarter" idx="20"/>
          </p:nvPr>
        </p:nvSpPr>
        <p:spPr>
          <a:xfrm>
            <a:off x="1220894" y="4898377"/>
            <a:ext cx="3619500" cy="678874"/>
          </a:xfrm>
        </p:spPr>
        <p:txBody>
          <a:bodyPr/>
          <a:lstStyle/>
          <a:p>
            <a:r>
              <a:rPr lang="en-US" sz="1600" dirty="0"/>
              <a:t>Expert judgment</a:t>
            </a:r>
            <a:endParaRPr lang="nl-NL" sz="1600" dirty="0"/>
          </a:p>
        </p:txBody>
      </p:sp>
      <p:pic>
        <p:nvPicPr>
          <p:cNvPr id="20" name="Tijdelijke aanduiding voor afbeelding 19">
            <a:extLst>
              <a:ext uri="{FF2B5EF4-FFF2-40B4-BE49-F238E27FC236}">
                <a16:creationId xmlns:a16="http://schemas.microsoft.com/office/drawing/2014/main" id="{D4FDBC81-C0C2-4A07-AAF7-517BE764107B}"/>
              </a:ext>
            </a:extLst>
          </p:cNvPr>
          <p:cNvPicPr>
            <a:picLocks noGrp="1" noChangeAspect="1"/>
          </p:cNvPicPr>
          <p:nvPr>
            <p:ph type="pic" sz="quarter" idx="22"/>
          </p:nvPr>
        </p:nvPicPr>
        <p:blipFill>
          <a:blip r:embed="rId6" cstate="screen">
            <a:extLst>
              <a:ext uri="{28A0092B-C50C-407E-A947-70E740481C1C}">
                <a14:useLocalDpi xmlns:a14="http://schemas.microsoft.com/office/drawing/2010/main" val="0"/>
              </a:ext>
            </a:extLst>
          </a:blip>
          <a:srcRect/>
          <a:stretch>
            <a:fillRect/>
          </a:stretch>
        </p:blipFill>
        <p:spPr>
          <a:xfrm>
            <a:off x="348915" y="3816057"/>
            <a:ext cx="723900" cy="685801"/>
          </a:xfrm>
        </p:spPr>
      </p:pic>
      <p:sp>
        <p:nvSpPr>
          <p:cNvPr id="10" name="Tijdelijke aanduiding voor tekst 9">
            <a:extLst>
              <a:ext uri="{FF2B5EF4-FFF2-40B4-BE49-F238E27FC236}">
                <a16:creationId xmlns:a16="http://schemas.microsoft.com/office/drawing/2014/main" id="{1CE55650-E0ED-4003-BCAD-0E357C26EB7F}"/>
              </a:ext>
            </a:extLst>
          </p:cNvPr>
          <p:cNvSpPr>
            <a:spLocks noGrp="1"/>
          </p:cNvSpPr>
          <p:nvPr>
            <p:ph type="body" sz="quarter" idx="19"/>
          </p:nvPr>
        </p:nvSpPr>
        <p:spPr>
          <a:xfrm>
            <a:off x="1220894" y="3984289"/>
            <a:ext cx="3619500" cy="678874"/>
          </a:xfrm>
        </p:spPr>
        <p:txBody>
          <a:bodyPr/>
          <a:lstStyle/>
          <a:p>
            <a:r>
              <a:rPr lang="nl-NL" sz="1600" dirty="0"/>
              <a:t>Emissiecijfers</a:t>
            </a:r>
          </a:p>
        </p:txBody>
      </p:sp>
      <p:sp>
        <p:nvSpPr>
          <p:cNvPr id="3" name="Tijdelijke aanduiding voor datum 2">
            <a:extLst>
              <a:ext uri="{FF2B5EF4-FFF2-40B4-BE49-F238E27FC236}">
                <a16:creationId xmlns:a16="http://schemas.microsoft.com/office/drawing/2014/main" id="{B2A8D52F-275B-4AE5-A30D-FB5E8ED79F18}"/>
              </a:ext>
            </a:extLst>
          </p:cNvPr>
          <p:cNvSpPr>
            <a:spLocks noGrp="1"/>
          </p:cNvSpPr>
          <p:nvPr>
            <p:ph type="dt" sz="half" idx="10"/>
          </p:nvPr>
        </p:nvSpPr>
        <p:spPr/>
        <p:txBody>
          <a:bodyPr/>
          <a:lstStyle/>
          <a:p>
            <a:fld id="{F31E42D4-B472-4D33-8D3D-6F0C0E7887EA}" type="datetime3">
              <a:rPr lang="nl-NL" smtClean="0"/>
              <a:t>12/10/22</a:t>
            </a:fld>
            <a:endParaRPr lang="nl-NL" dirty="0"/>
          </a:p>
        </p:txBody>
      </p:sp>
      <p:sp>
        <p:nvSpPr>
          <p:cNvPr id="2" name="Titel 1">
            <a:extLst>
              <a:ext uri="{FF2B5EF4-FFF2-40B4-BE49-F238E27FC236}">
                <a16:creationId xmlns:a16="http://schemas.microsoft.com/office/drawing/2014/main" id="{0C9F33C5-DD30-4606-A2B2-9CEB88376336}"/>
              </a:ext>
            </a:extLst>
          </p:cNvPr>
          <p:cNvSpPr>
            <a:spLocks noGrp="1"/>
          </p:cNvSpPr>
          <p:nvPr>
            <p:ph type="title"/>
          </p:nvPr>
        </p:nvSpPr>
        <p:spPr>
          <a:xfrm>
            <a:off x="457200" y="592791"/>
            <a:ext cx="11277600" cy="685799"/>
          </a:xfrm>
        </p:spPr>
        <p:txBody>
          <a:bodyPr>
            <a:normAutofit fontScale="90000"/>
          </a:bodyPr>
          <a:lstStyle/>
          <a:p>
            <a:r>
              <a:rPr lang="nl-NL" dirty="0"/>
              <a:t>Stap 1: Identificeren van potentiële hotspots</a:t>
            </a:r>
          </a:p>
        </p:txBody>
      </p:sp>
      <p:graphicFrame>
        <p:nvGraphicFramePr>
          <p:cNvPr id="26" name="Diagram 25">
            <a:extLst>
              <a:ext uri="{FF2B5EF4-FFF2-40B4-BE49-F238E27FC236}">
                <a16:creationId xmlns:a16="http://schemas.microsoft.com/office/drawing/2014/main" id="{4B34B146-CAD1-4107-9DE2-66B7D48E46EF}"/>
              </a:ext>
            </a:extLst>
          </p:cNvPr>
          <p:cNvGraphicFramePr/>
          <p:nvPr>
            <p:extLst>
              <p:ext uri="{D42A27DB-BD31-4B8C-83A1-F6EECF244321}">
                <p14:modId xmlns:p14="http://schemas.microsoft.com/office/powerpoint/2010/main" val="752422832"/>
              </p:ext>
            </p:extLst>
          </p:nvPr>
        </p:nvGraphicFramePr>
        <p:xfrm>
          <a:off x="3032544" y="1596323"/>
          <a:ext cx="6359429" cy="60273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7" name="Tekstvak 26">
            <a:extLst>
              <a:ext uri="{FF2B5EF4-FFF2-40B4-BE49-F238E27FC236}">
                <a16:creationId xmlns:a16="http://schemas.microsoft.com/office/drawing/2014/main" id="{F221793C-8579-4E53-B23A-ED2962ACF923}"/>
              </a:ext>
            </a:extLst>
          </p:cNvPr>
          <p:cNvSpPr txBox="1"/>
          <p:nvPr/>
        </p:nvSpPr>
        <p:spPr>
          <a:xfrm>
            <a:off x="9708292" y="3685240"/>
            <a:ext cx="2525628" cy="757130"/>
          </a:xfrm>
          <a:prstGeom prst="rect">
            <a:avLst/>
          </a:prstGeom>
          <a:noFill/>
        </p:spPr>
        <p:txBody>
          <a:bodyPr wrap="square" rtlCol="0">
            <a:spAutoFit/>
          </a:bodyPr>
          <a:lstStyle/>
          <a:p>
            <a:pPr>
              <a:lnSpc>
                <a:spcPct val="90000"/>
              </a:lnSpc>
              <a:spcBef>
                <a:spcPts val="200"/>
              </a:spcBef>
              <a:spcAft>
                <a:spcPts val="400"/>
              </a:spcAft>
            </a:pPr>
            <a:r>
              <a:rPr lang="nl-NL" sz="1600" dirty="0"/>
              <a:t>4950 locaties of potentiële hotspots, grenzend aan 1762 segmenten</a:t>
            </a:r>
          </a:p>
        </p:txBody>
      </p:sp>
    </p:spTree>
    <p:extLst>
      <p:ext uri="{BB962C8B-B14F-4D97-AF65-F5344CB8AC3E}">
        <p14:creationId xmlns:p14="http://schemas.microsoft.com/office/powerpoint/2010/main" val="649587816"/>
      </p:ext>
    </p:extLst>
  </p:cSld>
  <p:clrMapOvr>
    <a:masterClrMapping/>
  </p:clrMapOvr>
  <mc:AlternateContent xmlns:mc="http://schemas.openxmlformats.org/markup-compatibility/2006" xmlns:p14="http://schemas.microsoft.com/office/powerpoint/2010/main">
    <mc:Choice Requires="p14">
      <p:transition spd="slow" p14:dur="2000" advTm="63836"/>
    </mc:Choice>
    <mc:Fallback xmlns="">
      <p:transition spd="slow" advTm="63836"/>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A174A755048C41AE998165CF0D168C" ma:contentTypeVersion="12" ma:contentTypeDescription="Een nieuw document maken." ma:contentTypeScope="" ma:versionID="1b4ed9753fc2bb5431bad4ea016e12a5">
  <xsd:schema xmlns:xsd="http://www.w3.org/2001/XMLSchema" xmlns:xs="http://www.w3.org/2001/XMLSchema" xmlns:p="http://schemas.microsoft.com/office/2006/metadata/properties" xmlns:ns2="61d4ae28-4313-49e5-8ba6-cf787738ecb6" xmlns:ns3="d3a3bbeb-fed3-40d9-957e-415987ce3d85" targetNamespace="http://schemas.microsoft.com/office/2006/metadata/properties" ma:root="true" ma:fieldsID="faf9226e1bbe15eb05e0d66feaaf415f" ns2:_="" ns3:_="">
    <xsd:import namespace="61d4ae28-4313-49e5-8ba6-cf787738ecb6"/>
    <xsd:import namespace="d3a3bbeb-fed3-40d9-957e-415987ce3d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d4ae28-4313-49e5-8ba6-cf787738ec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a3bbeb-fed3-40d9-957e-415987ce3d85"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ED0D38-A9B9-41FA-9872-EE97E382C7E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BE2FA08-3331-45B3-8DBC-E36EB8962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d4ae28-4313-49e5-8ba6-cf787738ecb6"/>
    <ds:schemaRef ds:uri="d3a3bbeb-fed3-40d9-957e-415987ce3d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F4C9AEC-B9F5-44E2-986E-98DD0DA671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1817</Words>
  <Application>Microsoft Office PowerPoint</Application>
  <PresentationFormat>Breedbeeld</PresentationFormat>
  <Paragraphs>319</Paragraphs>
  <Slides>32</Slides>
  <Notes>10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32</vt:i4>
      </vt:variant>
    </vt:vector>
  </HeadingPairs>
  <TitlesOfParts>
    <vt:vector size="37" baseType="lpstr">
      <vt:lpstr>Arial</vt:lpstr>
      <vt:lpstr>Calibri</vt:lpstr>
      <vt:lpstr>Calibri Light</vt:lpstr>
      <vt:lpstr>Wingdings</vt:lpstr>
      <vt:lpstr>Office Theme</vt:lpstr>
      <vt:lpstr>Innovatie in nature -based saneringstechnieken </vt:lpstr>
      <vt:lpstr>Innovatie in nature -based saneringstechnieken </vt:lpstr>
      <vt:lpstr>Innovatie in nature-based saneringtechnieken</vt:lpstr>
      <vt:lpstr>Programma stakeholdersmeeting</vt:lpstr>
      <vt:lpstr>Update Waterbodembeleid</vt:lpstr>
      <vt:lpstr>Update Waterbodembeleid</vt:lpstr>
      <vt:lpstr>Update Waterbodembeleid</vt:lpstr>
      <vt:lpstr>Studie Hotspots</vt:lpstr>
      <vt:lpstr>Stap 1: Identificeren van potentiële hotspots</vt:lpstr>
      <vt:lpstr>Stap 1: Identificeren van potentiële hotspots</vt:lpstr>
      <vt:lpstr>Stap 2: Validatie dmv voorstudies en staalname</vt:lpstr>
      <vt:lpstr>Resultaten hotspotstudie</vt:lpstr>
      <vt:lpstr>Resultaten hotspotstudie</vt:lpstr>
      <vt:lpstr>Resultaten hotspotstudie</vt:lpstr>
      <vt:lpstr>Verder verloop</vt:lpstr>
      <vt:lpstr>Waterbodemverkenner: Geïntegreerde kennis voor duurzaam beleid</vt:lpstr>
      <vt:lpstr>Waterbodemverkenner: Integrale aanpak en samenwerking</vt:lpstr>
      <vt:lpstr>Webviewer</vt:lpstr>
      <vt:lpstr>Webviewer: Bron van informatie</vt:lpstr>
      <vt:lpstr>Onderzoeksprioritering van waterbodems obv Multi Criteria Analyse (VITO)</vt:lpstr>
      <vt:lpstr>Identificatie van potentiële hotspots obv risicogronden (Arcadis)</vt:lpstr>
      <vt:lpstr>“Welke historische gegevens zijn beschikbaar voor bepaalde (ruimings)trajecten?”</vt:lpstr>
      <vt:lpstr>“Op welke locaties bestaat er voor gebromeerde difenylethers verontreiniging in Vlaanderen?”  </vt:lpstr>
      <vt:lpstr>Webviewer: Elkaar versterken</vt:lpstr>
      <vt:lpstr>Maatschappelijke kosten en baten voor de aanpak van verontreinigde waterbodems</vt:lpstr>
      <vt:lpstr>Becijfering van de omvang (kostprijs) en noodzaak (scenario niet handelen)</vt:lpstr>
      <vt:lpstr>Identificatie locaties met impact verbeterde oppervlaktewaterkwaliteit</vt:lpstr>
      <vt:lpstr>Inschatting “alles onmiddellijk saneren”</vt:lpstr>
      <vt:lpstr>Toekomstscenario’s</vt:lpstr>
      <vt:lpstr>Toekomstscenario – minimum inschatting</vt:lpstr>
      <vt:lpstr>Conclusie becijfering MKBA voor de aanpak van verontreinigde waterbodems</vt:lpstr>
      <vt:lpstr>Lijst met prioritaire trajecten voor financiering (OVAM/VMM)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office365 imac</dc:creator>
  <cp:lastModifiedBy>Katrien Van de Wiele</cp:lastModifiedBy>
  <cp:revision>52</cp:revision>
  <dcterms:created xsi:type="dcterms:W3CDTF">2020-05-28T09:06:14Z</dcterms:created>
  <dcterms:modified xsi:type="dcterms:W3CDTF">2022-10-12T13:34:42Z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0x01010003A174A755048C41AE998165CF0D168C</vt:lpwstr>
  </property>
</Properties>
</file>