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368" r:id="rId2"/>
    <p:sldId id="328" r:id="rId3"/>
    <p:sldId id="329" r:id="rId4"/>
    <p:sldId id="367" r:id="rId5"/>
    <p:sldId id="363" r:id="rId6"/>
    <p:sldId id="365" r:id="rId7"/>
    <p:sldId id="364" r:id="rId8"/>
    <p:sldId id="256" r:id="rId9"/>
    <p:sldId id="258" r:id="rId10"/>
    <p:sldId id="263" r:id="rId11"/>
    <p:sldId id="289" r:id="rId12"/>
    <p:sldId id="270" r:id="rId13"/>
    <p:sldId id="269" r:id="rId14"/>
    <p:sldId id="271" r:id="rId15"/>
    <p:sldId id="264" r:id="rId16"/>
    <p:sldId id="275" r:id="rId17"/>
    <p:sldId id="276" r:id="rId18"/>
    <p:sldId id="279" r:id="rId19"/>
    <p:sldId id="281" r:id="rId20"/>
    <p:sldId id="286" r:id="rId21"/>
    <p:sldId id="290" r:id="rId22"/>
    <p:sldId id="287" r:id="rId23"/>
    <p:sldId id="394" r:id="rId24"/>
    <p:sldId id="306" r:id="rId25"/>
    <p:sldId id="369" r:id="rId26"/>
    <p:sldId id="370" r:id="rId27"/>
    <p:sldId id="265" r:id="rId28"/>
    <p:sldId id="267" r:id="rId29"/>
    <p:sldId id="371" r:id="rId30"/>
    <p:sldId id="335" r:id="rId31"/>
    <p:sldId id="277" r:id="rId32"/>
    <p:sldId id="336" r:id="rId33"/>
    <p:sldId id="372" r:id="rId34"/>
    <p:sldId id="288" r:id="rId35"/>
    <p:sldId id="298" r:id="rId36"/>
    <p:sldId id="294" r:id="rId37"/>
    <p:sldId id="341" r:id="rId38"/>
    <p:sldId id="273" r:id="rId39"/>
    <p:sldId id="373" r:id="rId40"/>
    <p:sldId id="278" r:id="rId41"/>
    <p:sldId id="374" r:id="rId42"/>
    <p:sldId id="274" r:id="rId43"/>
    <p:sldId id="375" r:id="rId44"/>
    <p:sldId id="283" r:id="rId45"/>
    <p:sldId id="282" r:id="rId46"/>
    <p:sldId id="376" r:id="rId47"/>
    <p:sldId id="377" r:id="rId48"/>
    <p:sldId id="340" r:id="rId49"/>
    <p:sldId id="280" r:id="rId50"/>
    <p:sldId id="292" r:id="rId51"/>
    <p:sldId id="299" r:id="rId52"/>
    <p:sldId id="305" r:id="rId53"/>
    <p:sldId id="333" r:id="rId54"/>
    <p:sldId id="339" r:id="rId55"/>
    <p:sldId id="316" r:id="rId56"/>
    <p:sldId id="318" r:id="rId57"/>
    <p:sldId id="320" r:id="rId58"/>
    <p:sldId id="334" r:id="rId59"/>
    <p:sldId id="380" r:id="rId60"/>
    <p:sldId id="381" r:id="rId61"/>
    <p:sldId id="382" r:id="rId62"/>
    <p:sldId id="383" r:id="rId63"/>
    <p:sldId id="260" r:id="rId64"/>
    <p:sldId id="268" r:id="rId65"/>
    <p:sldId id="384" r:id="rId66"/>
    <p:sldId id="385" r:id="rId67"/>
    <p:sldId id="386" r:id="rId68"/>
    <p:sldId id="387" r:id="rId69"/>
    <p:sldId id="388" r:id="rId70"/>
    <p:sldId id="291" r:id="rId71"/>
    <p:sldId id="293" r:id="rId72"/>
    <p:sldId id="389" r:id="rId73"/>
    <p:sldId id="295" r:id="rId74"/>
    <p:sldId id="390" r:id="rId75"/>
    <p:sldId id="391" r:id="rId76"/>
    <p:sldId id="392" r:id="rId77"/>
    <p:sldId id="39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756"/>
    <a:srgbClr val="076633"/>
    <a:srgbClr val="96C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/>
    <p:restoredTop sz="94527"/>
  </p:normalViewPr>
  <p:slideViewPr>
    <p:cSldViewPr snapToGrid="0" snapToObjects="1">
      <p:cViewPr varScale="1">
        <p:scale>
          <a:sx n="76" d="100"/>
          <a:sy n="76" d="100"/>
        </p:scale>
        <p:origin x="-260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https://bio2clean-my.sharepoint.com/personal/dirk_bio2clean_be/Documents/3.%20Projecten/2%20Lopende/1801_INTERREG-project/_1%20Resanat/Analyses/Phytopiles/fytopiles%20nov%202020%20jun%202021%20feb%202022%20jul%202022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https://bio2clean-my.sharepoint.com/personal/dirk_bio2clean_be/Documents/3.%20Projecten/2%20Lopende/1801_INTERREG-project/_1%20Resanat/Analyses/Phytopiles/fytopiles%20nov%202020%20jun%202021%20feb%202022%20jul%20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Minerale olie - 2A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Bodem!$D$143</c:f>
              <c:strCache>
                <c:ptCount val="1"/>
                <c:pt idx="0">
                  <c:v>3/06/2021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Bodem!$B$143:$C$154</c:f>
              <c:multiLvlStrCache>
                <c:ptCount val="12"/>
                <c:lvl>
                  <c:pt idx="0">
                    <c:v>15</c:v>
                  </c:pt>
                  <c:pt idx="1">
                    <c:v>80</c:v>
                  </c:pt>
                  <c:pt idx="2">
                    <c:v>15</c:v>
                  </c:pt>
                  <c:pt idx="3">
                    <c:v>80</c:v>
                  </c:pt>
                  <c:pt idx="4">
                    <c:v>15</c:v>
                  </c:pt>
                  <c:pt idx="5">
                    <c:v>80</c:v>
                  </c:pt>
                  <c:pt idx="6">
                    <c:v>15</c:v>
                  </c:pt>
                  <c:pt idx="7">
                    <c:v>80</c:v>
                  </c:pt>
                  <c:pt idx="8">
                    <c:v>15</c:v>
                  </c:pt>
                  <c:pt idx="9">
                    <c:v>80</c:v>
                  </c:pt>
                  <c:pt idx="10">
                    <c:v>15</c:v>
                  </c:pt>
                  <c:pt idx="11">
                    <c:v>80</c:v>
                  </c:pt>
                </c:lvl>
                <c:lvl>
                  <c:pt idx="0">
                    <c:v>2A 2021 -1</c:v>
                  </c:pt>
                  <c:pt idx="1">
                    <c:v>2A 2021 -1</c:v>
                  </c:pt>
                  <c:pt idx="2">
                    <c:v>2A 2021 -2</c:v>
                  </c:pt>
                  <c:pt idx="3">
                    <c:v>2A 2021 -2</c:v>
                  </c:pt>
                  <c:pt idx="4">
                    <c:v>2A 2021 -3</c:v>
                  </c:pt>
                  <c:pt idx="5">
                    <c:v>2A 2021 -3</c:v>
                  </c:pt>
                  <c:pt idx="6">
                    <c:v>2A 2021 -4</c:v>
                  </c:pt>
                  <c:pt idx="7">
                    <c:v>2A 2021 -4</c:v>
                  </c:pt>
                  <c:pt idx="8">
                    <c:v>2A 2021 -5</c:v>
                  </c:pt>
                  <c:pt idx="9">
                    <c:v>2A 2021 -5</c:v>
                  </c:pt>
                  <c:pt idx="10">
                    <c:v>2A 2021 -6</c:v>
                  </c:pt>
                  <c:pt idx="11">
                    <c:v>2A 2021 -6</c:v>
                  </c:pt>
                </c:lvl>
              </c:multiLvlStrCache>
            </c:multiLvlStrRef>
          </c:cat>
          <c:val>
            <c:numRef>
              <c:f>Bodem!$N$143:$N$154</c:f>
              <c:numCache>
                <c:formatCode>General</c:formatCode>
                <c:ptCount val="12"/>
                <c:pt idx="0">
                  <c:v>3700</c:v>
                </c:pt>
                <c:pt idx="1">
                  <c:v>4600</c:v>
                </c:pt>
                <c:pt idx="2">
                  <c:v>3300</c:v>
                </c:pt>
                <c:pt idx="3">
                  <c:v>3500</c:v>
                </c:pt>
                <c:pt idx="4">
                  <c:v>2600</c:v>
                </c:pt>
                <c:pt idx="5">
                  <c:v>3100</c:v>
                </c:pt>
                <c:pt idx="6">
                  <c:v>4700</c:v>
                </c:pt>
                <c:pt idx="7">
                  <c:v>2900</c:v>
                </c:pt>
                <c:pt idx="8">
                  <c:v>3200</c:v>
                </c:pt>
                <c:pt idx="9">
                  <c:v>2700</c:v>
                </c:pt>
                <c:pt idx="10">
                  <c:v>2700</c:v>
                </c:pt>
                <c:pt idx="11">
                  <c:v>3700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C9-4249-BAD1-A07E8D85627D}"/>
            </c:ext>
          </c:extLst>
        </c:ser>
        <c:ser>
          <c:idx val="1"/>
          <c:order val="2"/>
          <c:tx>
            <c:strRef>
              <c:f>Bodem!$D$155</c:f>
              <c:strCache>
                <c:ptCount val="1"/>
                <c:pt idx="0">
                  <c:v>15/02/2022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Bodem!$B$155:$B$166</c:f>
              <c:strCache>
                <c:ptCount val="12"/>
                <c:pt idx="0">
                  <c:v>2A 2022 -1</c:v>
                </c:pt>
                <c:pt idx="1">
                  <c:v>2A 2022 -1</c:v>
                </c:pt>
                <c:pt idx="2">
                  <c:v>2A 2022 -2</c:v>
                </c:pt>
                <c:pt idx="3">
                  <c:v>2A 2022 -2</c:v>
                </c:pt>
                <c:pt idx="4">
                  <c:v>2A 2022 -3</c:v>
                </c:pt>
                <c:pt idx="5">
                  <c:v>2A 2022 -3</c:v>
                </c:pt>
                <c:pt idx="6">
                  <c:v>2A 2022 -4</c:v>
                </c:pt>
                <c:pt idx="7">
                  <c:v>2A 2022 -4</c:v>
                </c:pt>
                <c:pt idx="8">
                  <c:v>2A 2022 -5</c:v>
                </c:pt>
                <c:pt idx="9">
                  <c:v>2A 2022 -5</c:v>
                </c:pt>
                <c:pt idx="10">
                  <c:v>2A 2022 -6</c:v>
                </c:pt>
                <c:pt idx="11">
                  <c:v>2A 2022 -6</c:v>
                </c:pt>
              </c:strCache>
            </c:strRef>
          </c:cat>
          <c:val>
            <c:numRef>
              <c:f>Bodem!$N$155:$N$166</c:f>
              <c:numCache>
                <c:formatCode>General</c:formatCode>
                <c:ptCount val="12"/>
                <c:pt idx="0">
                  <c:v>2400</c:v>
                </c:pt>
                <c:pt idx="1">
                  <c:v>3000</c:v>
                </c:pt>
                <c:pt idx="2">
                  <c:v>3400</c:v>
                </c:pt>
                <c:pt idx="3">
                  <c:v>970</c:v>
                </c:pt>
                <c:pt idx="4">
                  <c:v>2600</c:v>
                </c:pt>
                <c:pt idx="5">
                  <c:v>3000</c:v>
                </c:pt>
                <c:pt idx="6">
                  <c:v>2800</c:v>
                </c:pt>
                <c:pt idx="7">
                  <c:v>2300</c:v>
                </c:pt>
                <c:pt idx="8">
                  <c:v>1700</c:v>
                </c:pt>
                <c:pt idx="9">
                  <c:v>2100</c:v>
                </c:pt>
                <c:pt idx="10">
                  <c:v>980</c:v>
                </c:pt>
                <c:pt idx="11">
                  <c:v>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7C9-4249-BAD1-A07E8D85627D}"/>
            </c:ext>
          </c:extLst>
        </c:ser>
        <c:ser>
          <c:idx val="3"/>
          <c:order val="3"/>
          <c:tx>
            <c:strRef>
              <c:f>Bodem!$D$167</c:f>
              <c:strCache>
                <c:ptCount val="1"/>
                <c:pt idx="0">
                  <c:v>6/07/2022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Bodem!$B$167:$B$178</c:f>
              <c:strCache>
                <c:ptCount val="12"/>
                <c:pt idx="0">
                  <c:v>2A 2022 2-1</c:v>
                </c:pt>
                <c:pt idx="1">
                  <c:v>2A 2022 2-1</c:v>
                </c:pt>
                <c:pt idx="2">
                  <c:v>2A 2022 2-2</c:v>
                </c:pt>
                <c:pt idx="3">
                  <c:v>2A 2022 2-2</c:v>
                </c:pt>
                <c:pt idx="4">
                  <c:v>2A 2022 2-3</c:v>
                </c:pt>
                <c:pt idx="5">
                  <c:v>2A 2022 2-3</c:v>
                </c:pt>
                <c:pt idx="6">
                  <c:v>2A 2022 2-4</c:v>
                </c:pt>
                <c:pt idx="7">
                  <c:v>2A 2022 2-4</c:v>
                </c:pt>
                <c:pt idx="8">
                  <c:v>2A 2022 2-5</c:v>
                </c:pt>
                <c:pt idx="9">
                  <c:v>2A 2022 2-5</c:v>
                </c:pt>
                <c:pt idx="10">
                  <c:v>2A 2022 2-6</c:v>
                </c:pt>
                <c:pt idx="11">
                  <c:v>2A 2022 2-6</c:v>
                </c:pt>
              </c:strCache>
            </c:strRef>
          </c:cat>
          <c:val>
            <c:numRef>
              <c:f>Bodem!$N$167:$N$178</c:f>
              <c:numCache>
                <c:formatCode>0</c:formatCode>
                <c:ptCount val="12"/>
                <c:pt idx="0">
                  <c:v>1700</c:v>
                </c:pt>
                <c:pt idx="1">
                  <c:v>1700</c:v>
                </c:pt>
                <c:pt idx="2">
                  <c:v>1600</c:v>
                </c:pt>
                <c:pt idx="3">
                  <c:v>2000</c:v>
                </c:pt>
                <c:pt idx="4">
                  <c:v>1900</c:v>
                </c:pt>
                <c:pt idx="5">
                  <c:v>2000</c:v>
                </c:pt>
                <c:pt idx="6">
                  <c:v>1800</c:v>
                </c:pt>
                <c:pt idx="7">
                  <c:v>1800</c:v>
                </c:pt>
                <c:pt idx="8">
                  <c:v>1700</c:v>
                </c:pt>
                <c:pt idx="9">
                  <c:v>2000</c:v>
                </c:pt>
                <c:pt idx="10">
                  <c:v>1300</c:v>
                </c:pt>
                <c:pt idx="11">
                  <c:v>1700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C9-4249-BAD1-A07E8D85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848896"/>
        <c:axId val="182883456"/>
      </c:barChart>
      <c:lineChart>
        <c:grouping val="standard"/>
        <c:varyColors val="0"/>
        <c:ser>
          <c:idx val="0"/>
          <c:order val="1"/>
          <c:tx>
            <c:strRef>
              <c:f>Bodem!$D$131</c:f>
              <c:strCache>
                <c:ptCount val="1"/>
                <c:pt idx="0">
                  <c:v>7/10/2020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Bodem!$B$167:$B$178</c:f>
              <c:strCache>
                <c:ptCount val="12"/>
                <c:pt idx="0">
                  <c:v>2A 2022 2-1</c:v>
                </c:pt>
                <c:pt idx="1">
                  <c:v>2A 2022 2-1</c:v>
                </c:pt>
                <c:pt idx="2">
                  <c:v>2A 2022 2-2</c:v>
                </c:pt>
                <c:pt idx="3">
                  <c:v>2A 2022 2-2</c:v>
                </c:pt>
                <c:pt idx="4">
                  <c:v>2A 2022 2-3</c:v>
                </c:pt>
                <c:pt idx="5">
                  <c:v>2A 2022 2-3</c:v>
                </c:pt>
                <c:pt idx="6">
                  <c:v>2A 2022 2-4</c:v>
                </c:pt>
                <c:pt idx="7">
                  <c:v>2A 2022 2-4</c:v>
                </c:pt>
                <c:pt idx="8">
                  <c:v>2A 2022 2-5</c:v>
                </c:pt>
                <c:pt idx="9">
                  <c:v>2A 2022 2-5</c:v>
                </c:pt>
                <c:pt idx="10">
                  <c:v>2A 2022 2-6</c:v>
                </c:pt>
                <c:pt idx="11">
                  <c:v>2A 2022 2-6</c:v>
                </c:pt>
              </c:strCache>
            </c:strRef>
          </c:cat>
          <c:val>
            <c:numRef>
              <c:f>Bodem!$N$131:$N$142</c:f>
              <c:numCache>
                <c:formatCode>General</c:formatCode>
                <c:ptCount val="12"/>
                <c:pt idx="0">
                  <c:v>5500</c:v>
                </c:pt>
                <c:pt idx="1">
                  <c:v>5500</c:v>
                </c:pt>
                <c:pt idx="2">
                  <c:v>5500</c:v>
                </c:pt>
                <c:pt idx="3">
                  <c:v>5500</c:v>
                </c:pt>
                <c:pt idx="4">
                  <c:v>5500</c:v>
                </c:pt>
                <c:pt idx="5">
                  <c:v>5500</c:v>
                </c:pt>
                <c:pt idx="6">
                  <c:v>5500</c:v>
                </c:pt>
                <c:pt idx="7">
                  <c:v>5500</c:v>
                </c:pt>
                <c:pt idx="8">
                  <c:v>5500</c:v>
                </c:pt>
                <c:pt idx="9">
                  <c:v>5500</c:v>
                </c:pt>
                <c:pt idx="10">
                  <c:v>5500</c:v>
                </c:pt>
                <c:pt idx="11">
                  <c:v>5500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7C9-4249-BAD1-A07E8D85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886784"/>
        <c:axId val="182884992"/>
      </c:lineChart>
      <c:catAx>
        <c:axId val="18284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883456"/>
        <c:crosses val="autoZero"/>
        <c:auto val="1"/>
        <c:lblAlgn val="ctr"/>
        <c:lblOffset val="100"/>
        <c:noMultiLvlLbl val="0"/>
      </c:catAx>
      <c:valAx>
        <c:axId val="182883456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848896"/>
        <c:crosses val="autoZero"/>
        <c:crossBetween val="between"/>
      </c:valAx>
      <c:valAx>
        <c:axId val="182884992"/>
        <c:scaling>
          <c:orientation val="minMax"/>
          <c:max val="80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886784"/>
        <c:crosses val="max"/>
        <c:crossBetween val="between"/>
      </c:valAx>
      <c:catAx>
        <c:axId val="1828867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884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PAK's - 2A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Bodem!$D$143</c:f>
              <c:strCache>
                <c:ptCount val="1"/>
                <c:pt idx="0">
                  <c:v>3/06/2021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Bodem!$B$143:$C$154</c:f>
              <c:multiLvlStrCache>
                <c:ptCount val="12"/>
                <c:lvl>
                  <c:pt idx="0">
                    <c:v>15</c:v>
                  </c:pt>
                  <c:pt idx="1">
                    <c:v>80</c:v>
                  </c:pt>
                  <c:pt idx="2">
                    <c:v>15</c:v>
                  </c:pt>
                  <c:pt idx="3">
                    <c:v>80</c:v>
                  </c:pt>
                  <c:pt idx="4">
                    <c:v>15</c:v>
                  </c:pt>
                  <c:pt idx="5">
                    <c:v>80</c:v>
                  </c:pt>
                  <c:pt idx="6">
                    <c:v>15</c:v>
                  </c:pt>
                  <c:pt idx="7">
                    <c:v>80</c:v>
                  </c:pt>
                  <c:pt idx="8">
                    <c:v>15</c:v>
                  </c:pt>
                  <c:pt idx="9">
                    <c:v>80</c:v>
                  </c:pt>
                  <c:pt idx="10">
                    <c:v>15</c:v>
                  </c:pt>
                  <c:pt idx="11">
                    <c:v>80</c:v>
                  </c:pt>
                </c:lvl>
                <c:lvl>
                  <c:pt idx="0">
                    <c:v>2A 2021 -1</c:v>
                  </c:pt>
                  <c:pt idx="1">
                    <c:v>2A 2021 -1</c:v>
                  </c:pt>
                  <c:pt idx="2">
                    <c:v>2A 2021 -2</c:v>
                  </c:pt>
                  <c:pt idx="3">
                    <c:v>2A 2021 -2</c:v>
                  </c:pt>
                  <c:pt idx="4">
                    <c:v>2A 2021 -3</c:v>
                  </c:pt>
                  <c:pt idx="5">
                    <c:v>2A 2021 -3</c:v>
                  </c:pt>
                  <c:pt idx="6">
                    <c:v>2A 2021 -4</c:v>
                  </c:pt>
                  <c:pt idx="7">
                    <c:v>2A 2021 -4</c:v>
                  </c:pt>
                  <c:pt idx="8">
                    <c:v>2A 2021 -5</c:v>
                  </c:pt>
                  <c:pt idx="9">
                    <c:v>2A 2021 -5</c:v>
                  </c:pt>
                  <c:pt idx="10">
                    <c:v>2A 2021 -6</c:v>
                  </c:pt>
                  <c:pt idx="11">
                    <c:v>2A 2021 -6</c:v>
                  </c:pt>
                </c:lvl>
              </c:multiLvlStrCache>
            </c:multiLvlStrRef>
          </c:cat>
          <c:val>
            <c:numRef>
              <c:f>Bodem!$AO$143:$AO$154</c:f>
              <c:numCache>
                <c:formatCode>General</c:formatCode>
                <c:ptCount val="12"/>
                <c:pt idx="0">
                  <c:v>1000</c:v>
                </c:pt>
                <c:pt idx="1">
                  <c:v>1400</c:v>
                </c:pt>
                <c:pt idx="2">
                  <c:v>820</c:v>
                </c:pt>
                <c:pt idx="3">
                  <c:v>850</c:v>
                </c:pt>
                <c:pt idx="4">
                  <c:v>600</c:v>
                </c:pt>
                <c:pt idx="5">
                  <c:v>750</c:v>
                </c:pt>
                <c:pt idx="6">
                  <c:v>1300</c:v>
                </c:pt>
                <c:pt idx="7">
                  <c:v>660</c:v>
                </c:pt>
                <c:pt idx="8">
                  <c:v>770</c:v>
                </c:pt>
                <c:pt idx="9">
                  <c:v>660</c:v>
                </c:pt>
                <c:pt idx="10">
                  <c:v>570</c:v>
                </c:pt>
                <c:pt idx="11">
                  <c:v>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AD-A74B-909F-355E70CA0E99}"/>
            </c:ext>
          </c:extLst>
        </c:ser>
        <c:ser>
          <c:idx val="1"/>
          <c:order val="2"/>
          <c:tx>
            <c:strRef>
              <c:f>Bodem!$D$155</c:f>
              <c:strCache>
                <c:ptCount val="1"/>
                <c:pt idx="0">
                  <c:v>15/02/2022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Bodem!$B$155:$B$166</c:f>
              <c:strCache>
                <c:ptCount val="12"/>
                <c:pt idx="0">
                  <c:v>2A 2022 -1</c:v>
                </c:pt>
                <c:pt idx="1">
                  <c:v>2A 2022 -1</c:v>
                </c:pt>
                <c:pt idx="2">
                  <c:v>2A 2022 -2</c:v>
                </c:pt>
                <c:pt idx="3">
                  <c:v>2A 2022 -2</c:v>
                </c:pt>
                <c:pt idx="4">
                  <c:v>2A 2022 -3</c:v>
                </c:pt>
                <c:pt idx="5">
                  <c:v>2A 2022 -3</c:v>
                </c:pt>
                <c:pt idx="6">
                  <c:v>2A 2022 -4</c:v>
                </c:pt>
                <c:pt idx="7">
                  <c:v>2A 2022 -4</c:v>
                </c:pt>
                <c:pt idx="8">
                  <c:v>2A 2022 -5</c:v>
                </c:pt>
                <c:pt idx="9">
                  <c:v>2A 2022 -5</c:v>
                </c:pt>
                <c:pt idx="10">
                  <c:v>2A 2022 -6</c:v>
                </c:pt>
                <c:pt idx="11">
                  <c:v>2A 2022 -6</c:v>
                </c:pt>
              </c:strCache>
            </c:strRef>
          </c:cat>
          <c:val>
            <c:numRef>
              <c:f>Bodem!$AO$155:$AO$166</c:f>
              <c:numCache>
                <c:formatCode>General;\&lt;General</c:formatCode>
                <c:ptCount val="12"/>
                <c:pt idx="0">
                  <c:v>950</c:v>
                </c:pt>
                <c:pt idx="1">
                  <c:v>450</c:v>
                </c:pt>
                <c:pt idx="2">
                  <c:v>620</c:v>
                </c:pt>
                <c:pt idx="3">
                  <c:v>250</c:v>
                </c:pt>
                <c:pt idx="4">
                  <c:v>450</c:v>
                </c:pt>
                <c:pt idx="5">
                  <c:v>630</c:v>
                </c:pt>
                <c:pt idx="6">
                  <c:v>670</c:v>
                </c:pt>
                <c:pt idx="7">
                  <c:v>560</c:v>
                </c:pt>
                <c:pt idx="8">
                  <c:v>540</c:v>
                </c:pt>
                <c:pt idx="9">
                  <c:v>400</c:v>
                </c:pt>
                <c:pt idx="10">
                  <c:v>460</c:v>
                </c:pt>
                <c:pt idx="11">
                  <c:v>590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AD-A74B-909F-355E70CA0E99}"/>
            </c:ext>
          </c:extLst>
        </c:ser>
        <c:ser>
          <c:idx val="3"/>
          <c:order val="3"/>
          <c:tx>
            <c:strRef>
              <c:f>Bodem!$D$167</c:f>
              <c:strCache>
                <c:ptCount val="1"/>
                <c:pt idx="0">
                  <c:v>6/07/2022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Bodem!$B$167:$B$178</c:f>
              <c:strCache>
                <c:ptCount val="12"/>
                <c:pt idx="0">
                  <c:v>2A 2022 2-1</c:v>
                </c:pt>
                <c:pt idx="1">
                  <c:v>2A 2022 2-1</c:v>
                </c:pt>
                <c:pt idx="2">
                  <c:v>2A 2022 2-2</c:v>
                </c:pt>
                <c:pt idx="3">
                  <c:v>2A 2022 2-2</c:v>
                </c:pt>
                <c:pt idx="4">
                  <c:v>2A 2022 2-3</c:v>
                </c:pt>
                <c:pt idx="5">
                  <c:v>2A 2022 2-3</c:v>
                </c:pt>
                <c:pt idx="6">
                  <c:v>2A 2022 2-4</c:v>
                </c:pt>
                <c:pt idx="7">
                  <c:v>2A 2022 2-4</c:v>
                </c:pt>
                <c:pt idx="8">
                  <c:v>2A 2022 2-5</c:v>
                </c:pt>
                <c:pt idx="9">
                  <c:v>2A 2022 2-5</c:v>
                </c:pt>
                <c:pt idx="10">
                  <c:v>2A 2022 2-6</c:v>
                </c:pt>
                <c:pt idx="11">
                  <c:v>2A 2022 2-6</c:v>
                </c:pt>
              </c:strCache>
            </c:strRef>
          </c:cat>
          <c:val>
            <c:numRef>
              <c:f>Bodem!$AO$167:$AO$178</c:f>
              <c:numCache>
                <c:formatCode>0</c:formatCode>
                <c:ptCount val="12"/>
                <c:pt idx="0">
                  <c:v>490</c:v>
                </c:pt>
                <c:pt idx="1">
                  <c:v>360</c:v>
                </c:pt>
                <c:pt idx="2">
                  <c:v>360</c:v>
                </c:pt>
                <c:pt idx="3">
                  <c:v>360</c:v>
                </c:pt>
                <c:pt idx="4">
                  <c:v>580</c:v>
                </c:pt>
                <c:pt idx="5">
                  <c:v>420</c:v>
                </c:pt>
                <c:pt idx="6">
                  <c:v>500</c:v>
                </c:pt>
                <c:pt idx="7">
                  <c:v>870</c:v>
                </c:pt>
                <c:pt idx="8">
                  <c:v>380</c:v>
                </c:pt>
                <c:pt idx="9">
                  <c:v>580</c:v>
                </c:pt>
                <c:pt idx="10">
                  <c:v>430</c:v>
                </c:pt>
                <c:pt idx="11">
                  <c:v>340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AD-A74B-909F-355E70CA0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802304"/>
        <c:axId val="182803840"/>
      </c:barChart>
      <c:lineChart>
        <c:grouping val="standard"/>
        <c:varyColors val="0"/>
        <c:ser>
          <c:idx val="0"/>
          <c:order val="1"/>
          <c:tx>
            <c:strRef>
              <c:f>Bodem!$D$131</c:f>
              <c:strCache>
                <c:ptCount val="1"/>
                <c:pt idx="0">
                  <c:v>7/10/2020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Bodem!$B$167:$B$178</c:f>
              <c:strCache>
                <c:ptCount val="12"/>
                <c:pt idx="0">
                  <c:v>2A 2022 2-1</c:v>
                </c:pt>
                <c:pt idx="1">
                  <c:v>2A 2022 2-1</c:v>
                </c:pt>
                <c:pt idx="2">
                  <c:v>2A 2022 2-2</c:v>
                </c:pt>
                <c:pt idx="3">
                  <c:v>2A 2022 2-2</c:v>
                </c:pt>
                <c:pt idx="4">
                  <c:v>2A 2022 2-3</c:v>
                </c:pt>
                <c:pt idx="5">
                  <c:v>2A 2022 2-3</c:v>
                </c:pt>
                <c:pt idx="6">
                  <c:v>2A 2022 2-4</c:v>
                </c:pt>
                <c:pt idx="7">
                  <c:v>2A 2022 2-4</c:v>
                </c:pt>
                <c:pt idx="8">
                  <c:v>2A 2022 2-5</c:v>
                </c:pt>
                <c:pt idx="9">
                  <c:v>2A 2022 2-5</c:v>
                </c:pt>
                <c:pt idx="10">
                  <c:v>2A 2022 2-6</c:v>
                </c:pt>
                <c:pt idx="11">
                  <c:v>2A 2022 2-6</c:v>
                </c:pt>
              </c:strCache>
            </c:strRef>
          </c:cat>
          <c:val>
            <c:numRef>
              <c:f>Bodem!$AO$131:$AO$142</c:f>
              <c:numCache>
                <c:formatCode>General;\&lt;General</c:formatCode>
                <c:ptCount val="12"/>
                <c:pt idx="0">
                  <c:v>4500</c:v>
                </c:pt>
                <c:pt idx="1">
                  <c:v>4500</c:v>
                </c:pt>
                <c:pt idx="2">
                  <c:v>4500</c:v>
                </c:pt>
                <c:pt idx="3">
                  <c:v>4500</c:v>
                </c:pt>
                <c:pt idx="4">
                  <c:v>4500</c:v>
                </c:pt>
                <c:pt idx="5">
                  <c:v>4500</c:v>
                </c:pt>
                <c:pt idx="6">
                  <c:v>4500</c:v>
                </c:pt>
                <c:pt idx="7">
                  <c:v>4500</c:v>
                </c:pt>
                <c:pt idx="8">
                  <c:v>4500</c:v>
                </c:pt>
                <c:pt idx="9">
                  <c:v>4500</c:v>
                </c:pt>
                <c:pt idx="10">
                  <c:v>4500</c:v>
                </c:pt>
                <c:pt idx="11">
                  <c:v>4500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4AD-A74B-909F-355E70CA0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807168"/>
        <c:axId val="182805632"/>
      </c:lineChart>
      <c:catAx>
        <c:axId val="18280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803840"/>
        <c:crosses val="autoZero"/>
        <c:auto val="1"/>
        <c:lblAlgn val="ctr"/>
        <c:lblOffset val="100"/>
        <c:noMultiLvlLbl val="0"/>
      </c:catAx>
      <c:valAx>
        <c:axId val="182803840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802304"/>
        <c:crosses val="autoZero"/>
        <c:crossBetween val="between"/>
      </c:valAx>
      <c:valAx>
        <c:axId val="182805632"/>
        <c:scaling>
          <c:orientation val="minMax"/>
          <c:max val="5000"/>
          <c:min val="0"/>
        </c:scaling>
        <c:delete val="0"/>
        <c:axPos val="r"/>
        <c:numFmt formatCode="General;\&lt;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807168"/>
        <c:crosses val="max"/>
        <c:crossBetween val="between"/>
      </c:valAx>
      <c:catAx>
        <c:axId val="182807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2805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60-734B-4A41-BB40-448DDCC7DBFF}" type="datetimeFigureOut">
              <a:rPr lang="nl-BE" smtClean="0"/>
              <a:t>13/10/2022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7E2E4-4958-4A0D-8EBE-E45C999194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546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50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332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735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355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566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278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Vooral het SIM-patroon van PAK's verkregen uit fytopiles met inoculatie van micro-organismen vertoont echter een afname van pyreen/fluorantheen (m/z 202) in vergelijking met fenantreen/antraceen (m/z 178) voor alle monsters bij de 3e bemonsteringscampagne. campagne. Dit werd bevestigd door de DR van (pyreen+fluorantheen)/(C2-pyreen+C2- fluorantheen), wat wijst op een onverwachte, meer uitgesproken afbraak van pyreen/fluorantheen.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554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77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128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8F131457-BF9E-49DE-9D24-614646BE4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55545"/>
            <a:ext cx="12192000" cy="5195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35472" y="2156754"/>
            <a:ext cx="9144000" cy="1022466"/>
          </a:xfrm>
        </p:spPr>
        <p:txBody>
          <a:bodyPr anchor="b">
            <a:normAutofit/>
          </a:bodyPr>
          <a:lstStyle>
            <a:lvl1pPr algn="ctr">
              <a:defRPr sz="5500" b="1">
                <a:solidFill>
                  <a:srgbClr val="96C11F"/>
                </a:solidFill>
              </a:defRPr>
            </a:lvl1pPr>
          </a:lstStyle>
          <a:p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/>
            </a:r>
            <a:br>
              <a:rPr lang="nl-BE" dirty="0"/>
            </a:br>
            <a:r>
              <a:rPr lang="nl-BE" dirty="0"/>
              <a:t>Titel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06807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D1540A42-342B-4E27-901D-2BBA8DC5DAEF}" type="datetime1">
              <a:rPr lang="nl-BE" smtClean="0"/>
              <a:pPr/>
              <a:t>13/10/2022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2B570B46-A138-44CA-B513-776E8A86DD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37" y="3921745"/>
            <a:ext cx="3008926" cy="17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96DC4A7-3E7C-4753-AD9A-2B0599B60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90688"/>
            <a:ext cx="12192000" cy="516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96C11F"/>
                </a:solidFill>
              </a:defRPr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noFill/>
        </p:spPr>
        <p:txBody>
          <a:bodyPr/>
          <a:lstStyle>
            <a:lvl1pPr marL="0" indent="0"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l-BE" dirty="0"/>
              <a:t>Kop 1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C3E-A6E3-4893-9CF4-DAF1B84EA9C7}" type="datetime1">
              <a:rPr lang="nl-BE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5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625D-97DF-4E98-923E-63669D30E3BE}" type="datetime1">
              <a:rPr lang="nl-BE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xmlns="" id="{AA230DF7-E2D4-4E50-A62B-F5A48E34424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351338"/>
          </a:xfrm>
          <a:prstGeom prst="line">
            <a:avLst/>
          </a:prstGeom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23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07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noFill/>
        </p:spPr>
        <p:txBody>
          <a:bodyPr/>
          <a:lstStyle/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07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noFill/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566D-2219-459F-A6F2-CE029426A2FB}" type="datetime1">
              <a:rPr lang="nl-BE" smtClean="0"/>
              <a:t>13/10/2022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xmlns="" id="{EFB14DE5-8E4D-41CC-A7BA-3447DA38178B}"/>
              </a:ext>
            </a:extLst>
          </p:cNvPr>
          <p:cNvCxnSpPr>
            <a:cxnSpLocks/>
            <a:stCxn id="2" idx="2"/>
          </p:cNvCxnSpPr>
          <p:nvPr userDrawn="1"/>
        </p:nvCxnSpPr>
        <p:spPr>
          <a:xfrm flipH="1">
            <a:off x="6096000" y="1690688"/>
            <a:ext cx="1588" cy="4498975"/>
          </a:xfrm>
          <a:prstGeom prst="line">
            <a:avLst/>
          </a:prstGeom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24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612" y="380594"/>
            <a:ext cx="3932237" cy="10699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nl-BE" dirty="0"/>
              <a:t>Titel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noFill/>
        </p:spPr>
        <p:txBody>
          <a:bodyPr/>
          <a:lstStyle>
            <a:lvl1pPr marL="0" indent="0">
              <a:buNone/>
              <a:defRPr sz="3000"/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200"/>
            </a:lvl3pPr>
            <a:lvl4pPr marL="1543050" indent="-171450">
              <a:buFont typeface="Arial" panose="020B0604020202020204" pitchFamily="34" charset="0"/>
              <a:buChar char="•"/>
              <a:defRPr sz="1000"/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text</a:t>
            </a:r>
            <a:r>
              <a:rPr lang="nl-BE" dirty="0"/>
              <a:t> </a:t>
            </a:r>
            <a:r>
              <a:rPr lang="nl-BE" dirty="0" err="1"/>
              <a:t>styles</a:t>
            </a:r>
            <a:endParaRPr lang="nl-BE" dirty="0"/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0272-4E02-4B9A-913E-521CE636ADFE}" type="datetime1">
              <a:rPr lang="nl-BE" smtClean="0"/>
              <a:t>13/10/2022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89C25AAC-BCF9-44A0-9167-AFEDEE330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241" b="83575"/>
          <a:stretch/>
        </p:blipFill>
        <p:spPr>
          <a:xfrm>
            <a:off x="-19665" y="0"/>
            <a:ext cx="12211665" cy="1622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21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l-BE" dirty="0"/>
              <a:t>Partners van RESANAT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89FCB11C-1BEC-4BFC-A3E5-8A93924A0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16" y="2222089"/>
            <a:ext cx="9102169" cy="39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F23A94BE-CD34-4A74-A906-D43AFCB8D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241" b="83575"/>
          <a:stretch/>
        </p:blipFill>
        <p:spPr>
          <a:xfrm>
            <a:off x="-19665" y="0"/>
            <a:ext cx="12211665" cy="162232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6F9CC2E9-9879-4BC4-A688-F4768BD3A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b="15657"/>
          <a:stretch/>
        </p:blipFill>
        <p:spPr>
          <a:xfrm>
            <a:off x="-9832" y="0"/>
            <a:ext cx="122116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edit</a:t>
            </a:r>
            <a:r>
              <a:rPr lang="nl-BE" dirty="0"/>
              <a:t> Master </a:t>
            </a:r>
            <a:r>
              <a:rPr lang="nl-BE" dirty="0" err="1"/>
              <a:t>title</a:t>
            </a:r>
            <a:r>
              <a:rPr lang="nl-BE" dirty="0"/>
              <a:t> </a:t>
            </a:r>
            <a:r>
              <a:rPr lang="nl-BE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Kop 1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 err="1"/>
              <a:t>Third</a:t>
            </a:r>
            <a:r>
              <a:rPr lang="nl-BE" dirty="0"/>
              <a:t> level</a:t>
            </a:r>
          </a:p>
          <a:p>
            <a:pPr lvl="3"/>
            <a:r>
              <a:rPr lang="nl-BE" dirty="0" err="1"/>
              <a:t>Fourth</a:t>
            </a:r>
            <a:r>
              <a:rPr lang="nl-BE" dirty="0"/>
              <a:t> level</a:t>
            </a:r>
          </a:p>
          <a:p>
            <a:pPr lvl="4"/>
            <a:r>
              <a:rPr lang="nl-BE" dirty="0" err="1"/>
              <a:t>Fifth</a:t>
            </a:r>
            <a:r>
              <a:rPr lang="nl-BE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3C2B5-056E-415D-9D19-CDBEC1189462}" type="datetime1">
              <a:rPr lang="nl-BE" smtClean="0"/>
              <a:t>13/10/2022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73DF8F62-18D2-4E0F-B8AF-691B5E8467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22323"/>
            <a:ext cx="12192000" cy="52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8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6C11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6C11F"/>
        </a:buClr>
        <a:buFont typeface="Arial"/>
        <a:buNone/>
        <a:defRPr sz="2500" b="0" kern="1200">
          <a:solidFill>
            <a:srgbClr val="5757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2000" kern="1200">
          <a:solidFill>
            <a:srgbClr val="5757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600" kern="1200">
          <a:solidFill>
            <a:srgbClr val="5757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400" kern="1200">
          <a:solidFill>
            <a:srgbClr val="5757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200" kern="1200">
          <a:solidFill>
            <a:srgbClr val="5757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ovam.be/code-van-goede-praktijk-fytoremediati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6.jpeg"/><Relationship Id="rId7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0A0BDE-7BAF-486A-A411-16EF1CE8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72" y="4673"/>
            <a:ext cx="9144000" cy="1675847"/>
          </a:xfrm>
        </p:spPr>
        <p:txBody>
          <a:bodyPr>
            <a:normAutofit/>
          </a:bodyPr>
          <a:lstStyle/>
          <a:p>
            <a:r>
              <a:rPr lang="nl-BE" dirty="0"/>
              <a:t>Innovatie in nature -</a:t>
            </a:r>
            <a:r>
              <a:rPr lang="nl-BE" dirty="0" err="1"/>
              <a:t>based</a:t>
            </a:r>
            <a:r>
              <a:rPr lang="nl-BE" dirty="0"/>
              <a:t> saneringstechnieken </a:t>
            </a:r>
          </a:p>
        </p:txBody>
      </p:sp>
    </p:spTree>
    <p:extLst>
      <p:ext uri="{BB962C8B-B14F-4D97-AF65-F5344CB8AC3E}">
        <p14:creationId xmlns:p14="http://schemas.microsoft.com/office/powerpoint/2010/main" val="116353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/>
              <a:t>Uitdaging en aanpak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ea typeface="Calibri" panose="020F0502020204030204" pitchFamily="34" charset="0"/>
                <a:cs typeface="Arial" panose="020B0604020202020204" pitchFamily="34" charset="0"/>
              </a:rPr>
              <a:t>Doel</a:t>
            </a:r>
          </a:p>
          <a:p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Structurele verbetering van de oppervlaktewaterkwaliteit en voorkomen ecologische &amp; humane risico’s</a:t>
            </a:r>
          </a:p>
          <a:p>
            <a:endParaRPr lang="nl-NL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ea typeface="Calibri" panose="020F0502020204030204" pitchFamily="34" charset="0"/>
                <a:cs typeface="Arial" panose="020B0604020202020204" pitchFamily="34" charset="0"/>
              </a:rPr>
              <a:t>Eisen van OVAM / </a:t>
            </a:r>
            <a:r>
              <a:rPr lang="nl-NL" b="1" dirty="0" err="1">
                <a:ea typeface="Calibri" panose="020F0502020204030204" pitchFamily="34" charset="0"/>
                <a:cs typeface="Arial" panose="020B0604020202020204" pitchFamily="34" charset="0"/>
              </a:rPr>
              <a:t>Interreg</a:t>
            </a:r>
            <a:r>
              <a:rPr lang="nl-NL" b="1" dirty="0">
                <a:ea typeface="Calibri" panose="020F0502020204030204" pitchFamily="34" charset="0"/>
                <a:cs typeface="Arial" panose="020B0604020202020204" pitchFamily="34" charset="0"/>
              </a:rPr>
              <a:t> voor aanpak</a:t>
            </a:r>
          </a:p>
          <a:p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Inzet nature </a:t>
            </a:r>
            <a:r>
              <a:rPr lang="nl-NL" sz="1800" dirty="0" err="1">
                <a:ea typeface="Calibri" panose="020F0502020204030204" pitchFamily="34" charset="0"/>
                <a:cs typeface="Arial" panose="020B0604020202020204" pitchFamily="34" charset="0"/>
              </a:rPr>
              <a:t>based</a:t>
            </a:r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 techniek die tevens duurzaam is</a:t>
            </a:r>
          </a:p>
          <a:p>
            <a:endParaRPr lang="nl-NL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ea typeface="Calibri" panose="020F0502020204030204" pitchFamily="34" charset="0"/>
                <a:cs typeface="Arial" panose="020B0604020202020204" pitchFamily="34" charset="0"/>
              </a:rPr>
              <a:t>Concept voor aanpak</a:t>
            </a:r>
          </a:p>
          <a:p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Reactieve matconstructie op kanaalbodem, gebaseerd op 3 nature-</a:t>
            </a:r>
            <a:r>
              <a:rPr lang="nl-NL" sz="1800" dirty="0" err="1">
                <a:ea typeface="Calibri" panose="020F0502020204030204" pitchFamily="34" charset="0"/>
                <a:cs typeface="Arial" panose="020B0604020202020204" pitchFamily="34" charset="0"/>
              </a:rPr>
              <a:t>based</a:t>
            </a:r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 principes (Natural Catch</a:t>
            </a:r>
            <a:r>
              <a:rPr lang="nl-NL" sz="1400" baseline="50000" dirty="0">
                <a:ea typeface="Calibri" panose="020F0502020204030204" pitchFamily="34" charset="0"/>
                <a:cs typeface="Arial" panose="020B0604020202020204" pitchFamily="34" charset="0"/>
              </a:rPr>
              <a:t>TAUW</a:t>
            </a:r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</a:p>
          <a:p>
            <a:pPr marL="342900" indent="-342900">
              <a:lnSpc>
                <a:spcPts val="1420"/>
              </a:lnSpc>
              <a:buClr>
                <a:srgbClr val="008BA4"/>
              </a:buClr>
              <a:buFont typeface="+mj-lt"/>
              <a:buAutoNum type="arabicPeriod"/>
            </a:pPr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Natuurlijke drainage</a:t>
            </a:r>
          </a:p>
          <a:p>
            <a:pPr marL="342900" indent="-342900">
              <a:lnSpc>
                <a:spcPts val="1420"/>
              </a:lnSpc>
              <a:buClr>
                <a:srgbClr val="008BA4"/>
              </a:buClr>
              <a:buFont typeface="+mj-lt"/>
              <a:buAutoNum type="arabicPeriod"/>
            </a:pPr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Gebruik van een groen adsorbens</a:t>
            </a:r>
          </a:p>
          <a:p>
            <a:pPr marL="342900" indent="-342900">
              <a:lnSpc>
                <a:spcPts val="1420"/>
              </a:lnSpc>
              <a:buClr>
                <a:srgbClr val="008BA4"/>
              </a:buClr>
              <a:buFont typeface="+mj-lt"/>
              <a:buAutoNum type="arabicPeriod"/>
            </a:pPr>
            <a:r>
              <a:rPr lang="nl-NL" sz="1800" dirty="0">
                <a:ea typeface="Calibri" panose="020F0502020204030204" pitchFamily="34" charset="0"/>
                <a:cs typeface="Arial" panose="020B0604020202020204" pitchFamily="34" charset="0"/>
              </a:rPr>
              <a:t>Biologisch actief grensvlak voor aerobe afbraak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0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Verontreinigingssituatie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966356E-02FA-8A80-EA50-2764B7CC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16" y="2224266"/>
            <a:ext cx="5984291" cy="3232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492AF1-6488-C446-51A2-19EF48E93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18" y="2224266"/>
            <a:ext cx="4580233" cy="32322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xmlns="" id="{43F962F8-7AD7-6FBC-FDDD-748A9FBBB7E4}"/>
              </a:ext>
            </a:extLst>
          </p:cNvPr>
          <p:cNvSpPr txBox="1">
            <a:spLocks/>
          </p:cNvSpPr>
          <p:nvPr/>
        </p:nvSpPr>
        <p:spPr>
          <a:xfrm>
            <a:off x="7342607" y="5527723"/>
            <a:ext cx="4244618" cy="4736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i="1" dirty="0"/>
              <a:t>Ruimtelijke verdeling influx verontreiniging</a:t>
            </a:r>
          </a:p>
          <a:p>
            <a:endParaRPr lang="nl-NL" sz="1800" dirty="0"/>
          </a:p>
          <a:p>
            <a:endParaRPr lang="nl-NL" sz="1800" dirty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xmlns="" id="{0D843D15-59F9-2A88-60D5-2E1AB37F117E}"/>
              </a:ext>
            </a:extLst>
          </p:cNvPr>
          <p:cNvSpPr txBox="1">
            <a:spLocks/>
          </p:cNvSpPr>
          <p:nvPr/>
        </p:nvSpPr>
        <p:spPr>
          <a:xfrm>
            <a:off x="1662363" y="5529203"/>
            <a:ext cx="4338940" cy="4736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i="1" dirty="0"/>
              <a:t>Oppervlaktewaterconcentraties &gt; MKN (factor 250)</a:t>
            </a:r>
          </a:p>
          <a:p>
            <a:endParaRPr lang="nl-NL" sz="1800" dirty="0"/>
          </a:p>
          <a:p>
            <a:endParaRPr lang="nl-NL" sz="1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B02246E-F089-7D8C-FAB0-0F2421F1B291}"/>
              </a:ext>
            </a:extLst>
          </p:cNvPr>
          <p:cNvSpPr/>
          <p:nvPr/>
        </p:nvSpPr>
        <p:spPr>
          <a:xfrm>
            <a:off x="2601157" y="3559947"/>
            <a:ext cx="2432483" cy="79011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AA21C11-4D32-99A6-D1C6-BBCDF8C9877E}"/>
              </a:ext>
            </a:extLst>
          </p:cNvPr>
          <p:cNvSpPr/>
          <p:nvPr/>
        </p:nvSpPr>
        <p:spPr>
          <a:xfrm rot="3601702">
            <a:off x="7751921" y="2966651"/>
            <a:ext cx="1230054" cy="79011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023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169809"/>
            <a:ext cx="10492666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Aanleg door Envisan (sept/okt 2020)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E006CC-6B05-B1CD-014C-38BF90448172}"/>
              </a:ext>
            </a:extLst>
          </p:cNvPr>
          <p:cNvGrpSpPr>
            <a:grpSpLocks noChangeAspect="1"/>
          </p:cNvGrpSpPr>
          <p:nvPr/>
        </p:nvGrpSpPr>
        <p:grpSpPr>
          <a:xfrm>
            <a:off x="762210" y="1895913"/>
            <a:ext cx="10519810" cy="4597166"/>
            <a:chOff x="2474111" y="1601022"/>
            <a:chExt cx="8356076" cy="36516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646F2E8-2F7E-2978-78EF-9C3CF075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4111" y="1606848"/>
              <a:ext cx="2733226" cy="36326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C222C1F-9713-B305-B415-010391ED4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4423" y="1601022"/>
              <a:ext cx="2733226" cy="36443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81D7877-6B7E-6C29-76BA-A0A940D83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735" y="1605366"/>
              <a:ext cx="2735452" cy="3647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21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169809"/>
            <a:ext cx="10492666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Artist </a:t>
            </a:r>
            <a:r>
              <a:rPr lang="nl-NL" sz="4000" dirty="0" err="1"/>
              <a:t>impression</a:t>
            </a:r>
            <a:endParaRPr lang="nl-NL" sz="4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0D1B20-6D61-572B-B19D-8D6DC97D54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5" y="2361537"/>
            <a:ext cx="5972313" cy="335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D924DC2-1AA3-82AF-574F-C35B46981287}"/>
              </a:ext>
            </a:extLst>
          </p:cNvPr>
          <p:cNvGrpSpPr/>
          <p:nvPr/>
        </p:nvGrpSpPr>
        <p:grpSpPr>
          <a:xfrm>
            <a:off x="6116314" y="2368000"/>
            <a:ext cx="5972313" cy="3359426"/>
            <a:chOff x="6116314" y="2368000"/>
            <a:chExt cx="5972313" cy="33594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791B0E2-8DB5-F0BA-12CE-2C50D7AF8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314" y="2368000"/>
              <a:ext cx="5972313" cy="3359426"/>
            </a:xfrm>
            <a:prstGeom prst="rect">
              <a:avLst/>
            </a:prstGeom>
          </p:spPr>
        </p:pic>
        <p:sp>
          <p:nvSpPr>
            <p:cNvPr id="6" name="Arrow: Curved Up 5">
              <a:extLst>
                <a:ext uri="{FF2B5EF4-FFF2-40B4-BE49-F238E27FC236}">
                  <a16:creationId xmlns:a16="http://schemas.microsoft.com/office/drawing/2014/main" xmlns="" id="{C70FBBC6-BADE-80F7-13BC-DDA912073E25}"/>
                </a:ext>
              </a:extLst>
            </p:cNvPr>
            <p:cNvSpPr/>
            <p:nvPr/>
          </p:nvSpPr>
          <p:spPr>
            <a:xfrm rot="21328321" flipH="1">
              <a:off x="8496492" y="4099298"/>
              <a:ext cx="3056968" cy="1156414"/>
            </a:xfrm>
            <a:prstGeom prst="curvedUpArrow">
              <a:avLst/>
            </a:prstGeom>
            <a:gradFill flip="none" rotWithShape="1">
              <a:gsLst>
                <a:gs pos="77000">
                  <a:srgbClr val="FF0000"/>
                </a:gs>
                <a:gs pos="87000">
                  <a:srgbClr val="00B0F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99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169809"/>
            <a:ext cx="10492666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Indeling in matsegmenten: </a:t>
            </a:r>
            <a:r>
              <a:rPr lang="nl-NL" sz="4000" dirty="0" err="1"/>
              <a:t>biochar</a:t>
            </a:r>
            <a:r>
              <a:rPr lang="nl-NL" sz="4000" dirty="0"/>
              <a:t> en veen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776CD24-6FBE-EB38-F967-CBB8737D4A39}"/>
              </a:ext>
            </a:extLst>
          </p:cNvPr>
          <p:cNvGrpSpPr>
            <a:grpSpLocks noChangeAspect="1"/>
          </p:cNvGrpSpPr>
          <p:nvPr/>
        </p:nvGrpSpPr>
        <p:grpSpPr>
          <a:xfrm>
            <a:off x="479127" y="1761688"/>
            <a:ext cx="7065115" cy="4618174"/>
            <a:chOff x="3835278" y="1753400"/>
            <a:chExt cx="6524963" cy="42650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E360463-B19A-CEA4-2574-98EB43041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278" y="1753400"/>
              <a:ext cx="6524963" cy="4265098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548DF0C-9941-ED7D-3761-C0D9C1A95F6A}"/>
                </a:ext>
              </a:extLst>
            </p:cNvPr>
            <p:cNvSpPr/>
            <p:nvPr/>
          </p:nvSpPr>
          <p:spPr>
            <a:xfrm>
              <a:off x="5869254" y="2281561"/>
              <a:ext cx="1259515" cy="2049807"/>
            </a:xfrm>
            <a:custGeom>
              <a:avLst/>
              <a:gdLst>
                <a:gd name="connsiteX0" fmla="*/ 0 w 1322773"/>
                <a:gd name="connsiteY0" fmla="*/ 248575 h 1979721"/>
                <a:gd name="connsiteX1" fmla="*/ 275208 w 1322773"/>
                <a:gd name="connsiteY1" fmla="*/ 417251 h 1979721"/>
                <a:gd name="connsiteX2" fmla="*/ 1012054 w 1322773"/>
                <a:gd name="connsiteY2" fmla="*/ 1979721 h 1979721"/>
                <a:gd name="connsiteX3" fmla="*/ 1322773 w 1322773"/>
                <a:gd name="connsiteY3" fmla="*/ 1846556 h 1979721"/>
                <a:gd name="connsiteX4" fmla="*/ 630315 w 1322773"/>
                <a:gd name="connsiteY4" fmla="*/ 381740 h 1979721"/>
                <a:gd name="connsiteX5" fmla="*/ 275208 w 1322773"/>
                <a:gd name="connsiteY5" fmla="*/ 71022 h 1979721"/>
                <a:gd name="connsiteX6" fmla="*/ 115410 w 1322773"/>
                <a:gd name="connsiteY6" fmla="*/ 0 h 1979721"/>
                <a:gd name="connsiteX7" fmla="*/ 0 w 1322773"/>
                <a:gd name="connsiteY7" fmla="*/ 248575 h 1979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2773" h="1979721">
                  <a:moveTo>
                    <a:pt x="0" y="248575"/>
                  </a:moveTo>
                  <a:lnTo>
                    <a:pt x="275208" y="417251"/>
                  </a:lnTo>
                  <a:lnTo>
                    <a:pt x="1012054" y="1979721"/>
                  </a:lnTo>
                  <a:lnTo>
                    <a:pt x="1322773" y="1846556"/>
                  </a:lnTo>
                  <a:lnTo>
                    <a:pt x="630315" y="381740"/>
                  </a:lnTo>
                  <a:lnTo>
                    <a:pt x="275208" y="71022"/>
                  </a:lnTo>
                  <a:lnTo>
                    <a:pt x="115410" y="0"/>
                  </a:lnTo>
                  <a:lnTo>
                    <a:pt x="0" y="248575"/>
                  </a:lnTo>
                  <a:close/>
                </a:path>
              </a:pathLst>
            </a:custGeom>
            <a:noFill/>
            <a:ln w="47625">
              <a:solidFill>
                <a:srgbClr val="96C1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7918735-4DC8-2F8B-276A-82518F618DA0}"/>
                </a:ext>
              </a:extLst>
            </p:cNvPr>
            <p:cNvSpPr/>
            <p:nvPr/>
          </p:nvSpPr>
          <p:spPr>
            <a:xfrm>
              <a:off x="6855579" y="4196675"/>
              <a:ext cx="933650" cy="1636296"/>
            </a:xfrm>
            <a:custGeom>
              <a:avLst/>
              <a:gdLst>
                <a:gd name="connsiteX0" fmla="*/ 0 w 933650"/>
                <a:gd name="connsiteY0" fmla="*/ 134754 h 1549668"/>
                <a:gd name="connsiteX1" fmla="*/ 0 w 933650"/>
                <a:gd name="connsiteY1" fmla="*/ 134754 h 1549668"/>
                <a:gd name="connsiteX2" fmla="*/ 28875 w 933650"/>
                <a:gd name="connsiteY2" fmla="*/ 221381 h 1549668"/>
                <a:gd name="connsiteX3" fmla="*/ 48126 w 933650"/>
                <a:gd name="connsiteY3" fmla="*/ 250257 h 1549668"/>
                <a:gd name="connsiteX4" fmla="*/ 67376 w 933650"/>
                <a:gd name="connsiteY4" fmla="*/ 317634 h 1549668"/>
                <a:gd name="connsiteX5" fmla="*/ 86627 w 933650"/>
                <a:gd name="connsiteY5" fmla="*/ 375386 h 1549668"/>
                <a:gd name="connsiteX6" fmla="*/ 125128 w 933650"/>
                <a:gd name="connsiteY6" fmla="*/ 529390 h 1549668"/>
                <a:gd name="connsiteX7" fmla="*/ 134753 w 933650"/>
                <a:gd name="connsiteY7" fmla="*/ 558266 h 1549668"/>
                <a:gd name="connsiteX8" fmla="*/ 202130 w 933650"/>
                <a:gd name="connsiteY8" fmla="*/ 616017 h 1549668"/>
                <a:gd name="connsiteX9" fmla="*/ 231006 w 933650"/>
                <a:gd name="connsiteY9" fmla="*/ 683394 h 1549668"/>
                <a:gd name="connsiteX10" fmla="*/ 250256 w 933650"/>
                <a:gd name="connsiteY10" fmla="*/ 741146 h 1549668"/>
                <a:gd name="connsiteX11" fmla="*/ 259882 w 933650"/>
                <a:gd name="connsiteY11" fmla="*/ 770021 h 1549668"/>
                <a:gd name="connsiteX12" fmla="*/ 279132 w 933650"/>
                <a:gd name="connsiteY12" fmla="*/ 827773 h 1549668"/>
                <a:gd name="connsiteX13" fmla="*/ 288758 w 933650"/>
                <a:gd name="connsiteY13" fmla="*/ 866274 h 1549668"/>
                <a:gd name="connsiteX14" fmla="*/ 308008 w 933650"/>
                <a:gd name="connsiteY14" fmla="*/ 885525 h 1549668"/>
                <a:gd name="connsiteX15" fmla="*/ 673768 w 933650"/>
                <a:gd name="connsiteY15" fmla="*/ 1549668 h 1549668"/>
                <a:gd name="connsiteX16" fmla="*/ 933650 w 933650"/>
                <a:gd name="connsiteY16" fmla="*/ 1376413 h 1549668"/>
                <a:gd name="connsiteX17" fmla="*/ 664143 w 933650"/>
                <a:gd name="connsiteY17" fmla="*/ 914400 h 1549668"/>
                <a:gd name="connsiteX18" fmla="*/ 375385 w 933650"/>
                <a:gd name="connsiteY18" fmla="*/ 327259 h 1549668"/>
                <a:gd name="connsiteX19" fmla="*/ 269507 w 933650"/>
                <a:gd name="connsiteY19" fmla="*/ 0 h 1549668"/>
                <a:gd name="connsiteX20" fmla="*/ 0 w 933650"/>
                <a:gd name="connsiteY20" fmla="*/ 134754 h 15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3650" h="1549668">
                  <a:moveTo>
                    <a:pt x="0" y="134754"/>
                  </a:moveTo>
                  <a:lnTo>
                    <a:pt x="0" y="134754"/>
                  </a:lnTo>
                  <a:cubicBezTo>
                    <a:pt x="9625" y="163630"/>
                    <a:pt x="17168" y="193285"/>
                    <a:pt x="28875" y="221381"/>
                  </a:cubicBezTo>
                  <a:cubicBezTo>
                    <a:pt x="33324" y="232059"/>
                    <a:pt x="42953" y="239910"/>
                    <a:pt x="48126" y="250257"/>
                  </a:cubicBezTo>
                  <a:cubicBezTo>
                    <a:pt x="56212" y="266430"/>
                    <a:pt x="62750" y="302216"/>
                    <a:pt x="67376" y="317634"/>
                  </a:cubicBezTo>
                  <a:cubicBezTo>
                    <a:pt x="73207" y="337070"/>
                    <a:pt x="82647" y="355488"/>
                    <a:pt x="86627" y="375386"/>
                  </a:cubicBezTo>
                  <a:cubicBezTo>
                    <a:pt x="109858" y="491536"/>
                    <a:pt x="95532" y="440598"/>
                    <a:pt x="125128" y="529390"/>
                  </a:cubicBezTo>
                  <a:cubicBezTo>
                    <a:pt x="128336" y="539015"/>
                    <a:pt x="127579" y="551092"/>
                    <a:pt x="134753" y="558266"/>
                  </a:cubicBezTo>
                  <a:cubicBezTo>
                    <a:pt x="174973" y="598484"/>
                    <a:pt x="152739" y="578974"/>
                    <a:pt x="202130" y="616017"/>
                  </a:cubicBezTo>
                  <a:cubicBezTo>
                    <a:pt x="227592" y="717866"/>
                    <a:pt x="193022" y="597928"/>
                    <a:pt x="231006" y="683394"/>
                  </a:cubicBezTo>
                  <a:cubicBezTo>
                    <a:pt x="239247" y="701937"/>
                    <a:pt x="243839" y="721895"/>
                    <a:pt x="250256" y="741146"/>
                  </a:cubicBezTo>
                  <a:lnTo>
                    <a:pt x="259882" y="770021"/>
                  </a:lnTo>
                  <a:cubicBezTo>
                    <a:pt x="266299" y="789272"/>
                    <a:pt x="274210" y="808087"/>
                    <a:pt x="279132" y="827773"/>
                  </a:cubicBezTo>
                  <a:cubicBezTo>
                    <a:pt x="282341" y="840607"/>
                    <a:pt x="282842" y="854442"/>
                    <a:pt x="288758" y="866274"/>
                  </a:cubicBezTo>
                  <a:cubicBezTo>
                    <a:pt x="292816" y="874391"/>
                    <a:pt x="301591" y="879108"/>
                    <a:pt x="308008" y="885525"/>
                  </a:cubicBezTo>
                  <a:lnTo>
                    <a:pt x="673768" y="1549668"/>
                  </a:lnTo>
                  <a:lnTo>
                    <a:pt x="933650" y="1376413"/>
                  </a:lnTo>
                  <a:lnTo>
                    <a:pt x="664143" y="914400"/>
                  </a:lnTo>
                  <a:lnTo>
                    <a:pt x="375385" y="327259"/>
                  </a:lnTo>
                  <a:lnTo>
                    <a:pt x="269507" y="0"/>
                  </a:lnTo>
                  <a:lnTo>
                    <a:pt x="0" y="134754"/>
                  </a:lnTo>
                  <a:close/>
                </a:path>
              </a:pathLst>
            </a:custGeom>
            <a:noFill/>
            <a:ln w="444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F85BDE7-FE44-887D-6855-9D00E4107758}"/>
                </a:ext>
              </a:extLst>
            </p:cNvPr>
            <p:cNvSpPr txBox="1"/>
            <p:nvPr/>
          </p:nvSpPr>
          <p:spPr>
            <a:xfrm rot="4040104">
              <a:off x="6041367" y="3314027"/>
              <a:ext cx="1255418" cy="39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Biochar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C07D842-78FE-D024-EC15-6EF98384A2E9}"/>
                </a:ext>
              </a:extLst>
            </p:cNvPr>
            <p:cNvSpPr txBox="1"/>
            <p:nvPr/>
          </p:nvSpPr>
          <p:spPr>
            <a:xfrm rot="4040104">
              <a:off x="6891641" y="4941137"/>
              <a:ext cx="993560" cy="39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</a:rPr>
                <a:t>Peat</a:t>
              </a:r>
            </a:p>
          </p:txBody>
        </p:sp>
      </p:grp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xmlns="" id="{69F04366-C815-DFBC-503C-875B1DA31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024" y="1825625"/>
            <a:ext cx="3638775" cy="4351338"/>
          </a:xfrm>
        </p:spPr>
        <p:txBody>
          <a:bodyPr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 err="1">
                <a:effectLst/>
                <a:ea typeface="Calibri" panose="020F0502020204030204" pitchFamily="34" charset="0"/>
              </a:rPr>
              <a:t>biochar</a:t>
            </a:r>
            <a:r>
              <a:rPr lang="nl-NL" sz="1800" dirty="0">
                <a:effectLst/>
                <a:ea typeface="Calibri" panose="020F0502020204030204" pitchFamily="34" charset="0"/>
              </a:rPr>
              <a:t> 65 m : veen 45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a typeface="Calibri" panose="020F0502020204030204" pitchFamily="34" charset="0"/>
              </a:rPr>
              <a:t>27 matelementen (</a:t>
            </a:r>
            <a:r>
              <a:rPr lang="nl-NL" sz="1600" dirty="0">
                <a:ea typeface="Calibri" panose="020F0502020204030204" pitchFamily="34" charset="0"/>
              </a:rPr>
              <a:t>3 à 5 x 6 à 7 m</a:t>
            </a:r>
            <a:r>
              <a:rPr lang="nl-NL" sz="1800" dirty="0">
                <a:ea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Calibri" panose="020F0502020204030204" pitchFamily="34" charset="0"/>
              </a:rPr>
              <a:t>2 ballastkamers per 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ea typeface="Calibri" panose="020F0502020204030204" pitchFamily="34" charset="0"/>
              </a:rPr>
              <a:t>dicht folie op aansluiting matten</a:t>
            </a:r>
            <a:endParaRPr lang="nl-NL" sz="18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08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/>
              <a:t>Algemeen beeld t/m januari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4000" indent="-504000">
              <a:buFont typeface="Arial" panose="020B0604020202020204" pitchFamily="34" charset="0"/>
              <a:buChar char="•"/>
            </a:pPr>
            <a:r>
              <a:rPr lang="nl-NL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Kwaliteit oppervlaktewater</a:t>
            </a:r>
            <a:r>
              <a:rPr lang="nl-N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is aanzienlijk verbeterd na aanleg van de</a:t>
            </a:r>
            <a:r>
              <a:rPr lang="nl-NL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Natural Catch</a:t>
            </a:r>
            <a:r>
              <a:rPr lang="nl-NL" sz="1400" baseline="60000" dirty="0">
                <a:ea typeface="Calibri" panose="020F0502020204030204" pitchFamily="34" charset="0"/>
                <a:cs typeface="Arial" panose="020B0604020202020204" pitchFamily="34" charset="0"/>
              </a:rPr>
              <a:t>TAUW</a:t>
            </a:r>
            <a:endParaRPr lang="nl-NL" sz="1400" baseline="60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4000" indent="-504000">
              <a:buFont typeface="Arial" panose="020B0604020202020204" pitchFamily="34" charset="0"/>
              <a:buChar char="•"/>
            </a:pPr>
            <a:endParaRPr lang="nl-NL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000" indent="-50400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Bereikt rendement:</a:t>
            </a:r>
          </a:p>
          <a:p>
            <a:pPr marL="1189800" lvl="1" indent="-504000">
              <a:buFont typeface="Arial" panose="020B0604020202020204" pitchFamily="34" charset="0"/>
              <a:buChar char="•"/>
            </a:pP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81 - 99% voor PAK (</a:t>
            </a:r>
            <a:r>
              <a:rPr lang="nl-NL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acenafteen</a:t>
            </a: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pyreen</a:t>
            </a: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1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fenantreen</a:t>
            </a: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naftaleen)</a:t>
            </a:r>
          </a:p>
          <a:p>
            <a:pPr marL="1189800" lvl="1" indent="-504000">
              <a:buFont typeface="Arial" panose="020B0604020202020204" pitchFamily="34" charset="0"/>
              <a:buChar char="•"/>
            </a:pPr>
            <a:r>
              <a:rPr lang="nl-NL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75 - 90% voor C5-C10</a:t>
            </a:r>
          </a:p>
          <a:p>
            <a:pPr marL="1189800" lvl="1" indent="-504000">
              <a:buFont typeface="Arial" panose="020B0604020202020204" pitchFamily="34" charset="0"/>
              <a:buChar char="•"/>
            </a:pP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80 – 89% voor xylenen</a:t>
            </a:r>
          </a:p>
          <a:p>
            <a:pPr marL="1189800" lvl="1" indent="-504000">
              <a:buFont typeface="Arial" panose="020B0604020202020204" pitchFamily="34" charset="0"/>
              <a:buChar char="•"/>
            </a:pP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73 – 83% voor benzeen</a:t>
            </a:r>
          </a:p>
          <a:p>
            <a:pPr marL="1189800" lvl="1" indent="-504000">
              <a:buFont typeface="Arial" panose="020B0604020202020204" pitchFamily="34" charset="0"/>
              <a:buChar char="•"/>
            </a:pPr>
            <a:endParaRPr lang="nl-NL" sz="13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000" indent="-504000">
              <a:buFont typeface="Arial" panose="020B0604020202020204" pitchFamily="34" charset="0"/>
              <a:buChar char="•"/>
            </a:pPr>
            <a:r>
              <a:rPr lang="nl-NL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Biochar</a:t>
            </a:r>
            <a:r>
              <a:rPr lang="nl-N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scoort beter voor BTEX en C5-C10. Voor PAK scoren </a:t>
            </a:r>
            <a:r>
              <a:rPr lang="nl-NL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biochar</a:t>
            </a:r>
            <a:r>
              <a:rPr lang="nl-N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en veen vergelijkbaar</a:t>
            </a:r>
          </a:p>
          <a:p>
            <a:pPr marL="504000" indent="-504000">
              <a:buFont typeface="Arial" panose="020B0604020202020204" pitchFamily="34" charset="0"/>
              <a:buChar char="•"/>
            </a:pPr>
            <a:endParaRPr lang="nl-NL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000" indent="-504000"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Goede aansluiting van de matelementen blijkt essentieel! </a:t>
            </a:r>
          </a:p>
          <a:p>
            <a:pPr marL="504000" indent="-504000">
              <a:buFont typeface="Arial" panose="020B0604020202020204" pitchFamily="34" charset="0"/>
              <a:buChar char="•"/>
            </a:pPr>
            <a:endParaRPr lang="nl-NL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000" indent="-504000">
              <a:buFont typeface="Arial" panose="020B0604020202020204" pitchFamily="34" charset="0"/>
              <a:buChar char="•"/>
            </a:pPr>
            <a:endParaRPr lang="nl-NL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4000" indent="-504000">
              <a:buFont typeface="Arial" panose="020B0604020202020204" pitchFamily="34" charset="0"/>
              <a:buChar char="•"/>
            </a:pPr>
            <a:endParaRPr lang="nl-NL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1800" baseline="60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136BF699-E8F6-2F79-F9C5-C52035D9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000"/>
              <a:t>Oppervlaktewaterkwaliteit t/m januari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A7C6FA-6D49-5005-1F76-FD56BA8B1444}"/>
              </a:ext>
            </a:extLst>
          </p:cNvPr>
          <p:cNvSpPr txBox="1"/>
          <p:nvPr/>
        </p:nvSpPr>
        <p:spPr>
          <a:xfrm>
            <a:off x="2927532" y="6023722"/>
            <a:ext cx="2521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203</a:t>
            </a:r>
            <a:r>
              <a:rPr lang="en-GB" sz="1400" dirty="0"/>
              <a:t> en </a:t>
            </a:r>
            <a:r>
              <a:rPr lang="en-GB" sz="1400" dirty="0">
                <a:solidFill>
                  <a:srgbClr val="C00000"/>
                </a:solidFill>
              </a:rPr>
              <a:t>205</a:t>
            </a:r>
            <a:r>
              <a:rPr lang="en-GB" sz="1400" dirty="0"/>
              <a:t>: biochar segment</a:t>
            </a:r>
          </a:p>
          <a:p>
            <a:r>
              <a:rPr lang="en-GB" sz="1400" dirty="0">
                <a:solidFill>
                  <a:srgbClr val="96C11F"/>
                </a:solidFill>
              </a:rPr>
              <a:t>206</a:t>
            </a:r>
            <a:r>
              <a:rPr lang="en-GB" sz="1400" dirty="0"/>
              <a:t> en </a:t>
            </a:r>
            <a:r>
              <a:rPr lang="en-GB" sz="1400" dirty="0">
                <a:solidFill>
                  <a:srgbClr val="7030A0"/>
                </a:solidFill>
              </a:rPr>
              <a:t>207</a:t>
            </a:r>
            <a:r>
              <a:rPr lang="en-GB" sz="1400" dirty="0"/>
              <a:t>: </a:t>
            </a:r>
            <a:r>
              <a:rPr lang="en-GB" sz="1400" dirty="0" err="1"/>
              <a:t>veen</a:t>
            </a:r>
            <a:r>
              <a:rPr lang="en-GB" sz="1400" dirty="0"/>
              <a:t> segment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DB8FD65-6231-695C-351B-0BE4A40CF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03" y="2154564"/>
            <a:ext cx="4156146" cy="37286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AF30BC-ABB5-2D95-CDD9-478B9E91A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93" y="2566866"/>
            <a:ext cx="5669087" cy="297937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C5B2E18-8E83-01E0-26B7-78FFE975451E}"/>
              </a:ext>
            </a:extLst>
          </p:cNvPr>
          <p:cNvGrpSpPr/>
          <p:nvPr/>
        </p:nvGrpSpPr>
        <p:grpSpPr>
          <a:xfrm>
            <a:off x="1051146" y="3017757"/>
            <a:ext cx="5123320" cy="2206487"/>
            <a:chOff x="1051146" y="3017757"/>
            <a:chExt cx="5123320" cy="22064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368ACC1-EBA3-69AD-55B7-4E11E1B55E83}"/>
                </a:ext>
              </a:extLst>
            </p:cNvPr>
            <p:cNvSpPr txBox="1"/>
            <p:nvPr/>
          </p:nvSpPr>
          <p:spPr>
            <a:xfrm>
              <a:off x="3283684" y="4121613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73%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F29C5C6-4201-E0B4-67A8-EF9C0606F59B}"/>
                </a:ext>
              </a:extLst>
            </p:cNvPr>
            <p:cNvSpPr txBox="1"/>
            <p:nvPr/>
          </p:nvSpPr>
          <p:spPr>
            <a:xfrm>
              <a:off x="5596474" y="4111951"/>
              <a:ext cx="577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80%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BA8CE23-CCF5-18E8-1F61-09E3EC41D145}"/>
                </a:ext>
              </a:extLst>
            </p:cNvPr>
            <p:cNvSpPr txBox="1"/>
            <p:nvPr/>
          </p:nvSpPr>
          <p:spPr>
            <a:xfrm>
              <a:off x="1051146" y="3017757"/>
              <a:ext cx="13086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Nulsituatie</a:t>
              </a:r>
              <a:r>
                <a:rPr lang="en-GB" sz="1200" dirty="0"/>
                <a:t> (n=3)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BA3F4439-573C-39B6-E367-618DA1D10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9861" y="3072297"/>
              <a:ext cx="0" cy="2151947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CFED70B-E72B-7C24-8B3A-404EB691D6C3}"/>
                </a:ext>
              </a:extLst>
            </p:cNvPr>
            <p:cNvSpPr txBox="1"/>
            <p:nvPr/>
          </p:nvSpPr>
          <p:spPr>
            <a:xfrm>
              <a:off x="3503131" y="3363985"/>
              <a:ext cx="1724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Met </a:t>
              </a:r>
              <a:r>
                <a:rPr lang="en-GB" sz="1200" dirty="0" err="1"/>
                <a:t>matconstructie</a:t>
              </a:r>
              <a:endParaRPr lang="en-GB" sz="1200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852647-736E-E8B8-FF0A-D0CFAE788F88}"/>
              </a:ext>
            </a:extLst>
          </p:cNvPr>
          <p:cNvSpPr txBox="1"/>
          <p:nvPr/>
        </p:nvSpPr>
        <p:spPr>
          <a:xfrm>
            <a:off x="2812053" y="4111638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75%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FBB6AB0-8A70-AFA3-0D39-C41FE756B57F}"/>
              </a:ext>
            </a:extLst>
          </p:cNvPr>
          <p:cNvSpPr/>
          <p:nvPr/>
        </p:nvSpPr>
        <p:spPr>
          <a:xfrm>
            <a:off x="4118540" y="4195545"/>
            <a:ext cx="154707" cy="796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29D8A87-8DDE-BA8E-ADA0-FAB1BBA6B70B}"/>
              </a:ext>
            </a:extLst>
          </p:cNvPr>
          <p:cNvSpPr/>
          <p:nvPr/>
        </p:nvSpPr>
        <p:spPr>
          <a:xfrm>
            <a:off x="4812482" y="4161515"/>
            <a:ext cx="154707" cy="796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60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136BF699-E8F6-2F79-F9C5-C52035D94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Oppervlaktewaterkwaliteit t/m januari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A7C6FA-6D49-5005-1F76-FD56BA8B1444}"/>
              </a:ext>
            </a:extLst>
          </p:cNvPr>
          <p:cNvSpPr txBox="1"/>
          <p:nvPr/>
        </p:nvSpPr>
        <p:spPr>
          <a:xfrm>
            <a:off x="4949605" y="5900126"/>
            <a:ext cx="2521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203</a:t>
            </a:r>
            <a:r>
              <a:rPr lang="en-GB" sz="1400" dirty="0"/>
              <a:t> en </a:t>
            </a:r>
            <a:r>
              <a:rPr lang="en-GB" sz="1400" dirty="0">
                <a:solidFill>
                  <a:srgbClr val="C00000"/>
                </a:solidFill>
              </a:rPr>
              <a:t>205</a:t>
            </a:r>
            <a:r>
              <a:rPr lang="en-GB" sz="1400" dirty="0"/>
              <a:t>: biochar segment</a:t>
            </a:r>
          </a:p>
          <a:p>
            <a:r>
              <a:rPr lang="en-GB" sz="1400" dirty="0">
                <a:solidFill>
                  <a:srgbClr val="96C11F"/>
                </a:solidFill>
              </a:rPr>
              <a:t>206</a:t>
            </a:r>
            <a:r>
              <a:rPr lang="en-GB" sz="1400" dirty="0"/>
              <a:t> en </a:t>
            </a:r>
            <a:r>
              <a:rPr lang="en-GB" sz="1400" dirty="0">
                <a:solidFill>
                  <a:srgbClr val="7030A0"/>
                </a:solidFill>
              </a:rPr>
              <a:t>207</a:t>
            </a:r>
            <a:r>
              <a:rPr lang="en-GB" sz="1400" dirty="0"/>
              <a:t>: </a:t>
            </a:r>
            <a:r>
              <a:rPr lang="en-GB" sz="1400" dirty="0" err="1"/>
              <a:t>veen</a:t>
            </a:r>
            <a:r>
              <a:rPr lang="en-GB" sz="1400" dirty="0"/>
              <a:t> segment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EAF7EC-03EA-92F1-5D29-E355EBB80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71" y="2642175"/>
            <a:ext cx="5752833" cy="305619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7D74262-80F8-0BB3-C199-15371C704B64}"/>
              </a:ext>
            </a:extLst>
          </p:cNvPr>
          <p:cNvGrpSpPr/>
          <p:nvPr/>
        </p:nvGrpSpPr>
        <p:grpSpPr>
          <a:xfrm>
            <a:off x="813733" y="2887739"/>
            <a:ext cx="5162891" cy="2151947"/>
            <a:chOff x="813733" y="2887739"/>
            <a:chExt cx="5162891" cy="215194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52F4416-514E-E134-3FBF-704D664487BD}"/>
                </a:ext>
              </a:extLst>
            </p:cNvPr>
            <p:cNvSpPr txBox="1"/>
            <p:nvPr/>
          </p:nvSpPr>
          <p:spPr>
            <a:xfrm>
              <a:off x="3052162" y="442649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93%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7F1C357-CB10-DDD4-EACD-FFE2AEAE3080}"/>
                </a:ext>
              </a:extLst>
            </p:cNvPr>
            <p:cNvSpPr txBox="1"/>
            <p:nvPr/>
          </p:nvSpPr>
          <p:spPr>
            <a:xfrm>
              <a:off x="5395813" y="4329347"/>
              <a:ext cx="5808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93%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4012C12-B43A-9CDE-9130-196AD9B59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4635" y="2887739"/>
              <a:ext cx="0" cy="2151947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6A50B5E-9AF6-EE02-A306-AA3336DD4401}"/>
                </a:ext>
              </a:extLst>
            </p:cNvPr>
            <p:cNvSpPr txBox="1"/>
            <p:nvPr/>
          </p:nvSpPr>
          <p:spPr>
            <a:xfrm>
              <a:off x="813733" y="3112316"/>
              <a:ext cx="13086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Nulsituatie</a:t>
              </a:r>
              <a:r>
                <a:rPr lang="en-GB" sz="1200" dirty="0"/>
                <a:t> (n=3)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A4E6578-5A79-0EEC-BFA5-CF035E1E608E}"/>
                </a:ext>
              </a:extLst>
            </p:cNvPr>
            <p:cNvSpPr txBox="1"/>
            <p:nvPr/>
          </p:nvSpPr>
          <p:spPr>
            <a:xfrm>
              <a:off x="3265804" y="3107036"/>
              <a:ext cx="1724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Met </a:t>
              </a:r>
              <a:r>
                <a:rPr lang="en-GB" sz="1200" dirty="0" err="1"/>
                <a:t>matconstructie</a:t>
              </a:r>
              <a:endParaRPr lang="en-GB" sz="1200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72AAB99-60FA-4639-D920-042EC3E3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77" y="2636668"/>
            <a:ext cx="5878890" cy="30617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E3CF6E1-627B-ACAB-1327-8AB3CF855F1E}"/>
              </a:ext>
            </a:extLst>
          </p:cNvPr>
          <p:cNvGrpSpPr/>
          <p:nvPr/>
        </p:nvGrpSpPr>
        <p:grpSpPr>
          <a:xfrm>
            <a:off x="6816810" y="2891234"/>
            <a:ext cx="4120813" cy="2151947"/>
            <a:chOff x="6816810" y="2891234"/>
            <a:chExt cx="4120813" cy="215194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8BAB5B71-94CE-A16A-3576-CBCF61149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2556" y="2891234"/>
              <a:ext cx="0" cy="2151947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31E914A-9681-A626-65B9-8F36E1E7F4A5}"/>
                </a:ext>
              </a:extLst>
            </p:cNvPr>
            <p:cNvSpPr txBox="1"/>
            <p:nvPr/>
          </p:nvSpPr>
          <p:spPr>
            <a:xfrm>
              <a:off x="6816810" y="3171039"/>
              <a:ext cx="13086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Nulsituatie</a:t>
              </a:r>
              <a:r>
                <a:rPr lang="en-GB" sz="1200" dirty="0"/>
                <a:t> (n=3)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CF26D93-0FB1-AAFB-2C06-72514F949D80}"/>
                </a:ext>
              </a:extLst>
            </p:cNvPr>
            <p:cNvSpPr txBox="1"/>
            <p:nvPr/>
          </p:nvSpPr>
          <p:spPr>
            <a:xfrm>
              <a:off x="9213605" y="3157370"/>
              <a:ext cx="1724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Met </a:t>
              </a:r>
              <a:r>
                <a:rPr lang="en-GB" sz="1200" dirty="0" err="1"/>
                <a:t>matconstructie</a:t>
              </a:r>
              <a:endParaRPr lang="en-GB" sz="1200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8AD64CA-B81F-8C30-B809-0FA799AE61AC}"/>
              </a:ext>
            </a:extLst>
          </p:cNvPr>
          <p:cNvSpPr txBox="1"/>
          <p:nvPr/>
        </p:nvSpPr>
        <p:spPr>
          <a:xfrm>
            <a:off x="3759333" y="432471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87%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660747F-0BBD-54D3-161A-8A32C465C149}"/>
              </a:ext>
            </a:extLst>
          </p:cNvPr>
          <p:cNvSpPr txBox="1"/>
          <p:nvPr/>
        </p:nvSpPr>
        <p:spPr>
          <a:xfrm>
            <a:off x="2574247" y="4268174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82%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FB741C9-E0B9-3314-36B6-349C057B6D9D}"/>
              </a:ext>
            </a:extLst>
          </p:cNvPr>
          <p:cNvSpPr txBox="1"/>
          <p:nvPr/>
        </p:nvSpPr>
        <p:spPr>
          <a:xfrm>
            <a:off x="8541539" y="4420574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92%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83462ED-02EA-AC7A-BDCE-666E599AD4C8}"/>
              </a:ext>
            </a:extLst>
          </p:cNvPr>
          <p:cNvSpPr txBox="1"/>
          <p:nvPr/>
        </p:nvSpPr>
        <p:spPr>
          <a:xfrm>
            <a:off x="9072646" y="4535299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99%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29FC53B-6609-5978-6B9C-30F0D5D441B2}"/>
              </a:ext>
            </a:extLst>
          </p:cNvPr>
          <p:cNvSpPr txBox="1"/>
          <p:nvPr/>
        </p:nvSpPr>
        <p:spPr>
          <a:xfrm>
            <a:off x="9759257" y="4528584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98%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4150621-CE2D-7E20-5184-CDB5B35F568F}"/>
              </a:ext>
            </a:extLst>
          </p:cNvPr>
          <p:cNvSpPr txBox="1"/>
          <p:nvPr/>
        </p:nvSpPr>
        <p:spPr>
          <a:xfrm>
            <a:off x="11446023" y="454634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97%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7BE09E-36D6-5186-A0D6-E30779287F00}"/>
              </a:ext>
            </a:extLst>
          </p:cNvPr>
          <p:cNvSpPr/>
          <p:nvPr/>
        </p:nvSpPr>
        <p:spPr>
          <a:xfrm>
            <a:off x="4650312" y="4052502"/>
            <a:ext cx="154707" cy="796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60D1F11-B19D-92A8-8644-9EF44E6D0D3F}"/>
              </a:ext>
            </a:extLst>
          </p:cNvPr>
          <p:cNvSpPr/>
          <p:nvPr/>
        </p:nvSpPr>
        <p:spPr>
          <a:xfrm>
            <a:off x="10688730" y="4420574"/>
            <a:ext cx="154707" cy="533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16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/>
              <a:t>Situatie kanaal in januari 2022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8F3D6-E7AD-1F9C-59F6-662472283F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20" y="2006353"/>
            <a:ext cx="5714138" cy="4265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A20790-15C3-26B7-E105-2F3B03C64C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320" y="2006353"/>
            <a:ext cx="5714138" cy="42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8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Verticale fluxmetingen (</a:t>
            </a:r>
            <a:r>
              <a:rPr lang="nl-NL" sz="4000" dirty="0" err="1"/>
              <a:t>iFLUX</a:t>
            </a:r>
            <a:r>
              <a:rPr lang="nl-NL" sz="4000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4666" cy="4351338"/>
          </a:xfrm>
        </p:spPr>
        <p:txBody>
          <a:bodyPr>
            <a:normAutofit/>
          </a:bodyPr>
          <a:lstStyle/>
          <a:p>
            <a:r>
              <a:rPr lang="nl-BE" sz="1800" dirty="0">
                <a:latin typeface="Calibri" panose="020F0502020204030204" pitchFamily="34" charset="0"/>
                <a:ea typeface="Calibri" panose="020F0502020204030204" pitchFamily="34" charset="0"/>
              </a:rPr>
              <a:t>Meetresultaten: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/>
              <a:t>Opwaartse flux: </a:t>
            </a:r>
            <a:r>
              <a:rPr lang="nl-BE" sz="1400" dirty="0"/>
              <a:t>initieel </a:t>
            </a:r>
            <a:r>
              <a:rPr lang="nl-BE" sz="1400" b="1" dirty="0"/>
              <a:t>0,73 cm/d </a:t>
            </a:r>
            <a:r>
              <a:rPr lang="nl-BE" sz="1400" dirty="0"/>
              <a:t>(max); nov </a:t>
            </a:r>
            <a:r>
              <a:rPr lang="nl-BE" sz="1400" b="1" dirty="0"/>
              <a:t>0,7-1,0 cm/</a:t>
            </a:r>
            <a:r>
              <a:rPr lang="nl-BE" sz="1400" dirty="0"/>
              <a:t>d; juli </a:t>
            </a:r>
            <a:r>
              <a:rPr lang="nl-BE" sz="1400" b="1" dirty="0"/>
              <a:t>1,56 cm/d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/>
              <a:t>Matten lijken nog niet verzadigd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5CB3ABA-B935-47E5-5426-FCA6638ABA8D}"/>
              </a:ext>
            </a:extLst>
          </p:cNvPr>
          <p:cNvGrpSpPr>
            <a:grpSpLocks noChangeAspect="1"/>
          </p:cNvGrpSpPr>
          <p:nvPr/>
        </p:nvGrpSpPr>
        <p:grpSpPr>
          <a:xfrm>
            <a:off x="8465816" y="1825625"/>
            <a:ext cx="3514423" cy="4362415"/>
            <a:chOff x="8458910" y="1858897"/>
            <a:chExt cx="2652203" cy="32921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7B81391-6DE4-1544-8F7D-93A46F7B8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8910" y="1858897"/>
              <a:ext cx="2652203" cy="3292151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C710E0A-551B-66DD-00AC-4410E00931FB}"/>
                </a:ext>
              </a:extLst>
            </p:cNvPr>
            <p:cNvSpPr/>
            <p:nvPr/>
          </p:nvSpPr>
          <p:spPr>
            <a:xfrm>
              <a:off x="8698859" y="3927474"/>
              <a:ext cx="564204" cy="577174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8642236-F58F-33A6-4329-B966A8287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5119" y="4104885"/>
              <a:ext cx="1222904" cy="1042988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BB1A0CB5-875E-D4D1-4BC4-3E525CA4481A}"/>
                </a:ext>
              </a:extLst>
            </p:cNvPr>
            <p:cNvCxnSpPr>
              <a:stCxn id="8" idx="0"/>
            </p:cNvCxnSpPr>
            <p:nvPr/>
          </p:nvCxnSpPr>
          <p:spPr>
            <a:xfrm>
              <a:off x="8980961" y="3927474"/>
              <a:ext cx="904158" cy="177411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85D06088-7691-39DE-AEF6-3590BBDF0AAE}"/>
                </a:ext>
              </a:extLst>
            </p:cNvPr>
            <p:cNvCxnSpPr>
              <a:stCxn id="8" idx="4"/>
            </p:cNvCxnSpPr>
            <p:nvPr/>
          </p:nvCxnSpPr>
          <p:spPr>
            <a:xfrm>
              <a:off x="8980961" y="4504648"/>
              <a:ext cx="904158" cy="643225"/>
            </a:xfrm>
            <a:prstGeom prst="line">
              <a:avLst/>
            </a:prstGeom>
            <a:ln w="254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xmlns="" id="{59040E75-35E7-D184-984D-39D90096F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14912"/>
              </p:ext>
            </p:extLst>
          </p:nvPr>
        </p:nvGraphicFramePr>
        <p:xfrm>
          <a:off x="150910" y="3685808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9670260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40395096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7343875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5819402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/>
                        <a:t>Benzeen </a:t>
                      </a:r>
                      <a:r>
                        <a:rPr lang="nl-NL" sz="1200" noProof="0" dirty="0"/>
                        <a:t>(mg/m</a:t>
                      </a:r>
                      <a:r>
                        <a:rPr lang="nl-NL" sz="1200" baseline="30000" noProof="0" dirty="0"/>
                        <a:t>2</a:t>
                      </a:r>
                      <a:r>
                        <a:rPr lang="nl-NL" sz="1200" noProof="0" dirty="0"/>
                        <a:t>/d)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/>
                        <a:t>Naftaleen </a:t>
                      </a:r>
                      <a:r>
                        <a:rPr lang="nl-NL" sz="1200" noProof="0"/>
                        <a:t>(mg/m</a:t>
                      </a:r>
                      <a:r>
                        <a:rPr lang="nl-NL" sz="1200" baseline="30000" noProof="0"/>
                        <a:t>2</a:t>
                      </a:r>
                      <a:r>
                        <a:rPr lang="nl-NL" sz="1200" noProof="0"/>
                        <a:t>/d)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/>
                        <a:t>Acenafteen </a:t>
                      </a:r>
                      <a:r>
                        <a:rPr lang="nl-NL" sz="1200" noProof="0"/>
                        <a:t>(mg/m</a:t>
                      </a:r>
                      <a:r>
                        <a:rPr lang="nl-NL" sz="1200" baseline="30000" noProof="0"/>
                        <a:t>2</a:t>
                      </a:r>
                      <a:r>
                        <a:rPr lang="nl-NL" sz="1200" noProof="0"/>
                        <a:t>/d)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781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Initieel (feb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11,8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28,4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7,24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706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November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&lt;0,06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&lt;0,06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0014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Juli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0,63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0,20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noProof="0" dirty="0">
                          <a:solidFill>
                            <a:srgbClr val="575756"/>
                          </a:solidFill>
                        </a:rPr>
                        <a:t>0,13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341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594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22EFED9-C199-A70A-137B-62A313B6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7" y="338328"/>
            <a:ext cx="10488629" cy="1608328"/>
          </a:xfrm>
        </p:spPr>
        <p:txBody>
          <a:bodyPr>
            <a:normAutofit/>
          </a:bodyPr>
          <a:lstStyle/>
          <a:p>
            <a:r>
              <a:rPr lang="fr-BE" sz="3600" dirty="0" err="1"/>
              <a:t>Innovatie</a:t>
            </a:r>
            <a:r>
              <a:rPr lang="fr-BE" sz="3600" dirty="0"/>
              <a:t> in nature-</a:t>
            </a:r>
            <a:r>
              <a:rPr lang="fr-BE" sz="3600" dirty="0" err="1"/>
              <a:t>based</a:t>
            </a:r>
            <a:r>
              <a:rPr lang="fr-BE" sz="3600" dirty="0"/>
              <a:t> </a:t>
            </a:r>
            <a:r>
              <a:rPr lang="fr-BE" sz="3600" dirty="0" err="1"/>
              <a:t>saneringtechnieken</a:t>
            </a:r>
            <a:endParaRPr lang="nl-BE" sz="3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58E4F753-C6DF-A28B-48CF-587E8EA6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78" y="2742397"/>
            <a:ext cx="4840940" cy="32918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29F7CEB-7E29-DD69-5F5C-9C98C505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484" y="3349924"/>
            <a:ext cx="4974336" cy="20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ea typeface="Calibri" panose="020F0502020204030204" pitchFamily="34" charset="0"/>
              </a:rPr>
              <a:t>Aangetoond dat een reactieve mat met groene adsorptiematerialen (Natural Catch</a:t>
            </a:r>
            <a:r>
              <a:rPr lang="nl-NL" sz="1800" baseline="60000" dirty="0">
                <a:effectLst/>
                <a:ea typeface="Calibri" panose="020F0502020204030204" pitchFamily="34" charset="0"/>
              </a:rPr>
              <a:t>TAUW</a:t>
            </a:r>
            <a:r>
              <a:rPr lang="nl-NL" sz="1800" dirty="0">
                <a:effectLst/>
                <a:ea typeface="Calibri" panose="020F0502020204030204" pitchFamily="34" charset="0"/>
              </a:rPr>
              <a:t>) kan leiden tot een aanzienlijke verbetering van oppervlaktewaterkwaliteit (rendement van 85-99%)</a:t>
            </a:r>
          </a:p>
          <a:p>
            <a:pPr marL="34200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ea typeface="Calibri" panose="020F0502020204030204" pitchFamily="34" charset="0"/>
              </a:rPr>
              <a:t>In Gent meest duurzame alternatief conform ISO 18504 (toelichting volgt)</a:t>
            </a:r>
          </a:p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</a:rPr>
              <a:t>Essentieel v</a:t>
            </a:r>
            <a:r>
              <a:rPr lang="nl-NL" sz="1800" dirty="0">
                <a:effectLst/>
                <a:ea typeface="Calibri" panose="020F0502020204030204" pitchFamily="34" charset="0"/>
              </a:rPr>
              <a:t>oor ontwerp en werking: LSO, </a:t>
            </a:r>
            <a:r>
              <a:rPr lang="nl-NL" sz="1800" dirty="0">
                <a:ea typeface="Calibri" panose="020F0502020204030204" pitchFamily="34" charset="0"/>
              </a:rPr>
              <a:t>fluxmetingen en adsorptietesten</a:t>
            </a:r>
            <a:endParaRPr lang="nl-NL" sz="1800" dirty="0">
              <a:effectLst/>
              <a:ea typeface="Calibri" panose="020F0502020204030204" pitchFamily="34" charset="0"/>
            </a:endParaRPr>
          </a:p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ea typeface="Calibri" panose="020F0502020204030204" pitchFamily="34" charset="0"/>
              </a:rPr>
              <a:t>Werking gevoelig voor de volgende punten</a:t>
            </a:r>
            <a:endParaRPr lang="nl-NL" sz="1800" dirty="0">
              <a:ea typeface="Calibri" panose="020F0502020204030204" pitchFamily="34" charset="0"/>
            </a:endParaRPr>
          </a:p>
          <a:p>
            <a:pPr marL="1027800" lvl="1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ea typeface="Calibri" panose="020F0502020204030204" pitchFamily="34" charset="0"/>
              </a:rPr>
              <a:t>Onderlinge aansluiting van matelementen (ontwerp en aanleg)</a:t>
            </a:r>
            <a:endParaRPr lang="nl-NL" sz="1400" dirty="0">
              <a:ea typeface="Calibri" panose="020F0502020204030204" pitchFamily="34" charset="0"/>
            </a:endParaRPr>
          </a:p>
          <a:p>
            <a:pPr marL="1027800" lvl="1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ea typeface="Calibri" panose="020F0502020204030204" pitchFamily="34" charset="0"/>
              </a:rPr>
              <a:t>Insluiting van gas door gasvorming in waterbodem (methaan) (LSO)</a:t>
            </a:r>
          </a:p>
          <a:p>
            <a:pPr marL="1027800" lvl="1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ea typeface="Calibri" panose="020F0502020204030204" pitchFamily="34" charset="0"/>
              </a:rPr>
              <a:t>Aanwezigheid van puur product direct onder mat (LSO)</a:t>
            </a:r>
          </a:p>
          <a:p>
            <a:pPr marL="1027800" lvl="1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ea typeface="Calibri" panose="020F0502020204030204" pitchFamily="34" charset="0"/>
              </a:rPr>
              <a:t>Verandering van </a:t>
            </a:r>
            <a:r>
              <a:rPr lang="nl-NL" sz="1400" dirty="0" err="1">
                <a:effectLst/>
                <a:ea typeface="Calibri" panose="020F0502020204030204" pitchFamily="34" charset="0"/>
              </a:rPr>
              <a:t>geohydrologie</a:t>
            </a:r>
            <a:r>
              <a:rPr lang="nl-NL" sz="1400" dirty="0">
                <a:effectLst/>
                <a:ea typeface="Calibri" panose="020F0502020204030204" pitchFamily="34" charset="0"/>
              </a:rPr>
              <a:t> (stroombanen) (LSO)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39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Potentie Natural Catch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</a:rPr>
              <a:t>Pro’s: </a:t>
            </a:r>
            <a:r>
              <a:rPr lang="nl-NL" altLang="nl-NL" sz="1800" dirty="0">
                <a:cs typeface="Times New Roman" panose="02020603050405020304" pitchFamily="18" charset="0"/>
              </a:rPr>
              <a:t>passief systeem, lage carbon footprint, geen water footprint, lage kosten</a:t>
            </a:r>
          </a:p>
          <a:p>
            <a:pPr marL="34200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altLang="nl-NL" sz="1800" dirty="0">
                <a:cs typeface="Times New Roman" panose="02020603050405020304" pitchFamily="18" charset="0"/>
              </a:rPr>
              <a:t>Kan worden geplaatst in kleine beken en grote kanalen (N.B. maatwerk)</a:t>
            </a:r>
          </a:p>
          <a:p>
            <a:pPr marL="34200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altLang="nl-NL" sz="1800" dirty="0">
                <a:cs typeface="Times New Roman" panose="02020603050405020304" pitchFamily="18" charset="0"/>
              </a:rPr>
              <a:t>Om verontreiniging uit kwellend/drainerend grondwater te verwijderen (</a:t>
            </a:r>
            <a:r>
              <a:rPr lang="nl-NL" altLang="nl-NL" sz="1400" dirty="0">
                <a:cs typeface="Times New Roman" panose="02020603050405020304" pitchFamily="18" charset="0"/>
              </a:rPr>
              <a:t>C6-C40, PAH, BTEX, CHC, pesticiden, zware metalen en fosfaat</a:t>
            </a:r>
            <a:r>
              <a:rPr lang="nl-NL" altLang="nl-NL" sz="1800" dirty="0">
                <a:cs typeface="Times New Roman" panose="02020603050405020304" pitchFamily="18" charset="0"/>
              </a:rPr>
              <a:t>)</a:t>
            </a:r>
            <a:endParaRPr lang="nl-NL" sz="1800" dirty="0">
              <a:effectLst/>
              <a:ea typeface="Calibri" panose="020F0502020204030204" pitchFamily="34" charset="0"/>
            </a:endParaRPr>
          </a:p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endParaRPr lang="nl-NL" sz="22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0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Dank voor uw aandacht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83A62D-E72B-3B8F-4878-BA15094C37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219" y="2782603"/>
            <a:ext cx="3208588" cy="22608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092BF55-33B4-98CF-02EF-63B03787C5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94" t="20042"/>
          <a:stretch/>
        </p:blipFill>
        <p:spPr>
          <a:xfrm>
            <a:off x="8337679" y="2282169"/>
            <a:ext cx="2811534" cy="3741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598254-D41E-5C3E-2415-EDCEE737CCF6}"/>
              </a:ext>
            </a:extLst>
          </p:cNvPr>
          <p:cNvSpPr txBox="1"/>
          <p:nvPr/>
        </p:nvSpPr>
        <p:spPr>
          <a:xfrm>
            <a:off x="8902668" y="3292173"/>
            <a:ext cx="771787" cy="523220"/>
          </a:xfrm>
          <a:prstGeom prst="rect">
            <a:avLst/>
          </a:prstGeom>
          <a:noFill/>
          <a:effectLst>
            <a:reflection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8693D4-D0F8-8D47-BCCA-9BEB7F8221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570" r="15793" b="21811"/>
          <a:stretch/>
        </p:blipFill>
        <p:spPr>
          <a:xfrm>
            <a:off x="156840" y="2782603"/>
            <a:ext cx="4397406" cy="2413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E5D1B5A-C37B-DC7E-7E93-AB4543348B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932" t="19217" r="17330" b="5251"/>
          <a:stretch/>
        </p:blipFill>
        <p:spPr>
          <a:xfrm>
            <a:off x="3766990" y="2782603"/>
            <a:ext cx="772357" cy="1307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768C1A-14F8-21F5-539E-D2CA70E85857}"/>
              </a:ext>
            </a:extLst>
          </p:cNvPr>
          <p:cNvSpPr txBox="1"/>
          <p:nvPr/>
        </p:nvSpPr>
        <p:spPr>
          <a:xfrm>
            <a:off x="1975695" y="3629825"/>
            <a:ext cx="1042374" cy="523220"/>
          </a:xfrm>
          <a:prstGeom prst="rect">
            <a:avLst/>
          </a:prstGeom>
          <a:noFill/>
          <a:effectLst>
            <a:reflection endPos="90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</a:p>
        </p:txBody>
      </p:sp>
    </p:spTree>
    <p:extLst>
      <p:ext uri="{BB962C8B-B14F-4D97-AF65-F5344CB8AC3E}">
        <p14:creationId xmlns:p14="http://schemas.microsoft.com/office/powerpoint/2010/main" val="3364434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AE627B-3A7B-4C73-93C4-FB33F8D4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4C380457-6F4F-1E1D-C86C-2CC72C4A3C5D}"/>
              </a:ext>
            </a:extLst>
          </p:cNvPr>
          <p:cNvSpPr/>
          <p:nvPr/>
        </p:nvSpPr>
        <p:spPr>
          <a:xfrm>
            <a:off x="1604168" y="3705726"/>
            <a:ext cx="2294063" cy="121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E91F5CF0-C1D1-BE0B-9400-EC41A182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32" y="4015834"/>
            <a:ext cx="1909052" cy="4664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1861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WP4 - FYTOREMEDIATIE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0" lvl="1" indent="-34290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6" name="Afbeelding 5" descr="Bio2clean_Q_Baseline.eps">
            <a:extLst>
              <a:ext uri="{FF2B5EF4-FFF2-40B4-BE49-F238E27FC236}">
                <a16:creationId xmlns:a16="http://schemas.microsoft.com/office/drawing/2014/main" xmlns="" id="{C22EB859-4558-DD4A-9EE8-49DB0E325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11" y="1706516"/>
            <a:ext cx="3742178" cy="311971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39E91274-22DD-AB41-9CF8-E73F4F606EDF}"/>
              </a:ext>
            </a:extLst>
          </p:cNvPr>
          <p:cNvSpPr txBox="1"/>
          <p:nvPr/>
        </p:nvSpPr>
        <p:spPr>
          <a:xfrm>
            <a:off x="2214780" y="5007702"/>
            <a:ext cx="7762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solidFill>
                  <a:prstClr val="black">
                    <a:lumMod val="65000"/>
                    <a:lumOff val="35000"/>
                  </a:prstClr>
                </a:solidFill>
              </a:rPr>
              <a:t>www.bio2clean.be </a:t>
            </a:r>
          </a:p>
          <a:p>
            <a:pPr algn="ctr"/>
            <a:r>
              <a:rPr lang="en-US" noProof="1">
                <a:solidFill>
                  <a:prstClr val="black">
                    <a:lumMod val="65000"/>
                    <a:lumOff val="35000"/>
                  </a:prstClr>
                </a:solidFill>
              </a:rPr>
              <a:t>info@bio2clean.be</a:t>
            </a:r>
            <a:endParaRPr lang="nl-NL" noProof="1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it-IT" noProof="1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r>
              <a:rPr lang="it-IT" noProof="1">
                <a:solidFill>
                  <a:prstClr val="black">
                    <a:lumMod val="65000"/>
                    <a:lumOff val="35000"/>
                  </a:prstClr>
                </a:solidFill>
              </a:rPr>
              <a:t>Mario Clemmens, MSc				Ing Dirk Dubin</a:t>
            </a:r>
          </a:p>
          <a:p>
            <a:r>
              <a:rPr lang="nl-NL" noProof="1">
                <a:solidFill>
                  <a:prstClr val="black">
                    <a:lumMod val="65000"/>
                    <a:lumOff val="35000"/>
                  </a:prstClr>
                </a:solidFill>
              </a:rPr>
              <a:t>+32 (0)494 50 84 15				+32 (0)495 99 71 14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14001506-153E-8A40-98E4-3BF313D1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218" y="1706516"/>
            <a:ext cx="3533776" cy="759952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9CFF5B03-B984-693D-2727-ADAA0CB35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24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BA1CEA3C-C62D-86D4-1A52-4E5E02A54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95102"/>
            <a:ext cx="1281815" cy="4781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CA442EC7-545F-55BB-B914-06507F73C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7966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9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AE627B-3A7B-4C73-93C4-FB33F8D4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22"/>
            <a:ext cx="9012751" cy="1325563"/>
          </a:xfrm>
        </p:spPr>
        <p:txBody>
          <a:bodyPr>
            <a:normAutofit fontScale="90000"/>
          </a:bodyPr>
          <a:lstStyle/>
          <a:p>
            <a:r>
              <a:rPr lang="nl-BE" sz="6000"/>
              <a:t>Partners van Resanat binnen WP4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xmlns="" id="{5A0B6E55-D901-964B-AFCA-470ED1019EA9}"/>
              </a:ext>
            </a:extLst>
          </p:cNvPr>
          <p:cNvSpPr/>
          <p:nvPr/>
        </p:nvSpPr>
        <p:spPr>
          <a:xfrm>
            <a:off x="1592826" y="3701845"/>
            <a:ext cx="2145890" cy="12904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FCFA6A69-5B76-BB47-8D25-9952CB3F9781}"/>
              </a:ext>
            </a:extLst>
          </p:cNvPr>
          <p:cNvSpPr/>
          <p:nvPr/>
        </p:nvSpPr>
        <p:spPr>
          <a:xfrm>
            <a:off x="5023055" y="2320413"/>
            <a:ext cx="2145890" cy="12904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C7B0D879-F431-F743-B20C-C7060A117955}"/>
              </a:ext>
            </a:extLst>
          </p:cNvPr>
          <p:cNvSpPr/>
          <p:nvPr/>
        </p:nvSpPr>
        <p:spPr>
          <a:xfrm>
            <a:off x="8459430" y="3596149"/>
            <a:ext cx="2145890" cy="12904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0C59D731-961E-D640-BE56-EED7CB2AAC9C}"/>
              </a:ext>
            </a:extLst>
          </p:cNvPr>
          <p:cNvSpPr/>
          <p:nvPr/>
        </p:nvSpPr>
        <p:spPr>
          <a:xfrm>
            <a:off x="8547920" y="4857136"/>
            <a:ext cx="2145890" cy="129048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CB2E0B67-9B66-D3A9-CF5B-A405951D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441A7CBE-9E82-7A1E-63B1-203D2DC87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C318E597-DB0D-848F-2362-4458EBEB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4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20"/>
            <a:ext cx="5984790" cy="1418238"/>
          </a:xfrm>
        </p:spPr>
        <p:txBody>
          <a:bodyPr>
            <a:normAutofit fontScale="90000"/>
          </a:bodyPr>
          <a:lstStyle/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/>
              <a:t>Fytoremediatie:</a:t>
            </a:r>
          </a:p>
          <a:p>
            <a:endParaRPr lang="nl-BE" b="1"/>
          </a:p>
          <a:p>
            <a:r>
              <a:rPr lang="nl-BE"/>
              <a:t>Een saneringsstrategie die gebruik maakt van planten en micro-organismen om verontreinigende stoffen uit bodem, water of sediment te verwijderen via afbraak, extractie, transformatie of vervluchtiging ofwel de verontreiniging te stabiliseren (immobilisatie).</a:t>
            </a:r>
          </a:p>
          <a:p>
            <a:endParaRPr lang="nl-BE" b="1"/>
          </a:p>
          <a:p>
            <a:r>
              <a:rPr lang="nl-BE" sz="2000" i="1"/>
              <a:t>Code van goede praktijk Fytoremediatie – januari 2019</a:t>
            </a:r>
          </a:p>
          <a:p>
            <a:r>
              <a:rPr lang="nl-BE" sz="1400" i="1">
                <a:hlinkClick r:id="rId2"/>
              </a:rPr>
              <a:t>https://www.ovam.be/code-van-goede-praktijk-fytoremediatie</a:t>
            </a:r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64F8CF22-04F8-01EB-3376-AB88D3CE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26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128D15CF-634A-481A-7FCD-A657B8BFC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F8540A7D-A65B-1CC5-D600-08E720D10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/>
              <a:t>Fytoremediatie mechanismen:</a:t>
            </a:r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xmlns="" id="{120A3E89-9D94-5544-B36A-B27993431324}"/>
              </a:ext>
            </a:extLst>
          </p:cNvPr>
          <p:cNvSpPr txBox="1">
            <a:spLocks/>
          </p:cNvSpPr>
          <p:nvPr/>
        </p:nvSpPr>
        <p:spPr>
          <a:xfrm>
            <a:off x="5753955" y="2601580"/>
            <a:ext cx="4550098" cy="37772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342900" indent="-342900">
              <a:spcBef>
                <a:spcPct val="20000"/>
              </a:spcBef>
              <a:buClr>
                <a:srgbClr val="9FAEE5"/>
              </a:buClr>
              <a:buFont typeface="Arial" pitchFamily="34" charset="0"/>
              <a:buChar char="•"/>
              <a:defRPr/>
            </a:pPr>
            <a:endParaRPr lang="fr-FR" sz="2000">
              <a:solidFill>
                <a:schemeClr val="tx2"/>
              </a:solidFill>
              <a:latin typeface="Open Sans"/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err="1">
                <a:solidFill>
                  <a:schemeClr val="tx2"/>
                </a:solidFill>
                <a:ea typeface="Open Sans"/>
                <a:cs typeface="Open Sans"/>
              </a:rPr>
              <a:t>Fytovolatilisatie</a:t>
            </a:r>
            <a:endParaRPr lang="fr-FR" sz="2000">
              <a:solidFill>
                <a:schemeClr val="tx2"/>
              </a:solidFill>
              <a:ea typeface="Open Sans"/>
              <a:cs typeface="Open Sans"/>
            </a:endParaRPr>
          </a:p>
          <a:p>
            <a:pPr lvl="3">
              <a:spcBef>
                <a:spcPct val="20000"/>
              </a:spcBef>
              <a:defRPr/>
            </a:pPr>
            <a:r>
              <a:rPr lang="fr-FR" sz="1300">
                <a:solidFill>
                  <a:schemeClr val="tx2"/>
                </a:solidFill>
                <a:ea typeface="Open Sans"/>
                <a:cs typeface="Open Sans"/>
              </a:rPr>
              <a:t>Hg, </a:t>
            </a:r>
            <a:r>
              <a:rPr lang="fr-FR" sz="1300" err="1">
                <a:solidFill>
                  <a:schemeClr val="tx2"/>
                </a:solidFill>
                <a:ea typeface="Open Sans"/>
                <a:cs typeface="Open Sans"/>
              </a:rPr>
              <a:t>org</a:t>
            </a:r>
            <a:endParaRPr lang="fr-FR" sz="1300">
              <a:solidFill>
                <a:schemeClr val="tx2"/>
              </a:solidFill>
              <a:ea typeface="Open Sans"/>
              <a:cs typeface="Open Sans"/>
            </a:endParaRPr>
          </a:p>
          <a:p>
            <a:pPr lvl="3">
              <a:spcBef>
                <a:spcPct val="20000"/>
              </a:spcBef>
              <a:defRPr/>
            </a:pPr>
            <a:endParaRPr lang="fr-FR" sz="1300">
              <a:solidFill>
                <a:schemeClr val="tx2"/>
              </a:solidFill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err="1">
                <a:solidFill>
                  <a:schemeClr val="tx2"/>
                </a:solidFill>
                <a:ea typeface="Open Sans"/>
                <a:cs typeface="Open Sans"/>
              </a:rPr>
              <a:t>Fytoextractie</a:t>
            </a:r>
            <a:endParaRPr lang="fr-FR">
              <a:solidFill>
                <a:schemeClr val="tx2"/>
              </a:solidFill>
              <a:ea typeface="Open Sans"/>
              <a:cs typeface="Times New Roman"/>
            </a:endParaRPr>
          </a:p>
          <a:p>
            <a:pPr lvl="3">
              <a:defRPr/>
            </a:pPr>
            <a:r>
              <a:rPr lang="fr-FR" sz="1300" err="1">
                <a:solidFill>
                  <a:schemeClr val="tx2"/>
                </a:solidFill>
                <a:ea typeface="Open Sans"/>
                <a:cs typeface="Open Sans"/>
              </a:rPr>
              <a:t>Metalen</a:t>
            </a:r>
            <a:endParaRPr lang="fr-FR">
              <a:solidFill>
                <a:schemeClr val="tx2"/>
              </a:solidFill>
              <a:ea typeface="Open Sans"/>
              <a:cs typeface="Times New Roman"/>
            </a:endParaRPr>
          </a:p>
          <a:p>
            <a:pPr lvl="3">
              <a:defRPr/>
            </a:pPr>
            <a:endParaRPr lang="fr-FR" sz="1300">
              <a:solidFill>
                <a:schemeClr val="tx2"/>
              </a:solidFill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err="1">
                <a:solidFill>
                  <a:schemeClr val="tx2"/>
                </a:solidFill>
                <a:ea typeface="Open Sans"/>
                <a:cs typeface="Open Sans"/>
              </a:rPr>
              <a:t>Fytodegradatie</a:t>
            </a:r>
            <a:endParaRPr lang="fr-FR">
              <a:solidFill>
                <a:schemeClr val="tx2"/>
              </a:solidFill>
              <a:ea typeface="Open Sans"/>
              <a:cs typeface="Times New Roman"/>
            </a:endParaRPr>
          </a:p>
          <a:p>
            <a:pPr lvl="3">
              <a:spcBef>
                <a:spcPct val="20000"/>
              </a:spcBef>
              <a:defRPr/>
            </a:pPr>
            <a:r>
              <a:rPr lang="fr-FR" sz="1200" err="1">
                <a:solidFill>
                  <a:schemeClr val="tx2"/>
                </a:solidFill>
                <a:ea typeface="Open Sans"/>
                <a:cs typeface="Open Sans"/>
              </a:rPr>
              <a:t>Org</a:t>
            </a:r>
            <a:endParaRPr lang="fr-FR">
              <a:solidFill>
                <a:schemeClr val="tx2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000">
              <a:solidFill>
                <a:schemeClr val="tx2"/>
              </a:solidFill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000">
              <a:solidFill>
                <a:schemeClr val="tx2"/>
              </a:solidFill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err="1">
                <a:solidFill>
                  <a:schemeClr val="tx2"/>
                </a:solidFill>
                <a:ea typeface="Open Sans"/>
                <a:cs typeface="Open Sans"/>
              </a:rPr>
              <a:t>Fytostabilisatie</a:t>
            </a:r>
            <a:endParaRPr lang="fr-FR" sz="2000">
              <a:solidFill>
                <a:schemeClr val="tx2"/>
              </a:solidFill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>
              <a:solidFill>
                <a:schemeClr val="tx2"/>
              </a:solidFill>
              <a:ea typeface="Open Sans"/>
              <a:cs typeface="Times New Roman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err="1">
                <a:solidFill>
                  <a:schemeClr val="tx2"/>
                </a:solidFill>
                <a:ea typeface="Open Sans"/>
                <a:cs typeface="Open Sans"/>
              </a:rPr>
              <a:t>Rhizodegradatie</a:t>
            </a:r>
            <a:endParaRPr lang="fr-FR">
              <a:solidFill>
                <a:schemeClr val="tx2"/>
              </a:solidFill>
              <a:ea typeface="Open Sans"/>
              <a:cs typeface="Times New Roman"/>
            </a:endParaRPr>
          </a:p>
          <a:p>
            <a:pPr lvl="3">
              <a:spcBef>
                <a:spcPct val="20000"/>
              </a:spcBef>
              <a:defRPr/>
            </a:pPr>
            <a:r>
              <a:rPr lang="fr-FR" sz="1200" err="1">
                <a:solidFill>
                  <a:schemeClr val="tx2"/>
                </a:solidFill>
                <a:ea typeface="Open Sans"/>
                <a:cs typeface="Open Sans"/>
              </a:rPr>
              <a:t>Org</a:t>
            </a:r>
            <a:r>
              <a:rPr lang="fr-FR" sz="1200">
                <a:solidFill>
                  <a:schemeClr val="tx2"/>
                </a:solidFill>
                <a:ea typeface="Open Sans"/>
                <a:cs typeface="Open Sans"/>
              </a:rPr>
              <a:t>, CN</a:t>
            </a:r>
          </a:p>
          <a:p>
            <a:pPr lvl="3">
              <a:spcBef>
                <a:spcPct val="20000"/>
              </a:spcBef>
              <a:defRPr/>
            </a:pPr>
            <a:endParaRPr lang="fr-FR" sz="2000">
              <a:solidFill>
                <a:schemeClr val="tx2"/>
              </a:solidFill>
              <a:ea typeface="Open Sans"/>
              <a:cs typeface="Open Sans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2000" err="1">
                <a:solidFill>
                  <a:schemeClr val="tx2"/>
                </a:solidFill>
                <a:ea typeface="Open Sans"/>
                <a:cs typeface="Open Sans"/>
              </a:rPr>
              <a:t>Fytohydraulica</a:t>
            </a:r>
            <a:endParaRPr lang="fr-FR">
              <a:solidFill>
                <a:schemeClr val="tx2"/>
              </a:solidFill>
              <a:ea typeface="Open Sans"/>
              <a:cs typeface="Times New Roman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fr-FR" sz="2000">
              <a:solidFill>
                <a:schemeClr val="tx2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A3E5D42-38A5-7549-AEC6-33DF35EC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91" y="2270053"/>
            <a:ext cx="3136066" cy="440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xmlns="" id="{9EB0D7F6-0575-CD62-7209-0A1B9695499E}"/>
              </a:ext>
            </a:extLst>
          </p:cNvPr>
          <p:cNvSpPr txBox="1">
            <a:spLocks/>
          </p:cNvSpPr>
          <p:nvPr/>
        </p:nvSpPr>
        <p:spPr>
          <a:xfrm>
            <a:off x="838200" y="27660"/>
            <a:ext cx="757738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Inleiding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0F58A15A-A9B3-5661-C6DA-30F70B6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27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347CCA03-3869-9156-6AC7-A58DCB0AF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9B6CA36E-BDF7-E9CB-1A0A-64384046B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07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8" name="Afbeelding 7" descr="Afbeelding met zitten, auto, tafel, computer&#10;&#10;Automatisch gegenereerde beschrijving">
            <a:extLst>
              <a:ext uri="{FF2B5EF4-FFF2-40B4-BE49-F238E27FC236}">
                <a16:creationId xmlns:a16="http://schemas.microsoft.com/office/drawing/2014/main" xmlns="" id="{8BDA945B-4243-9948-B7C0-B6DD014C2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9" b="36387"/>
          <a:stretch/>
        </p:blipFill>
        <p:spPr>
          <a:xfrm>
            <a:off x="917468" y="2363553"/>
            <a:ext cx="9926390" cy="40281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xmlns="" id="{E2CB3481-B00F-2345-842F-E3815948A08B}"/>
              </a:ext>
            </a:extLst>
          </p:cNvPr>
          <p:cNvSpPr txBox="1">
            <a:spLocks/>
          </p:cNvSpPr>
          <p:nvPr/>
        </p:nvSpPr>
        <p:spPr>
          <a:xfrm>
            <a:off x="2474381" y="4071781"/>
            <a:ext cx="5614060" cy="24526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Pilootzone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1 (rand 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Carcoke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Pilootzone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2 (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oever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Zijdelings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Vaartje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Pilootzone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3 (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fytopile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Envisan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D9370BD5-9417-D885-02AB-16F2A7CCEA72}"/>
              </a:ext>
            </a:extLst>
          </p:cNvPr>
          <p:cNvSpPr txBox="1">
            <a:spLocks/>
          </p:cNvSpPr>
          <p:nvPr/>
        </p:nvSpPr>
        <p:spPr>
          <a:xfrm>
            <a:off x="874362" y="98036"/>
            <a:ext cx="7736237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Uitgangssituatie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2856FBE7-3DAA-C327-FE12-34994A5F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28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EA93CB8-9F39-5638-DFC8-5724AACE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8D3BC1C-EA4F-C72B-1A9F-E6F242046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2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b="1" dirty="0"/>
              <a:t>Verontreiniging:</a:t>
            </a:r>
          </a:p>
          <a:p>
            <a:endParaRPr lang="nl-BE" b="1" dirty="0"/>
          </a:p>
          <a:p>
            <a:r>
              <a:rPr lang="nl-BE" dirty="0"/>
              <a:t>Bodem en grondwater in pilootzone 1 en 2 zijn voornamelijk verontreinigd met </a:t>
            </a:r>
            <a:r>
              <a:rPr lang="nl-BE" b="1" dirty="0"/>
              <a:t>minerale olie</a:t>
            </a:r>
            <a:r>
              <a:rPr lang="nl-BE" dirty="0"/>
              <a:t>, </a:t>
            </a:r>
            <a:r>
              <a:rPr lang="nl-BE" b="1" dirty="0"/>
              <a:t>BTEXN</a:t>
            </a:r>
            <a:r>
              <a:rPr lang="nl-BE" dirty="0"/>
              <a:t> en </a:t>
            </a:r>
            <a:r>
              <a:rPr lang="nl-BE" b="1" dirty="0"/>
              <a:t>PAK’s </a:t>
            </a:r>
            <a:r>
              <a:rPr lang="nl-BE" sz="2000" dirty="0"/>
              <a:t>(+ teer, cyaniden en zware metalen)</a:t>
            </a:r>
            <a:r>
              <a:rPr lang="nl-BE" sz="3200" dirty="0"/>
              <a:t>.</a:t>
            </a:r>
            <a:endParaRPr lang="nl-BE" dirty="0"/>
          </a:p>
          <a:p>
            <a:endParaRPr lang="nl-BE" dirty="0"/>
          </a:p>
          <a:p>
            <a:r>
              <a:rPr lang="nl-BE" dirty="0"/>
              <a:t>Het sediment van De Lieve (pilootzone 3) is voornamelijk verontreinigd met </a:t>
            </a:r>
            <a:r>
              <a:rPr lang="nl-BE" b="1" dirty="0"/>
              <a:t>minerale olie</a:t>
            </a:r>
            <a:r>
              <a:rPr lang="nl-BE" dirty="0"/>
              <a:t> en </a:t>
            </a:r>
            <a:r>
              <a:rPr lang="nl-BE" b="1" dirty="0"/>
              <a:t>PAK’s</a:t>
            </a:r>
            <a:r>
              <a:rPr lang="nl-BE" dirty="0"/>
              <a:t>.</a:t>
            </a:r>
          </a:p>
          <a:p>
            <a:endParaRPr lang="nl-BE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14876EAA-71FD-DBD3-175E-3C770426EC99}"/>
              </a:ext>
            </a:extLst>
          </p:cNvPr>
          <p:cNvSpPr txBox="1">
            <a:spLocks/>
          </p:cNvSpPr>
          <p:nvPr/>
        </p:nvSpPr>
        <p:spPr>
          <a:xfrm>
            <a:off x="838199" y="49317"/>
            <a:ext cx="8220559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Uitgangssituatie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3372405F-4AC9-D8EB-BF03-6B1FA45A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29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FCDF5C64-7FC4-0FC7-1B7B-94CFF2816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A08B07C-A95D-41F7-D690-138D4A96D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Programma stakeholdersmeeting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nl-NL" sz="9600" dirty="0">
                <a:solidFill>
                  <a:srgbClr val="96C11F"/>
                </a:solidFill>
              </a:rPr>
              <a:t>13u30-14u15</a:t>
            </a:r>
            <a:r>
              <a:rPr lang="nl-NL" sz="9600" dirty="0"/>
              <a:t> : Pilots en resultaten RESANAT project</a:t>
            </a:r>
          </a:p>
          <a:p>
            <a:r>
              <a:rPr lang="nl-NL" sz="9600" smtClean="0">
                <a:solidFill>
                  <a:srgbClr val="96C11F"/>
                </a:solidFill>
              </a:rPr>
              <a:t>14u30-16u15</a:t>
            </a:r>
            <a:r>
              <a:rPr lang="nl-NL" sz="9600" smtClean="0"/>
              <a:t> </a:t>
            </a:r>
            <a:r>
              <a:rPr lang="nl-NL" sz="9600" dirty="0"/>
              <a:t>: Technische sessies </a:t>
            </a:r>
          </a:p>
          <a:p>
            <a:r>
              <a:rPr lang="nl-NL" sz="9600" dirty="0">
                <a:solidFill>
                  <a:srgbClr val="96C11F"/>
                </a:solidFill>
              </a:rPr>
              <a:t>Ronde 1</a:t>
            </a:r>
            <a:r>
              <a:rPr lang="nl-NL" sz="9600" dirty="0"/>
              <a:t>: </a:t>
            </a:r>
            <a:r>
              <a:rPr lang="nl-NL" sz="9600" dirty="0">
                <a:solidFill>
                  <a:srgbClr val="96C11F"/>
                </a:solidFill>
              </a:rPr>
              <a:t>14u30 – 15u15u </a:t>
            </a:r>
            <a:r>
              <a:rPr lang="nl-NL" sz="9600" dirty="0"/>
              <a:t>: </a:t>
            </a:r>
          </a:p>
          <a:p>
            <a:r>
              <a:rPr lang="nl-NL" sz="9600" dirty="0"/>
              <a:t>	- </a:t>
            </a:r>
            <a:r>
              <a:rPr lang="nl-NL" sz="9600" dirty="0" err="1"/>
              <a:t>Fytoremediatie</a:t>
            </a:r>
            <a:r>
              <a:rPr lang="nl-NL" sz="9600" dirty="0"/>
              <a:t> ( zaal NIGHTINGALE)</a:t>
            </a:r>
          </a:p>
          <a:p>
            <a:r>
              <a:rPr lang="nl-NL" sz="9600" dirty="0"/>
              <a:t> 	- In Situ-</a:t>
            </a:r>
            <a:r>
              <a:rPr lang="nl-NL" sz="9600" dirty="0" err="1"/>
              <a:t>biostimulatie</a:t>
            </a:r>
            <a:r>
              <a:rPr lang="nl-NL" sz="9600" dirty="0"/>
              <a:t> ( zaal TOUCAN) </a:t>
            </a:r>
          </a:p>
          <a:p>
            <a:r>
              <a:rPr lang="nl-NL" sz="9600" dirty="0">
                <a:solidFill>
                  <a:srgbClr val="96C11F"/>
                </a:solidFill>
              </a:rPr>
              <a:t>Ronde 2 : 15u30-16u15</a:t>
            </a:r>
            <a:r>
              <a:rPr lang="nl-NL" sz="9600" dirty="0"/>
              <a:t> :</a:t>
            </a:r>
          </a:p>
          <a:p>
            <a:r>
              <a:rPr lang="nl-NL" sz="9600" dirty="0"/>
              <a:t>	- Reactieve matten ( zaal NIGHTINGALE)</a:t>
            </a:r>
          </a:p>
          <a:p>
            <a:r>
              <a:rPr lang="nl-NL" sz="9600" dirty="0"/>
              <a:t>	- Flux-metingen + High </a:t>
            </a:r>
            <a:r>
              <a:rPr lang="nl-NL" sz="9600" dirty="0" err="1"/>
              <a:t>Resolution</a:t>
            </a:r>
            <a:r>
              <a:rPr lang="nl-NL" sz="9600" dirty="0"/>
              <a:t> Site </a:t>
            </a:r>
            <a:r>
              <a:rPr lang="nl-NL" sz="9600" dirty="0" err="1"/>
              <a:t>Characterisation</a:t>
            </a:r>
            <a:r>
              <a:rPr lang="nl-NL" sz="9600" dirty="0"/>
              <a:t> </a:t>
            </a:r>
          </a:p>
          <a:p>
            <a:r>
              <a:rPr lang="nl-NL" sz="9600" dirty="0"/>
              <a:t>	( Zaal TOUCAN) </a:t>
            </a:r>
          </a:p>
          <a:p>
            <a:r>
              <a:rPr lang="nl-NL" sz="9600" dirty="0">
                <a:solidFill>
                  <a:srgbClr val="96C11F"/>
                </a:solidFill>
              </a:rPr>
              <a:t>16u15-16u30</a:t>
            </a:r>
            <a:r>
              <a:rPr lang="nl-NL" sz="9600" dirty="0"/>
              <a:t> : Conclusies en vervolgstappen</a:t>
            </a:r>
          </a:p>
          <a:p>
            <a:r>
              <a:rPr lang="nl-NL" sz="9600" dirty="0">
                <a:solidFill>
                  <a:srgbClr val="96C11F"/>
                </a:solidFill>
              </a:rPr>
              <a:t>16u30-17u30</a:t>
            </a:r>
            <a:r>
              <a:rPr lang="nl-NL" sz="9600" dirty="0"/>
              <a:t> : Netwerkborrel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741906C-44B6-C0D4-5682-79132F8AD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E77C94E7-9E4B-6149-1097-78CC1C5FF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00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3600" b="1" dirty="0">
                <a:highlight>
                  <a:srgbClr val="FFFF00"/>
                </a:highlight>
              </a:rPr>
              <a:t>Concept Fytoremediatie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Haalbaarheidsonderzoek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Inrichting &amp; beheer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Inoculatie &amp;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Lessons learned</a:t>
            </a:r>
          </a:p>
          <a:p>
            <a:endParaRPr lang="nl-BE" b="1" dirty="0"/>
          </a:p>
          <a:p>
            <a:endParaRPr lang="nl-BE" b="1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4175AA6-D6DD-53E4-F67C-CE51D29B7CB8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675949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endParaRPr lang="nl-BE" dirty="0">
              <a:cs typeface="Calibri Ligh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E64AF25F-1BC7-41F5-FF5C-510FD174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30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77726E2-4F90-95B5-1AFB-4BED9D60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3DD6E1B-7DB2-BE50-0D2D-6811D7FA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5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Concept Fytoremediatie:</a:t>
            </a:r>
          </a:p>
          <a:p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Afgeleverd in wk 8 (2020)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Op basis van voorhanden informatie: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Beperkte informatie nulsituatie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Beperkte haalbaarheidsanalyse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Plantkeuze op basis van aanwezige vegetatie en ervaring</a:t>
            </a:r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4175AA6-D6DD-53E4-F67C-CE51D29B7CB8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731390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Concept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E64AF25F-1BC7-41F5-FF5C-510FD174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31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77726E2-4F90-95B5-1AFB-4BED9D60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3DD6E1B-7DB2-BE50-0D2D-6811D7FA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8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Concept Fytoremediatie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600" b="1" dirty="0">
                <a:highlight>
                  <a:srgbClr val="FFFF00"/>
                </a:highlight>
              </a:rPr>
              <a:t>Haalbaarheidsonderzoek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Inrichting &amp; beheer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Inoculatie &amp;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Lessons learned</a:t>
            </a:r>
          </a:p>
          <a:p>
            <a:endParaRPr lang="nl-BE" b="1" dirty="0"/>
          </a:p>
          <a:p>
            <a:endParaRPr lang="nl-BE" b="1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4175AA6-D6DD-53E4-F67C-CE51D29B7CB8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675949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endParaRPr lang="nl-BE" dirty="0">
              <a:cs typeface="Calibri Ligh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E64AF25F-1BC7-41F5-FF5C-510FD174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32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77726E2-4F90-95B5-1AFB-4BED9D60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3DD6E1B-7DB2-BE50-0D2D-6811D7FA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78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620"/>
          </a:xfrm>
        </p:spPr>
        <p:txBody>
          <a:bodyPr>
            <a:normAutofit lnSpcReduction="10000"/>
          </a:bodyPr>
          <a:lstStyle/>
          <a:p>
            <a:r>
              <a:rPr lang="nl-BE" b="1"/>
              <a:t>Haalbaarheid fytoremediatie:</a:t>
            </a:r>
          </a:p>
          <a:p>
            <a:endParaRPr lang="nl-BE" b="1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BE" sz="1800" i="1"/>
              <a:t>Code van goede praktijk Fytoremediatie – januari 2019</a:t>
            </a:r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6" name="Afbeelding 5" descr="Afbeelding met schermafbeelding&#10;&#10;Automatisch gegenereerde beschrijving">
            <a:extLst>
              <a:ext uri="{FF2B5EF4-FFF2-40B4-BE49-F238E27FC236}">
                <a16:creationId xmlns:a16="http://schemas.microsoft.com/office/drawing/2014/main" xmlns="" id="{C3E525E0-53BB-684B-BED6-97C6CD081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1" b="-8057"/>
          <a:stretch/>
        </p:blipFill>
        <p:spPr>
          <a:xfrm>
            <a:off x="2498751" y="2185415"/>
            <a:ext cx="8614902" cy="430745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Kader 6">
            <a:extLst>
              <a:ext uri="{FF2B5EF4-FFF2-40B4-BE49-F238E27FC236}">
                <a16:creationId xmlns:a16="http://schemas.microsoft.com/office/drawing/2014/main" xmlns="" id="{C60B1620-A474-3C41-ADD0-EE77ADDAC8E4}"/>
              </a:ext>
            </a:extLst>
          </p:cNvPr>
          <p:cNvSpPr/>
          <p:nvPr/>
        </p:nvSpPr>
        <p:spPr>
          <a:xfrm>
            <a:off x="2514600" y="4655514"/>
            <a:ext cx="8507613" cy="1095636"/>
          </a:xfrm>
          <a:prstGeom prst="frame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8" name="Graphic 7" descr="Vinkje">
            <a:extLst>
              <a:ext uri="{FF2B5EF4-FFF2-40B4-BE49-F238E27FC236}">
                <a16:creationId xmlns:a16="http://schemas.microsoft.com/office/drawing/2014/main" xmlns="" id="{E4037884-228A-1E49-BA08-80F7E060F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64902" y="2611057"/>
            <a:ext cx="817943" cy="817943"/>
          </a:xfrm>
          <a:prstGeom prst="rect">
            <a:avLst/>
          </a:prstGeom>
        </p:spPr>
      </p:pic>
      <p:pic>
        <p:nvPicPr>
          <p:cNvPr id="9" name="Graphic 8" descr="Vinkje">
            <a:extLst>
              <a:ext uri="{FF2B5EF4-FFF2-40B4-BE49-F238E27FC236}">
                <a16:creationId xmlns:a16="http://schemas.microsoft.com/office/drawing/2014/main" xmlns="" id="{FF16CA74-3A5F-AC41-869A-94BED91B2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64901" y="3302953"/>
            <a:ext cx="817943" cy="817943"/>
          </a:xfrm>
          <a:prstGeom prst="rect">
            <a:avLst/>
          </a:prstGeom>
        </p:spPr>
      </p:pic>
      <p:pic>
        <p:nvPicPr>
          <p:cNvPr id="10" name="Graphic 9" descr="Vinkje">
            <a:extLst>
              <a:ext uri="{FF2B5EF4-FFF2-40B4-BE49-F238E27FC236}">
                <a16:creationId xmlns:a16="http://schemas.microsoft.com/office/drawing/2014/main" xmlns="" id="{4C228045-4B98-5B44-86E1-71301C68A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086221" y="3940397"/>
            <a:ext cx="817943" cy="81794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xmlns="" id="{A1374A7E-5891-C2DF-A00A-115D9B660C66}"/>
              </a:ext>
            </a:extLst>
          </p:cNvPr>
          <p:cNvSpPr txBox="1">
            <a:spLocks/>
          </p:cNvSpPr>
          <p:nvPr/>
        </p:nvSpPr>
        <p:spPr>
          <a:xfrm>
            <a:off x="858864" y="146755"/>
            <a:ext cx="598479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Haalbaarheidsonderzoek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8D061D33-FA03-1D29-DB56-C25D67384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33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F107656B-44FB-0332-0F69-728BEACA8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DEA36146-0D60-E541-D2C4-7EB194331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8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5620"/>
          </a:xfrm>
        </p:spPr>
        <p:txBody>
          <a:bodyPr>
            <a:normAutofit/>
          </a:bodyPr>
          <a:lstStyle/>
          <a:p>
            <a:r>
              <a:rPr lang="nl-BE" b="1"/>
              <a:t>Haalbaarheid fytoremediatie:</a:t>
            </a:r>
          </a:p>
          <a:p>
            <a:endParaRPr lang="nl-BE" b="1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888BA162-C1B8-D84A-AB89-259F7564B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10" y="2669048"/>
            <a:ext cx="3533776" cy="759952"/>
          </a:xfrm>
          <a:prstGeom prst="rect">
            <a:avLst/>
          </a:prstGeom>
        </p:spPr>
      </p:pic>
      <p:pic>
        <p:nvPicPr>
          <p:cNvPr id="12" name="Afbeelding 11" descr="Afbeelding met voedsel, tafel, zitten, gevuld&#10;&#10;Automatisch gegenereerde beschrijving">
            <a:extLst>
              <a:ext uri="{FF2B5EF4-FFF2-40B4-BE49-F238E27FC236}">
                <a16:creationId xmlns:a16="http://schemas.microsoft.com/office/drawing/2014/main" xmlns="" id="{41FAA1A4-6EF9-314E-A3FB-5AD6DDC12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052" y="1769758"/>
            <a:ext cx="2642899" cy="4694443"/>
          </a:xfrm>
          <a:prstGeom prst="rect">
            <a:avLst/>
          </a:prstGeom>
        </p:spPr>
      </p:pic>
      <p:pic>
        <p:nvPicPr>
          <p:cNvPr id="14" name="Afbeelding 13" descr="Afbeelding met taart, binnen, tafel, voedsel&#10;&#10;Automatisch gegenereerde beschrijving">
            <a:extLst>
              <a:ext uri="{FF2B5EF4-FFF2-40B4-BE49-F238E27FC236}">
                <a16:creationId xmlns:a16="http://schemas.microsoft.com/office/drawing/2014/main" xmlns="" id="{D74971CF-9300-4349-9DC7-A24EBF411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04" y="3822922"/>
            <a:ext cx="4691566" cy="2641279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xmlns="" id="{4E9434CA-E785-5290-AF62-D9B3ED1D8042}"/>
              </a:ext>
            </a:extLst>
          </p:cNvPr>
          <p:cNvSpPr txBox="1">
            <a:spLocks/>
          </p:cNvSpPr>
          <p:nvPr/>
        </p:nvSpPr>
        <p:spPr>
          <a:xfrm>
            <a:off x="889861" y="146755"/>
            <a:ext cx="598479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Haalbaarheidsonderzoek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39D05104-8B52-1FDE-48C7-F4F3AC88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34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34E68D1-0785-54AD-A22F-45F773C2F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19AAB09B-690F-5584-0C75-81A46B11A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5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2D600FAF-8255-3646-89C6-19752FB637B4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00360" cy="48153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32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nl-BE" dirty="0"/>
              <a:t>Aanwezigheid afbrekende micro-organismen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000" dirty="0"/>
              <a:t>DNA-extractie – qPCR:</a:t>
            </a:r>
          </a:p>
          <a:p>
            <a:pPr lvl="1"/>
            <a:r>
              <a:rPr lang="nl-BE" sz="2000" dirty="0"/>
              <a:t>Pilootzone 1 (bodem): afbrekende genen aanwezig voor zowel olie (log10AlkB) als naftaleen (log10NAH)</a:t>
            </a:r>
            <a:endParaRPr lang="nl-BE" sz="20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BE" sz="2000" dirty="0"/>
              <a:t>Most probably number (MPN):</a:t>
            </a:r>
          </a:p>
          <a:p>
            <a:pPr lvl="1"/>
            <a:r>
              <a:rPr lang="nl-BE" sz="2000" dirty="0"/>
              <a:t>Pilootzone 1 (bodem): uit tabel blijkt dat er vooral olie afbrekende micro-organismen aanwezig zijn op locatie 8302, 8304, 8306 en 8307</a:t>
            </a:r>
            <a:endParaRPr lang="nl-BE" sz="2000" b="1" dirty="0"/>
          </a:p>
          <a:p>
            <a:pPr marL="514350" indent="-514350">
              <a:buFont typeface="+mj-lt"/>
              <a:buAutoNum type="arabicPeriod" startAt="2"/>
            </a:pPr>
            <a:r>
              <a:rPr lang="nl-BE" dirty="0"/>
              <a:t>GC-MS screening / Diagnostic Ratio’s / Metabolieten  (verder bewijs van afbraak in het veld)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nl-BE" dirty="0"/>
              <a:t>Welke micro-organismen zorgen voor afbraak in bodem en grondwater?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nl-BE" dirty="0"/>
              <a:t>Olie-afbraaktesten</a:t>
            </a:r>
          </a:p>
          <a:p>
            <a:endParaRPr lang="nl-BE" dirty="0"/>
          </a:p>
          <a:p>
            <a:endParaRPr lang="nl-BE" dirty="0"/>
          </a:p>
          <a:p>
            <a:endParaRPr lang="nl-BE" b="1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1BE6672D-2ACE-70AC-0558-33B1DC42A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7F38AA06-0044-5529-5204-E852409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80"/>
            <a:ext cx="8863739" cy="1069975"/>
          </a:xfrm>
        </p:spPr>
        <p:txBody>
          <a:bodyPr/>
          <a:lstStyle/>
          <a:p>
            <a:r>
              <a:rPr lang="nl-BE"/>
              <a:t>Grondige evaluatie haalbaarheid (UHasselt):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6AA1B25E-6E54-B952-D4FC-0076978B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1F70C241-49E3-39FD-D149-0CC9D50B7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22EBC409-F554-FB5D-DEFD-9EB13E57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04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2D600FAF-8255-3646-89C6-19752FB637B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0036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32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4"/>
            </a:pPr>
            <a:r>
              <a:rPr lang="nl-BE"/>
              <a:t>Olie afbraaktesten</a:t>
            </a:r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97DC876-5D15-49C1-AC2A-CD67EC43D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2354368"/>
            <a:ext cx="3984420" cy="2706064"/>
          </a:xfrm>
          <a:prstGeom prst="rect">
            <a:avLst/>
          </a:prstGeom>
        </p:spPr>
      </p:pic>
      <p:pic>
        <p:nvPicPr>
          <p:cNvPr id="7" name="Picture 45">
            <a:extLst>
              <a:ext uri="{FF2B5EF4-FFF2-40B4-BE49-F238E27FC236}">
                <a16:creationId xmlns:a16="http://schemas.microsoft.com/office/drawing/2014/main" xmlns="" id="{3E5BDE45-C477-B148-9859-F6CB7F98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276" y="1775686"/>
            <a:ext cx="5452175" cy="4611780"/>
          </a:xfrm>
          <a:prstGeom prst="rect">
            <a:avLst/>
          </a:prstGeom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xmlns="" id="{BF569F48-D8C1-6E4A-B1AC-A7D593A53AE2}"/>
              </a:ext>
            </a:extLst>
          </p:cNvPr>
          <p:cNvSpPr txBox="1">
            <a:spLocks/>
          </p:cNvSpPr>
          <p:nvPr/>
        </p:nvSpPr>
        <p:spPr>
          <a:xfrm>
            <a:off x="1177493" y="5127833"/>
            <a:ext cx="5656218" cy="16177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32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400"/>
              <a:t>Na 10 dagen afbraaktest: </a:t>
            </a:r>
          </a:p>
          <a:p>
            <a:r>
              <a:rPr lang="nl-BE" sz="2400"/>
              <a:t>micro-organismen maken weinig of geen onderscheid in koolstofketenlengte van minerale olie!</a:t>
            </a:r>
            <a:endParaRPr lang="nl-BE" sz="2400" b="1"/>
          </a:p>
          <a:p>
            <a:endParaRPr lang="nl-BE"/>
          </a:p>
          <a:p>
            <a:endParaRPr lang="nl-NL"/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6AA08C2E-33D0-FCE3-E209-2F44BD72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52CCAFF6-A15D-1467-6665-284CB90F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7580"/>
            <a:ext cx="8863739" cy="1069975"/>
          </a:xfrm>
        </p:spPr>
        <p:txBody>
          <a:bodyPr/>
          <a:lstStyle/>
          <a:p>
            <a:r>
              <a:rPr lang="nl-BE"/>
              <a:t>Grondige evaluatie haalbaarheid (UHasselt):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B9A5B13C-01DE-AEBC-2A43-FA39C4B8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36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206336B9-792B-BC65-6A12-D859C5FD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0A01C9CD-0DD0-AE59-846A-0C5B0F8DC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9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Concept Fytoremediatie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b="1" dirty="0"/>
              <a:t>Haalbaarheidsonderzoek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600" b="1" dirty="0">
                <a:highlight>
                  <a:srgbClr val="FFFF00"/>
                </a:highlight>
              </a:rPr>
              <a:t>Inrichting &amp; beheer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Inoculatie &amp;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Lessons learned</a:t>
            </a:r>
          </a:p>
          <a:p>
            <a:endParaRPr lang="nl-BE" b="1" dirty="0"/>
          </a:p>
          <a:p>
            <a:endParaRPr lang="nl-BE" b="1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4175AA6-D6DD-53E4-F67C-CE51D29B7CB8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675949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endParaRPr lang="nl-BE" dirty="0">
              <a:cs typeface="Calibri Ligh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E64AF25F-1BC7-41F5-FF5C-510FD174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37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77726E2-4F90-95B5-1AFB-4BED9D60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3DD6E1B-7DB2-BE50-0D2D-6811D7FA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/>
              <a:t>Pilootzone 1 (rand Carcoke)</a:t>
            </a:r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8" name="Afbeelding 7" descr="Afbeelding met zitten, auto, tafel, computer&#10;&#10;Automatisch gegenereerde beschrijving">
            <a:extLst>
              <a:ext uri="{FF2B5EF4-FFF2-40B4-BE49-F238E27FC236}">
                <a16:creationId xmlns:a16="http://schemas.microsoft.com/office/drawing/2014/main" xmlns="" id="{8BDA945B-4243-9948-B7C0-B6DD014C2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9" b="36387"/>
          <a:stretch/>
        </p:blipFill>
        <p:spPr>
          <a:xfrm>
            <a:off x="917468" y="2363553"/>
            <a:ext cx="9926390" cy="40281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Afgeronde rechthoek 3">
            <a:extLst>
              <a:ext uri="{FF2B5EF4-FFF2-40B4-BE49-F238E27FC236}">
                <a16:creationId xmlns:a16="http://schemas.microsoft.com/office/drawing/2014/main" xmlns="" id="{EF271F25-7833-794D-989A-3D6CF95B9380}"/>
              </a:ext>
            </a:extLst>
          </p:cNvPr>
          <p:cNvSpPr/>
          <p:nvPr/>
        </p:nvSpPr>
        <p:spPr>
          <a:xfrm>
            <a:off x="5029200" y="3364992"/>
            <a:ext cx="2350008" cy="557784"/>
          </a:xfrm>
          <a:prstGeom prst="roundRect">
            <a:avLst/>
          </a:prstGeom>
          <a:solidFill>
            <a:schemeClr val="accent6">
              <a:alpha val="41000"/>
            </a:schemeClr>
          </a:solidFill>
          <a:ln>
            <a:solidFill>
              <a:srgbClr val="96C11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0210EA12-F5BA-7502-30B0-60FB2AB41133}"/>
              </a:ext>
            </a:extLst>
          </p:cNvPr>
          <p:cNvSpPr txBox="1">
            <a:spLocks/>
          </p:cNvSpPr>
          <p:nvPr/>
        </p:nvSpPr>
        <p:spPr>
          <a:xfrm>
            <a:off x="917468" y="146755"/>
            <a:ext cx="789331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A5C8F704-BC63-F2C4-5A96-025FF4EC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38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8FFA94F-1E17-BDB7-1B8C-561FEFAD9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078A17CB-8A17-750A-07BF-1DB98E0F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35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Pilootzone 1 - Inrichting</a:t>
            </a:r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Uitvoering: wk 10 (2020) door Weerwerk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Problemen: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Nutsleidingen en verharde weg in randzone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Ondergrond (niet gesaneerde zone)</a:t>
            </a:r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6" name="Afbeelding 5" descr="Afbeelding met tafel, papier, zitten, snijden&#10;&#10;Automatisch gegenereerde beschrijving">
            <a:extLst>
              <a:ext uri="{FF2B5EF4-FFF2-40B4-BE49-F238E27FC236}">
                <a16:creationId xmlns:a16="http://schemas.microsoft.com/office/drawing/2014/main" xmlns="" id="{BBE56D52-5655-9D49-8625-20AE8E270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1" t="16413" r="46740" b="4936"/>
          <a:stretch/>
        </p:blipFill>
        <p:spPr>
          <a:xfrm rot="5400000">
            <a:off x="3139451" y="2973392"/>
            <a:ext cx="2226468" cy="4450549"/>
          </a:xfrm>
          <a:prstGeom prst="rect">
            <a:avLst/>
          </a:prstGeom>
        </p:spPr>
      </p:pic>
      <p:pic>
        <p:nvPicPr>
          <p:cNvPr id="7" name="Afbeelding 6" descr="Afbeelding met buiten, rots, staand, klein&#10;&#10;Automatisch gegenereerde beschrijving">
            <a:extLst>
              <a:ext uri="{FF2B5EF4-FFF2-40B4-BE49-F238E27FC236}">
                <a16:creationId xmlns:a16="http://schemas.microsoft.com/office/drawing/2014/main" xmlns="" id="{4BE85E1C-DF2B-F24D-9858-CB7A96CBE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95670" y="2397125"/>
            <a:ext cx="4572000" cy="342900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xmlns="" id="{DCDB4F59-45B2-B2C8-957F-FF8F38231E62}"/>
              </a:ext>
            </a:extLst>
          </p:cNvPr>
          <p:cNvSpPr txBox="1">
            <a:spLocks/>
          </p:cNvSpPr>
          <p:nvPr/>
        </p:nvSpPr>
        <p:spPr>
          <a:xfrm>
            <a:off x="838200" y="98036"/>
            <a:ext cx="777240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F7E21AD9-850D-DFBA-6149-1E7E07CE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39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38E24FA8-250C-BCC3-E594-1BD9A10D0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72DF3A90-9B39-3031-0581-08C7A09AE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6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RESANAT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7" y="2141537"/>
            <a:ext cx="11097126" cy="4351338"/>
          </a:xfrm>
        </p:spPr>
        <p:txBody>
          <a:bodyPr>
            <a:normAutofit fontScale="92500"/>
          </a:bodyPr>
          <a:lstStyle/>
          <a:p>
            <a:r>
              <a:rPr lang="nl-NL" sz="9600" dirty="0" err="1">
                <a:solidFill>
                  <a:srgbClr val="96C11F"/>
                </a:solidFill>
              </a:rPr>
              <a:t>RE</a:t>
            </a:r>
            <a:r>
              <a:rPr lang="nl-NL" sz="9600" dirty="0" err="1">
                <a:solidFill>
                  <a:schemeClr val="accent6">
                    <a:lumMod val="75000"/>
                  </a:schemeClr>
                </a:solidFill>
              </a:rPr>
              <a:t>stvervuiling</a:t>
            </a:r>
            <a:endParaRPr lang="nl-NL" sz="9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nl-NL" sz="9600" dirty="0" err="1">
                <a:solidFill>
                  <a:srgbClr val="96C11F"/>
                </a:solidFill>
              </a:rPr>
              <a:t>SA</a:t>
            </a:r>
            <a:r>
              <a:rPr lang="nl-NL" sz="9600" dirty="0" err="1">
                <a:solidFill>
                  <a:schemeClr val="accent6">
                    <a:lumMod val="75000"/>
                  </a:schemeClr>
                </a:solidFill>
              </a:rPr>
              <a:t>neren</a:t>
            </a:r>
            <a:r>
              <a:rPr lang="nl-NL" sz="9600" dirty="0">
                <a:solidFill>
                  <a:schemeClr val="accent6">
                    <a:lumMod val="75000"/>
                  </a:schemeClr>
                </a:solidFill>
              </a:rPr>
              <a:t> door</a:t>
            </a:r>
          </a:p>
          <a:p>
            <a:r>
              <a:rPr lang="nl-NL" sz="9600" dirty="0" err="1">
                <a:solidFill>
                  <a:srgbClr val="96C11F"/>
                </a:solidFill>
              </a:rPr>
              <a:t>NAT</a:t>
            </a:r>
            <a:r>
              <a:rPr lang="nl-NL" sz="9600" dirty="0" err="1">
                <a:solidFill>
                  <a:schemeClr val="accent6">
                    <a:lumMod val="75000"/>
                  </a:schemeClr>
                </a:solidFill>
              </a:rPr>
              <a:t>uurlijke</a:t>
            </a:r>
            <a:r>
              <a:rPr lang="nl-NL" sz="9600" dirty="0">
                <a:solidFill>
                  <a:schemeClr val="accent6">
                    <a:lumMod val="75000"/>
                  </a:schemeClr>
                </a:solidFill>
              </a:rPr>
              <a:t> technieken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5505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Pilootzone 1 - Inrichting</a:t>
            </a:r>
            <a:endParaRPr lang="nl-BE" b="1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8" name="Afbeelding 7" descr="Afbeelding met gebouw, zwart, rood, zitten&#10;&#10;Automatisch gegenereerde beschrijving">
            <a:extLst>
              <a:ext uri="{FF2B5EF4-FFF2-40B4-BE49-F238E27FC236}">
                <a16:creationId xmlns:a16="http://schemas.microsoft.com/office/drawing/2014/main" xmlns="" id="{EB434582-3296-884A-BAB1-023AE5320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371596"/>
            <a:ext cx="9006255" cy="435133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488BC8C6-D029-254E-8CEB-EA5FDD5940C9}"/>
              </a:ext>
            </a:extLst>
          </p:cNvPr>
          <p:cNvSpPr txBox="1"/>
          <p:nvPr/>
        </p:nvSpPr>
        <p:spPr>
          <a:xfrm>
            <a:off x="10067718" y="2175303"/>
            <a:ext cx="220657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nl-BE"/>
              <a:t>Populieren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/>
              <a:t>Wilgen (struikvorm)</a:t>
            </a:r>
            <a:endParaRPr lang="nl-BE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>
                <a:cs typeface="Calibri"/>
              </a:rPr>
              <a:t>Duindoorn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xmlns="" id="{96BEAE8D-912E-5D4B-8E9E-4D8C98D3C9C2}"/>
              </a:ext>
            </a:extLst>
          </p:cNvPr>
          <p:cNvGraphicFramePr>
            <a:graphicFrameLocks noGrp="1"/>
          </p:cNvGraphicFramePr>
          <p:nvPr/>
        </p:nvGraphicFramePr>
        <p:xfrm>
          <a:off x="9780446" y="3779541"/>
          <a:ext cx="2347546" cy="294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775">
                  <a:extLst>
                    <a:ext uri="{9D8B030D-6E8A-4147-A177-3AD203B41FA5}">
                      <a16:colId xmlns:a16="http://schemas.microsoft.com/office/drawing/2014/main" xmlns="" val="2480244047"/>
                    </a:ext>
                  </a:extLst>
                </a:gridCol>
                <a:gridCol w="576515">
                  <a:extLst>
                    <a:ext uri="{9D8B030D-6E8A-4147-A177-3AD203B41FA5}">
                      <a16:colId xmlns:a16="http://schemas.microsoft.com/office/drawing/2014/main" xmlns="" val="1303377695"/>
                    </a:ext>
                  </a:extLst>
                </a:gridCol>
                <a:gridCol w="576515">
                  <a:extLst>
                    <a:ext uri="{9D8B030D-6E8A-4147-A177-3AD203B41FA5}">
                      <a16:colId xmlns:a16="http://schemas.microsoft.com/office/drawing/2014/main" xmlns="" val="3744830954"/>
                    </a:ext>
                  </a:extLst>
                </a:gridCol>
                <a:gridCol w="317226">
                  <a:extLst>
                    <a:ext uri="{9D8B030D-6E8A-4147-A177-3AD203B41FA5}">
                      <a16:colId xmlns:a16="http://schemas.microsoft.com/office/drawing/2014/main" xmlns="" val="2617726725"/>
                    </a:ext>
                  </a:extLst>
                </a:gridCol>
                <a:gridCol w="576515">
                  <a:extLst>
                    <a:ext uri="{9D8B030D-6E8A-4147-A177-3AD203B41FA5}">
                      <a16:colId xmlns:a16="http://schemas.microsoft.com/office/drawing/2014/main" xmlns="" val="3729652177"/>
                    </a:ext>
                  </a:extLst>
                </a:gridCol>
              </a:tblGrid>
              <a:tr h="360300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Soort Populus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Soort Populus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938377607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Skado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11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Marke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553897763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2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Skado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12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Marke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250347325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3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Bakan 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13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Marke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750041406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4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Skado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14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Skado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675400587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5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Bakan 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15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Skado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700605159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6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Bakan 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16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Skado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641827936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7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Dender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17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Marke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671618118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8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Dender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18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Marke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509181193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9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Dender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285417450"/>
                  </a:ext>
                </a:extLst>
              </a:tr>
              <a:tr h="225187"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10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Dender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000">
                          <a:effectLst/>
                        </a:rPr>
                        <a:t> </a:t>
                      </a:r>
                      <a:endParaRPr lang="nl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981003295"/>
                  </a:ext>
                </a:extLst>
              </a:tr>
            </a:tbl>
          </a:graphicData>
        </a:graphic>
      </p:graphicFrame>
      <p:sp>
        <p:nvSpPr>
          <p:cNvPr id="10" name="Tekstvak 27">
            <a:extLst>
              <a:ext uri="{FF2B5EF4-FFF2-40B4-BE49-F238E27FC236}">
                <a16:creationId xmlns:a16="http://schemas.microsoft.com/office/drawing/2014/main" xmlns="" id="{A1442829-A2DD-0246-B63C-9B2BDB0F1415}"/>
              </a:ext>
            </a:extLst>
          </p:cNvPr>
          <p:cNvSpPr txBox="1"/>
          <p:nvPr/>
        </p:nvSpPr>
        <p:spPr>
          <a:xfrm>
            <a:off x="1807908" y="4556408"/>
            <a:ext cx="236855" cy="228600"/>
          </a:xfrm>
          <a:prstGeom prst="rect">
            <a:avLst/>
          </a:prstGeom>
          <a:solidFill>
            <a:srgbClr val="FFFF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nl-BE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kstvak 28">
            <a:extLst>
              <a:ext uri="{FF2B5EF4-FFF2-40B4-BE49-F238E27FC236}">
                <a16:creationId xmlns:a16="http://schemas.microsoft.com/office/drawing/2014/main" xmlns="" id="{A2EAF55B-DCAD-694E-BA27-B2F72844CEC0}"/>
              </a:ext>
            </a:extLst>
          </p:cNvPr>
          <p:cNvSpPr txBox="1"/>
          <p:nvPr/>
        </p:nvSpPr>
        <p:spPr>
          <a:xfrm>
            <a:off x="8859950" y="3992150"/>
            <a:ext cx="321310" cy="228600"/>
          </a:xfrm>
          <a:prstGeom prst="rect">
            <a:avLst/>
          </a:prstGeom>
          <a:solidFill>
            <a:srgbClr val="FFFF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endParaRPr lang="nl-BE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xmlns="" id="{58304DF6-E8B5-17EC-64CB-0F213C333F7A}"/>
              </a:ext>
            </a:extLst>
          </p:cNvPr>
          <p:cNvSpPr txBox="1">
            <a:spLocks/>
          </p:cNvSpPr>
          <p:nvPr/>
        </p:nvSpPr>
        <p:spPr>
          <a:xfrm>
            <a:off x="838198" y="98036"/>
            <a:ext cx="7941591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3DBDC93D-BF6D-F69E-248B-4CB4C970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40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930BC49-9D81-F46E-6E8C-22F94615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1C67AAB9-5870-6713-CE02-A6EF514AF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4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Pilootzone 1 - Inrichting</a:t>
            </a:r>
            <a:endParaRPr lang="nl-BE" b="1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xmlns="" id="{6E1D1278-0F3E-9441-9C6B-B950FFEECDB1}"/>
              </a:ext>
            </a:extLst>
          </p:cNvPr>
          <p:cNvGrpSpPr/>
          <p:nvPr/>
        </p:nvGrpSpPr>
        <p:grpSpPr>
          <a:xfrm>
            <a:off x="536448" y="2354364"/>
            <a:ext cx="2764493" cy="3360636"/>
            <a:chOff x="536448" y="2354364"/>
            <a:chExt cx="2764493" cy="3360636"/>
          </a:xfrm>
        </p:grpSpPr>
        <p:pic>
          <p:nvPicPr>
            <p:cNvPr id="6" name="Afbeelding 5" descr="Afbeelding met buiten, gras, staand, man&#10;&#10;Automatisch gegenereerde beschrijving">
              <a:extLst>
                <a:ext uri="{FF2B5EF4-FFF2-40B4-BE49-F238E27FC236}">
                  <a16:creationId xmlns:a16="http://schemas.microsoft.com/office/drawing/2014/main" xmlns="" id="{9C80B007-95A0-1641-AF1C-DB7703D8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16369" y="2774443"/>
              <a:ext cx="3360636" cy="2520477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xmlns="" id="{40950B41-7BC7-B44B-9F7D-1C38C6F372F6}"/>
                </a:ext>
              </a:extLst>
            </p:cNvPr>
            <p:cNvSpPr txBox="1"/>
            <p:nvPr/>
          </p:nvSpPr>
          <p:spPr>
            <a:xfrm>
              <a:off x="1646312" y="5345031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>
                  <a:solidFill>
                    <a:schemeClr val="bg1"/>
                  </a:solidFill>
                </a:rPr>
                <a:t>20/03/2020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9929AC98-34C5-AE40-BE94-2A342E7C78A3}"/>
              </a:ext>
            </a:extLst>
          </p:cNvPr>
          <p:cNvGrpSpPr/>
          <p:nvPr/>
        </p:nvGrpSpPr>
        <p:grpSpPr>
          <a:xfrm>
            <a:off x="3471503" y="2888290"/>
            <a:ext cx="2821752" cy="3360000"/>
            <a:chOff x="3358678" y="3360730"/>
            <a:chExt cx="2821752" cy="3360000"/>
          </a:xfrm>
        </p:grpSpPr>
        <p:pic>
          <p:nvPicPr>
            <p:cNvPr id="7" name="Afbeelding 6" descr="Afbeelding met buiten, gebouw, gras, water&#10;&#10;Automatisch gegenereerde beschrijving">
              <a:extLst>
                <a:ext uri="{FF2B5EF4-FFF2-40B4-BE49-F238E27FC236}">
                  <a16:creationId xmlns:a16="http://schemas.microsoft.com/office/drawing/2014/main" xmlns="" id="{50AFBEFC-FCB7-7D43-A473-86700581B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938678" y="3780730"/>
              <a:ext cx="3360000" cy="252000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EE6E98BA-A9F7-8940-BB37-48A51520E720}"/>
                </a:ext>
              </a:extLst>
            </p:cNvPr>
            <p:cNvSpPr txBox="1"/>
            <p:nvPr/>
          </p:nvSpPr>
          <p:spPr>
            <a:xfrm>
              <a:off x="4525801" y="6340563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>
                  <a:solidFill>
                    <a:schemeClr val="bg1"/>
                  </a:solidFill>
                </a:rPr>
                <a:t>15/04/2020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xmlns="" id="{C4687C13-CC66-FF41-99AD-1BD9C3ECD77F}"/>
              </a:ext>
            </a:extLst>
          </p:cNvPr>
          <p:cNvGrpSpPr/>
          <p:nvPr/>
        </p:nvGrpSpPr>
        <p:grpSpPr>
          <a:xfrm>
            <a:off x="6406080" y="2354363"/>
            <a:ext cx="2871010" cy="3369257"/>
            <a:chOff x="6726239" y="2354363"/>
            <a:chExt cx="2871010" cy="3369257"/>
          </a:xfrm>
        </p:grpSpPr>
        <p:pic>
          <p:nvPicPr>
            <p:cNvPr id="10" name="Afbeelding 9" descr="Afbeelding met gras, buiten, weg, veld&#10;&#10;Automatisch gegenereerde beschrijving">
              <a:extLst>
                <a:ext uri="{FF2B5EF4-FFF2-40B4-BE49-F238E27FC236}">
                  <a16:creationId xmlns:a16="http://schemas.microsoft.com/office/drawing/2014/main" xmlns="" id="{7B37084C-377E-B941-89DD-62A14C9E0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6239" y="2354363"/>
              <a:ext cx="2520000" cy="3360000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xmlns="" id="{7F62B3F3-ED63-0442-B837-3FB5E936AB22}"/>
                </a:ext>
              </a:extLst>
            </p:cNvPr>
            <p:cNvSpPr txBox="1"/>
            <p:nvPr/>
          </p:nvSpPr>
          <p:spPr>
            <a:xfrm>
              <a:off x="7942620" y="5354288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>
                  <a:solidFill>
                    <a:schemeClr val="bg1"/>
                  </a:solidFill>
                </a:rPr>
                <a:t>17/06/2020</a:t>
              </a: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xmlns="" id="{9B694FF4-AA5F-544C-BDC3-D577F9E72869}"/>
              </a:ext>
            </a:extLst>
          </p:cNvPr>
          <p:cNvGrpSpPr/>
          <p:nvPr/>
        </p:nvGrpSpPr>
        <p:grpSpPr>
          <a:xfrm>
            <a:off x="9285688" y="2877455"/>
            <a:ext cx="2816135" cy="3360000"/>
            <a:chOff x="9285688" y="3304175"/>
            <a:chExt cx="2816135" cy="3360000"/>
          </a:xfrm>
        </p:grpSpPr>
        <p:pic>
          <p:nvPicPr>
            <p:cNvPr id="15" name="Afbeelding 14" descr="Afbeelding met gras, buiten, lucht&#10;&#10;Automatisch gegenereerde beschrijving">
              <a:extLst>
                <a:ext uri="{FF2B5EF4-FFF2-40B4-BE49-F238E27FC236}">
                  <a16:creationId xmlns:a16="http://schemas.microsoft.com/office/drawing/2014/main" xmlns="" id="{1DE47EEC-4763-494B-BE99-1053A7B56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5688" y="3304175"/>
              <a:ext cx="2520000" cy="3360000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xmlns="" id="{503A804B-CC8B-E24E-AA12-1841AC24514E}"/>
                </a:ext>
              </a:extLst>
            </p:cNvPr>
            <p:cNvSpPr txBox="1"/>
            <p:nvPr/>
          </p:nvSpPr>
          <p:spPr>
            <a:xfrm>
              <a:off x="10447194" y="6198157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>
                  <a:solidFill>
                    <a:schemeClr val="bg1"/>
                  </a:solidFill>
                </a:rPr>
                <a:t>25/09/2020</a:t>
              </a:r>
            </a:p>
          </p:txBody>
        </p:sp>
      </p:grpSp>
      <p:sp>
        <p:nvSpPr>
          <p:cNvPr id="20" name="Titel 1">
            <a:extLst>
              <a:ext uri="{FF2B5EF4-FFF2-40B4-BE49-F238E27FC236}">
                <a16:creationId xmlns:a16="http://schemas.microsoft.com/office/drawing/2014/main" xmlns="" id="{3BC171C8-6EF3-4A77-DC45-3D34F5BB8870}"/>
              </a:ext>
            </a:extLst>
          </p:cNvPr>
          <p:cNvSpPr txBox="1">
            <a:spLocks/>
          </p:cNvSpPr>
          <p:nvPr/>
        </p:nvSpPr>
        <p:spPr>
          <a:xfrm>
            <a:off x="838200" y="137069"/>
            <a:ext cx="8181814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A139101E-E8A8-8E26-BD6B-DB8A0A90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41</a:t>
            </a:fld>
            <a:endParaRPr lang="en-US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5D470EC9-E3B2-096A-2908-1DAB4E9E5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47AD64E2-62C1-BC98-D9C7-4BC12290E9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0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/>
              <a:t>Pilootzone 2 (oever Zijdelings Vaartje)</a:t>
            </a:r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8" name="Afbeelding 7" descr="Afbeelding met zitten, auto, tafel, computer&#10;&#10;Automatisch gegenereerde beschrijving">
            <a:extLst>
              <a:ext uri="{FF2B5EF4-FFF2-40B4-BE49-F238E27FC236}">
                <a16:creationId xmlns:a16="http://schemas.microsoft.com/office/drawing/2014/main" xmlns="" id="{8BDA945B-4243-9948-B7C0-B6DD014C2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9" b="36387"/>
          <a:stretch/>
        </p:blipFill>
        <p:spPr>
          <a:xfrm>
            <a:off x="917468" y="2363553"/>
            <a:ext cx="9926390" cy="40281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Afgeronde rechthoek 3">
            <a:extLst>
              <a:ext uri="{FF2B5EF4-FFF2-40B4-BE49-F238E27FC236}">
                <a16:creationId xmlns:a16="http://schemas.microsoft.com/office/drawing/2014/main" xmlns="" id="{EF271F25-7833-794D-989A-3D6CF95B9380}"/>
              </a:ext>
            </a:extLst>
          </p:cNvPr>
          <p:cNvSpPr/>
          <p:nvPr/>
        </p:nvSpPr>
        <p:spPr>
          <a:xfrm rot="4856464">
            <a:off x="292608" y="3722402"/>
            <a:ext cx="2350008" cy="557784"/>
          </a:xfrm>
          <a:prstGeom prst="roundRect">
            <a:avLst/>
          </a:prstGeom>
          <a:solidFill>
            <a:schemeClr val="accent6">
              <a:alpha val="41000"/>
            </a:schemeClr>
          </a:solidFill>
          <a:ln>
            <a:solidFill>
              <a:srgbClr val="96C11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39E863ED-C4CE-D15B-588E-F128FDC69138}"/>
              </a:ext>
            </a:extLst>
          </p:cNvPr>
          <p:cNvSpPr txBox="1">
            <a:spLocks/>
          </p:cNvSpPr>
          <p:nvPr/>
        </p:nvSpPr>
        <p:spPr>
          <a:xfrm>
            <a:off x="838200" y="138423"/>
            <a:ext cx="7926092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C1CE37F1-763C-7CE5-563F-690027BA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42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795A677-6E9B-1840-11E7-5025E7CE4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FB6B4D6B-7F7D-5EC3-E936-9A8C51E2F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1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Pilootzone 2 - Inrichting</a:t>
            </a:r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Uitvoering: wk 16 (2020) door Weerwerk</a:t>
            </a:r>
          </a:p>
          <a:p>
            <a:endParaRPr lang="nl-BE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6" name="Afbeelding 5" descr="Afbeelding met schermafbeelding&#10;&#10;Automatisch gegenereerde beschrijving">
            <a:extLst>
              <a:ext uri="{FF2B5EF4-FFF2-40B4-BE49-F238E27FC236}">
                <a16:creationId xmlns:a16="http://schemas.microsoft.com/office/drawing/2014/main" xmlns="" id="{30D0B066-E110-ED49-A2DD-FB9C362A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13" y="3222068"/>
            <a:ext cx="5270506" cy="3270807"/>
          </a:xfrm>
          <a:prstGeom prst="rect">
            <a:avLst/>
          </a:prstGeom>
        </p:spPr>
      </p:pic>
      <p:sp>
        <p:nvSpPr>
          <p:cNvPr id="7" name="Kader 6">
            <a:extLst>
              <a:ext uri="{FF2B5EF4-FFF2-40B4-BE49-F238E27FC236}">
                <a16:creationId xmlns:a16="http://schemas.microsoft.com/office/drawing/2014/main" xmlns="" id="{8A1BAC4C-73D8-EF45-B290-9024426A1578}"/>
              </a:ext>
            </a:extLst>
          </p:cNvPr>
          <p:cNvSpPr/>
          <p:nvPr/>
        </p:nvSpPr>
        <p:spPr>
          <a:xfrm>
            <a:off x="3396208" y="2837141"/>
            <a:ext cx="1079656" cy="4020859"/>
          </a:xfrm>
          <a:prstGeom prst="frame">
            <a:avLst/>
          </a:prstGeom>
          <a:solidFill>
            <a:schemeClr val="accent6">
              <a:alpha val="50000"/>
            </a:schemeClr>
          </a:solidFill>
          <a:ln w="12700" cmpd="dbl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xmlns="" id="{B390216B-2244-2A4F-B4B2-B0994B78FC7A}"/>
              </a:ext>
            </a:extLst>
          </p:cNvPr>
          <p:cNvGrpSpPr/>
          <p:nvPr/>
        </p:nvGrpSpPr>
        <p:grpSpPr>
          <a:xfrm>
            <a:off x="6829670" y="2047557"/>
            <a:ext cx="2579215" cy="3051907"/>
            <a:chOff x="6829670" y="2047557"/>
            <a:chExt cx="2579215" cy="3051907"/>
          </a:xfrm>
        </p:grpSpPr>
        <p:pic>
          <p:nvPicPr>
            <p:cNvPr id="8" name="Afbeelding 7" descr="Afbeelding met buiten, waterval, natuur, water&#10;&#10;Automatisch gegenereerde beschrijving">
              <a:extLst>
                <a:ext uri="{FF2B5EF4-FFF2-40B4-BE49-F238E27FC236}">
                  <a16:creationId xmlns:a16="http://schemas.microsoft.com/office/drawing/2014/main" xmlns="" id="{42E37B82-1C31-7440-9AA8-0DFDBA95A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448181" y="2429046"/>
              <a:ext cx="3051907" cy="228893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xmlns="" id="{BC2336B0-AF89-B348-8AEB-30496CACD167}"/>
                </a:ext>
              </a:extLst>
            </p:cNvPr>
            <p:cNvSpPr txBox="1"/>
            <p:nvPr/>
          </p:nvSpPr>
          <p:spPr>
            <a:xfrm>
              <a:off x="7754256" y="4703422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>
                  <a:solidFill>
                    <a:schemeClr val="bg1"/>
                  </a:solidFill>
                </a:rPr>
                <a:t>15/04/2020</a:t>
              </a: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xmlns="" id="{1B61092A-F4B2-7040-91CC-64688EBE3D3A}"/>
              </a:ext>
            </a:extLst>
          </p:cNvPr>
          <p:cNvGrpSpPr/>
          <p:nvPr/>
        </p:nvGrpSpPr>
        <p:grpSpPr>
          <a:xfrm>
            <a:off x="9544050" y="3188661"/>
            <a:ext cx="2637064" cy="3051907"/>
            <a:chOff x="9544050" y="3546801"/>
            <a:chExt cx="2637064" cy="3051907"/>
          </a:xfrm>
        </p:grpSpPr>
        <p:pic>
          <p:nvPicPr>
            <p:cNvPr id="10" name="Afbeelding 9" descr="Afbeelding met gras, buiten, lucht, veld&#10;&#10;Automatisch gegenereerde beschrijving">
              <a:extLst>
                <a:ext uri="{FF2B5EF4-FFF2-40B4-BE49-F238E27FC236}">
                  <a16:creationId xmlns:a16="http://schemas.microsoft.com/office/drawing/2014/main" xmlns="" id="{0FC9C52C-73D5-1240-A6D9-1780F6C6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4050" y="3546801"/>
              <a:ext cx="2288930" cy="3051907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xmlns="" id="{FD381880-CF72-3C48-861D-2555D5B98561}"/>
                </a:ext>
              </a:extLst>
            </p:cNvPr>
            <p:cNvSpPr txBox="1"/>
            <p:nvPr/>
          </p:nvSpPr>
          <p:spPr>
            <a:xfrm>
              <a:off x="10526485" y="6123543"/>
              <a:ext cx="1654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>
                  <a:solidFill>
                    <a:schemeClr val="bg1"/>
                  </a:solidFill>
                </a:rPr>
                <a:t>17/06/2020</a:t>
              </a:r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xmlns="" id="{2E856DF8-28ED-F846-6A07-F7840F235588}"/>
              </a:ext>
            </a:extLst>
          </p:cNvPr>
          <p:cNvSpPr txBox="1">
            <a:spLocks/>
          </p:cNvSpPr>
          <p:nvPr/>
        </p:nvSpPr>
        <p:spPr>
          <a:xfrm>
            <a:off x="838200" y="148684"/>
            <a:ext cx="828040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CDBA02CF-02CC-C218-272C-7AC2646A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43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852BFB37-FF88-1FF9-822C-D55300B9A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4E99AD62-8FE4-2E93-2D24-BBB15B1C4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19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b="1"/>
              <a:t>Pilootzone 3 (phytopiles Envisan)</a:t>
            </a:r>
          </a:p>
          <a:p>
            <a:r>
              <a:rPr lang="nl-BE" sz="2000"/>
              <a:t>Sediment uit De Lieve</a:t>
            </a:r>
          </a:p>
          <a:p>
            <a:r>
              <a:rPr lang="nl-BE" sz="2000"/>
              <a:t>Ontwaterd bij Envisan</a:t>
            </a:r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7" name="Picture 2" descr="Envisan - De milieugids">
            <a:extLst>
              <a:ext uri="{FF2B5EF4-FFF2-40B4-BE49-F238E27FC236}">
                <a16:creationId xmlns:a16="http://schemas.microsoft.com/office/drawing/2014/main" xmlns="" id="{49F18E8B-79C2-E640-AE5D-B993EDFD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66918"/>
            <a:ext cx="1584960" cy="56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wee maanden lang baggeren in Harmelen | Woerden | AD.nl">
            <a:extLst>
              <a:ext uri="{FF2B5EF4-FFF2-40B4-BE49-F238E27FC236}">
                <a16:creationId xmlns:a16="http://schemas.microsoft.com/office/drawing/2014/main" xmlns="" id="{731BE188-EDF2-E74E-B299-040E753D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32" y="2676335"/>
            <a:ext cx="5258519" cy="35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xmlns="" id="{A3904BD0-73F4-FE44-AAD7-A82EBBF0F5A1}"/>
              </a:ext>
            </a:extLst>
          </p:cNvPr>
          <p:cNvSpPr/>
          <p:nvPr/>
        </p:nvSpPr>
        <p:spPr>
          <a:xfrm rot="21380979">
            <a:off x="5071614" y="4545268"/>
            <a:ext cx="546108" cy="2007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A6248231-1610-2ACD-048B-79773D84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44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932FE632-EB9F-FB73-77FA-507BEB439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595D45B1-08C0-71B1-9292-DDDCFD49E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7DE562D4-D004-B32B-FA01-E41EE7D2496D}"/>
              </a:ext>
            </a:extLst>
          </p:cNvPr>
          <p:cNvSpPr txBox="1">
            <a:spLocks/>
          </p:cNvSpPr>
          <p:nvPr/>
        </p:nvSpPr>
        <p:spPr>
          <a:xfrm>
            <a:off x="838200" y="148684"/>
            <a:ext cx="828040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r>
              <a:rPr lang="nl-BE" dirty="0">
                <a:cs typeface="Calibri Light"/>
              </a:rPr>
              <a:t/>
            </a:r>
            <a:br>
              <a:rPr lang="nl-BE" dirty="0">
                <a:cs typeface="Calibri Light"/>
              </a:rPr>
            </a:br>
            <a:r>
              <a:rPr lang="nl-BE" dirty="0">
                <a:cs typeface="Calibri Light"/>
              </a:rPr>
              <a:t>Inrichting/beheer</a:t>
            </a:r>
          </a:p>
        </p:txBody>
      </p:sp>
    </p:spTree>
    <p:extLst>
      <p:ext uri="{BB962C8B-B14F-4D97-AF65-F5344CB8AC3E}">
        <p14:creationId xmlns:p14="http://schemas.microsoft.com/office/powerpoint/2010/main" val="887964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krant&#10;&#10;Automatisch gegenereerde beschrijving">
            <a:extLst>
              <a:ext uri="{FF2B5EF4-FFF2-40B4-BE49-F238E27FC236}">
                <a16:creationId xmlns:a16="http://schemas.microsoft.com/office/drawing/2014/main" xmlns="" id="{F0BB606D-F0D7-234D-80C4-21E3CDC21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685925"/>
            <a:ext cx="5190309" cy="495962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sz="3000" b="1"/>
              <a:t>Pilootzone 3 - Inrichting</a:t>
            </a:r>
            <a:endParaRPr lang="nl-BE" b="1"/>
          </a:p>
          <a:p>
            <a:r>
              <a:rPr lang="nl-BE"/>
              <a:t>Aanleg phytopiles op 1/10/2020 bij Envisan</a:t>
            </a:r>
          </a:p>
          <a:p>
            <a:pPr marL="1028700" lvl="1" indent="-342900"/>
            <a:r>
              <a:rPr lang="nl-BE"/>
              <a:t>2 grotere phytopiles met 2 zones:</a:t>
            </a:r>
            <a:endParaRPr lang="nl-BE">
              <a:cs typeface="Calibri"/>
            </a:endParaRPr>
          </a:p>
          <a:p>
            <a:pPr marL="1485900" lvl="2" indent="-342900"/>
            <a:r>
              <a:rPr lang="nl-BE"/>
              <a:t>Met inoculatie</a:t>
            </a:r>
          </a:p>
          <a:p>
            <a:pPr marL="1485900" lvl="2" indent="-342900"/>
            <a:r>
              <a:rPr lang="nl-BE"/>
              <a:t>Zonder inoculatie / zonder beluchting</a:t>
            </a:r>
          </a:p>
          <a:p>
            <a:pPr marL="1028700" lvl="1" indent="-342900"/>
            <a:r>
              <a:rPr lang="nl-BE"/>
              <a:t>4 Kleinere phytopiles:</a:t>
            </a:r>
          </a:p>
          <a:p>
            <a:pPr marL="1485900" lvl="2" indent="-342900"/>
            <a:r>
              <a:rPr lang="nl-BE"/>
              <a:t>Met inoculatie</a:t>
            </a:r>
          </a:p>
          <a:p>
            <a:pPr marL="1485900" lvl="2" indent="-342900"/>
            <a:r>
              <a:rPr lang="nl-BE"/>
              <a:t>Zonder inoculatie</a:t>
            </a:r>
          </a:p>
          <a:p>
            <a:pPr marL="1485900" lvl="2" indent="-342900"/>
            <a:r>
              <a:rPr lang="nl-BE"/>
              <a:t>Met geïnoculeerde zaden</a:t>
            </a:r>
          </a:p>
          <a:p>
            <a:pPr marL="1485900" lvl="2" indent="-342900"/>
            <a:r>
              <a:rPr lang="nl-BE"/>
              <a:t>Zonder beluchting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5122" name="Picture 2" descr="Envisan - De milieugids">
            <a:extLst>
              <a:ext uri="{FF2B5EF4-FFF2-40B4-BE49-F238E27FC236}">
                <a16:creationId xmlns:a16="http://schemas.microsoft.com/office/drawing/2014/main" xmlns="" id="{696466F9-3EDE-0A4F-82EF-3110D073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77089"/>
            <a:ext cx="1584960" cy="56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xmlns="" id="{89E9609B-036E-3D82-1BFB-BC88BE5FC14B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598479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40B57733-69B9-FDA8-C702-219C3F50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45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2B5145D0-6818-9E1A-4264-3358A22BA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313A2581-C10A-4C27-8F96-4F9CA2157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25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Pilootzone 3 - Inrichting</a:t>
            </a:r>
            <a:endParaRPr lang="nl-BE" b="1"/>
          </a:p>
          <a:p>
            <a:r>
              <a:rPr lang="nl-BE"/>
              <a:t>Aanleg phytopiles op 1/10/2020 bij Envisan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5122" name="Picture 2" descr="Envisan - De milieugids">
            <a:extLst>
              <a:ext uri="{FF2B5EF4-FFF2-40B4-BE49-F238E27FC236}">
                <a16:creationId xmlns:a16="http://schemas.microsoft.com/office/drawing/2014/main" xmlns="" id="{696466F9-3EDE-0A4F-82EF-3110D073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78648"/>
            <a:ext cx="1584960" cy="56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, lucht, natuur, zanderig&#10;&#10;Automatisch gegenereerde beschrijving">
            <a:extLst>
              <a:ext uri="{FF2B5EF4-FFF2-40B4-BE49-F238E27FC236}">
                <a16:creationId xmlns:a16="http://schemas.microsoft.com/office/drawing/2014/main" xmlns="" id="{DF69B5B9-B651-6644-8C69-CBDA3F67B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686" y="2933975"/>
            <a:ext cx="4439054" cy="3329290"/>
          </a:xfrm>
          <a:prstGeom prst="rect">
            <a:avLst/>
          </a:prstGeom>
        </p:spPr>
      </p:pic>
      <p:pic>
        <p:nvPicPr>
          <p:cNvPr id="9" name="Afbeelding 8" descr="Afbeelding met buiten, lucht, sneeuw, natuur&#10;&#10;Automatisch gegenereerde beschrijving">
            <a:extLst>
              <a:ext uri="{FF2B5EF4-FFF2-40B4-BE49-F238E27FC236}">
                <a16:creationId xmlns:a16="http://schemas.microsoft.com/office/drawing/2014/main" xmlns="" id="{A9EC5862-3FE5-DC4D-95B5-121CE9BB1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328" y="2933974"/>
            <a:ext cx="4439052" cy="332928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xmlns="" id="{5BECD15A-6FCF-FDD6-41A7-10877E490306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598479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134F5C94-08EF-7699-6078-6C2F585C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46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B142CB1B-D443-9BA3-0902-DF9429A01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B1B12021-97DB-89FF-BF25-94480C142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9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/>
              <a:t>Pilootzone 3 - Inrichting</a:t>
            </a:r>
            <a:endParaRPr lang="nl-BE" b="1"/>
          </a:p>
          <a:p>
            <a:r>
              <a:rPr lang="nl-BE"/>
              <a:t>Inzaaien phytopiles op 23/10/2020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  <a:p>
            <a:endParaRPr lang="nl-BE"/>
          </a:p>
          <a:p>
            <a:endParaRPr lang="nl-BE"/>
          </a:p>
          <a:p>
            <a:endParaRPr lang="nl-NL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pic>
        <p:nvPicPr>
          <p:cNvPr id="5122" name="Picture 2" descr="Envisan - De milieugids">
            <a:extLst>
              <a:ext uri="{FF2B5EF4-FFF2-40B4-BE49-F238E27FC236}">
                <a16:creationId xmlns:a16="http://schemas.microsoft.com/office/drawing/2014/main" xmlns="" id="{696466F9-3EDE-0A4F-82EF-3110D073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78648"/>
            <a:ext cx="1584960" cy="56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lucht, buiten, grond, zanderig&#10;&#10;Automatisch gegenereerde beschrijving">
            <a:extLst>
              <a:ext uri="{FF2B5EF4-FFF2-40B4-BE49-F238E27FC236}">
                <a16:creationId xmlns:a16="http://schemas.microsoft.com/office/drawing/2014/main" xmlns="" id="{235F4347-6C9C-3D4C-B54D-A9DD8FD24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684" y="2846426"/>
            <a:ext cx="4440716" cy="3330537"/>
          </a:xfrm>
          <a:prstGeom prst="rect">
            <a:avLst/>
          </a:prstGeom>
        </p:spPr>
      </p:pic>
      <p:pic>
        <p:nvPicPr>
          <p:cNvPr id="7" name="Afbeelding 6" descr="Afbeelding met buiten, grond, gebouw, steen&#10;&#10;Automatisch gegenereerde beschrijving">
            <a:extLst>
              <a:ext uri="{FF2B5EF4-FFF2-40B4-BE49-F238E27FC236}">
                <a16:creationId xmlns:a16="http://schemas.microsoft.com/office/drawing/2014/main" xmlns="" id="{4211EACD-52B9-4546-8332-1B029E1CA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74004" y="2591205"/>
            <a:ext cx="4620638" cy="346547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xmlns="" id="{29263BC4-7B96-DB44-BE32-2D765626298B}"/>
              </a:ext>
            </a:extLst>
          </p:cNvPr>
          <p:cNvSpPr txBox="1"/>
          <p:nvPr/>
        </p:nvSpPr>
        <p:spPr>
          <a:xfrm>
            <a:off x="10025695" y="5919499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>
                <a:solidFill>
                  <a:schemeClr val="bg1"/>
                </a:solidFill>
              </a:rPr>
              <a:t>23/11/2020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65ABAA51-C8D2-457B-D7B8-4DD2D893A102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5984790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Inrichting/beheer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99BADC2F-101C-1095-0765-52947D24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47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3F6BD50A-FF5A-27D8-A2A5-BB3BDD9B9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0975CF5E-D395-0699-5514-19DB8220C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20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Concept Fytoremediatie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b="1" dirty="0"/>
              <a:t>Haalbaarheidsonderzoek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Inrichting &amp; beheer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600" b="1" dirty="0">
                <a:highlight>
                  <a:srgbClr val="FFFF00"/>
                </a:highlight>
              </a:rPr>
              <a:t>Inoculatie &amp;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Lessons learned</a:t>
            </a:r>
          </a:p>
          <a:p>
            <a:endParaRPr lang="nl-BE" b="1" dirty="0"/>
          </a:p>
          <a:p>
            <a:endParaRPr lang="nl-BE" b="1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4175AA6-D6DD-53E4-F67C-CE51D29B7CB8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675949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endParaRPr lang="nl-BE" dirty="0">
              <a:cs typeface="Calibri Ligh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E64AF25F-1BC7-41F5-FF5C-510FD174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48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77726E2-4F90-95B5-1AFB-4BED9D60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3DD6E1B-7DB2-BE50-0D2D-6811D7FA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0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800" b="1" dirty="0"/>
              <a:t>Pilootzone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b="1" dirty="0"/>
              <a:t>Aerobe en anaerobe afbraak van naftaleen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b="1" dirty="0"/>
              <a:t>Aerobe afbraak van BTEX</a:t>
            </a:r>
          </a:p>
          <a:p>
            <a:endParaRPr lang="nl-BE" sz="3000" b="1" dirty="0"/>
          </a:p>
          <a:p>
            <a:r>
              <a:rPr lang="nl-BE" sz="2800" b="1" dirty="0"/>
              <a:t>Pilootzone 2: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400" b="1" dirty="0"/>
              <a:t>Aerobe en anaerobe afbraak van naftaleen</a:t>
            </a:r>
          </a:p>
          <a:p>
            <a:endParaRPr lang="nl-BE" sz="3000" b="1" dirty="0"/>
          </a:p>
          <a:p>
            <a:r>
              <a:rPr lang="nl-BE" sz="3000" b="1" dirty="0"/>
              <a:t>Meer informatie tijdens technische sessie</a:t>
            </a:r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xmlns="" id="{2991FEA4-A5C6-1B0B-AFA2-82A2D964796A}"/>
              </a:ext>
            </a:extLst>
          </p:cNvPr>
          <p:cNvSpPr txBox="1">
            <a:spLocks/>
          </p:cNvSpPr>
          <p:nvPr/>
        </p:nvSpPr>
        <p:spPr>
          <a:xfrm>
            <a:off x="838200" y="94067"/>
            <a:ext cx="7897728" cy="142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Inoculatie en monitoring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A7B06493-4B27-1BBF-C29D-2D3F2E14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49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3DBC521F-891C-11A7-8552-2B624F6D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9DF4AD5E-2354-EC92-54FD-F19C0E2B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RESANAT : Wat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7" y="2141537"/>
            <a:ext cx="11097126" cy="4351338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Studie en ontwikkeling van </a:t>
            </a:r>
            <a:r>
              <a:rPr lang="nl-NL" sz="3600" u="sng" dirty="0">
                <a:solidFill>
                  <a:schemeClr val="accent6">
                    <a:lumMod val="75000"/>
                  </a:schemeClr>
                </a:solidFill>
              </a:rPr>
              <a:t>experimentele saneringstechnieken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Natuurlijke technieken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Verschillende locaties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Blackfields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Technieken uitwerken voor toekomstige cases</a:t>
            </a:r>
          </a:p>
          <a:p>
            <a:pPr marL="1257300" lvl="1" indent="-571500">
              <a:buFontTx/>
              <a:buChar char="-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1257300" lvl="1" indent="-571500">
              <a:buFontTx/>
              <a:buChar char="-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5D4684FE-A695-B08F-5D9E-A2950ECA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BDF4CB9A-014F-9E40-8BBF-6B5FF2017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824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2D600FAF-8255-3646-89C6-19752FB637B4}"/>
              </a:ext>
            </a:extLst>
          </p:cNvPr>
          <p:cNvSpPr txBox="1">
            <a:spLocks/>
          </p:cNvSpPr>
          <p:nvPr/>
        </p:nvSpPr>
        <p:spPr>
          <a:xfrm>
            <a:off x="579119" y="1825625"/>
            <a:ext cx="6640503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32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200" b="1"/>
              <a:t>Pilootzone 3 – Inoculatie en monitoring</a:t>
            </a:r>
          </a:p>
          <a:p>
            <a:endParaRPr lang="nl-BE" b="1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Controle phytopiles op 30/04/2021</a:t>
            </a:r>
            <a:endParaRPr lang="nl-BE">
              <a:cs typeface="Calibri"/>
            </a:endParaRPr>
          </a:p>
          <a:p>
            <a:pPr marL="1485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/>
              <a:t>Visuele controle grassen</a:t>
            </a:r>
            <a:endParaRPr lang="nl-BE">
              <a:cs typeface="Calibri"/>
            </a:endParaRPr>
          </a:p>
          <a:p>
            <a:pPr marL="1485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/>
              <a:t>Staalname in wortelzone voor Uhasselt (oa qPCR)</a:t>
            </a:r>
            <a:endParaRPr lang="nl-BE">
              <a:cs typeface="Calibri"/>
            </a:endParaRPr>
          </a:p>
          <a:p>
            <a:pPr marL="14859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/>
              <a:t>Bijna alle piles goed doorworteld tot +/- 35cm diep (op 6 maanden)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/>
          </a:p>
          <a:p>
            <a:pPr marL="685800" lvl="1"/>
            <a:r>
              <a:rPr lang="nl-BE"/>
              <a:t/>
            </a:r>
            <a:br>
              <a:rPr lang="nl-BE"/>
            </a:br>
            <a:r>
              <a:rPr lang="nl-BE"/>
              <a:t/>
            </a:r>
            <a:br>
              <a:rPr lang="nl-BE"/>
            </a:br>
            <a:r>
              <a:rPr lang="nl-BE"/>
              <a:t/>
            </a:r>
            <a:br>
              <a:rPr lang="nl-BE"/>
            </a:br>
            <a:endParaRPr lang="nl-BE"/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pic>
        <p:nvPicPr>
          <p:cNvPr id="7" name="Afbeelding 6" descr="Afbeelding met buiten, gras&#10;&#10;Automatisch gegenereerde beschrijving">
            <a:extLst>
              <a:ext uri="{FF2B5EF4-FFF2-40B4-BE49-F238E27FC236}">
                <a16:creationId xmlns:a16="http://schemas.microsoft.com/office/drawing/2014/main" xmlns="" id="{518D7C20-9CC6-4F49-98F4-E642ACFC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623" y="2644140"/>
            <a:ext cx="4727212" cy="390787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D85E02D3-7EFC-D1C5-6B58-F9E4DAE448CA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7897728" cy="142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Inoculatie en monitoring</a:t>
            </a:r>
          </a:p>
        </p:txBody>
      </p:sp>
      <p:pic>
        <p:nvPicPr>
          <p:cNvPr id="2" name="Afbeelding 1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BB4BD160-D063-800C-A321-251141A69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34312BC9-5968-3BA1-4A9B-D50F16E8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50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A3716AC-3F2C-CE08-82B5-8B9348122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0FB506E-B72F-50B8-F2B5-84A8B9595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41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xmlns="" id="{2D600FAF-8255-3646-89C6-19752FB637B4}"/>
              </a:ext>
            </a:extLst>
          </p:cNvPr>
          <p:cNvSpPr txBox="1">
            <a:spLocks/>
          </p:cNvSpPr>
          <p:nvPr/>
        </p:nvSpPr>
        <p:spPr>
          <a:xfrm>
            <a:off x="480060" y="1825625"/>
            <a:ext cx="699516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32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8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None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3200" b="1"/>
              <a:t>Pilootzone 3 – Inoculatie en monitoring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3/06/2021: Staalname bodem (WB)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/>
              <a:t>25/06/2021: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BE"/>
              <a:t>Staalname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nl-BE"/>
              <a:t>Inoculeren phytopiles 1A, 1B en 2A</a:t>
            </a:r>
            <a:br>
              <a:rPr lang="nl-BE"/>
            </a:br>
            <a:r>
              <a:rPr lang="nl-BE"/>
              <a:t/>
            </a:r>
            <a:br>
              <a:rPr lang="nl-BE"/>
            </a:br>
            <a:r>
              <a:rPr lang="nl-BE"/>
              <a:t/>
            </a:r>
            <a:br>
              <a:rPr lang="nl-BE"/>
            </a:br>
            <a:endParaRPr lang="nl-BE"/>
          </a:p>
          <a:p>
            <a:endParaRPr lang="nl-BE" b="1"/>
          </a:p>
          <a:p>
            <a:endParaRPr lang="nl-BE"/>
          </a:p>
          <a:p>
            <a:endParaRPr lang="nl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xmlns="" id="{26ECA688-1583-965A-D0ED-0535F38276EC}"/>
              </a:ext>
            </a:extLst>
          </p:cNvPr>
          <p:cNvGrpSpPr>
            <a:grpSpLocks noChangeAspect="1"/>
          </p:cNvGrpSpPr>
          <p:nvPr/>
        </p:nvGrpSpPr>
        <p:grpSpPr>
          <a:xfrm>
            <a:off x="7172322" y="2506979"/>
            <a:ext cx="4628518" cy="3949193"/>
            <a:chOff x="6096000" y="1825625"/>
            <a:chExt cx="5346700" cy="4561968"/>
          </a:xfrm>
        </p:grpSpPr>
        <p:pic>
          <p:nvPicPr>
            <p:cNvPr id="8" name="image3.png" descr="Afbeelding met tekst, krant&#10;&#10;Automatisch gegenereerde beschrijving">
              <a:extLst>
                <a:ext uri="{FF2B5EF4-FFF2-40B4-BE49-F238E27FC236}">
                  <a16:creationId xmlns:a16="http://schemas.microsoft.com/office/drawing/2014/main" xmlns="" id="{00000000-0008-0000-0200-00000300000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 cstate="print"/>
            <a:srcRect l="38902" t="38655" r="12585" b="12326"/>
            <a:stretch/>
          </p:blipFill>
          <p:spPr>
            <a:xfrm>
              <a:off x="6096000" y="1825625"/>
              <a:ext cx="5346700" cy="4561968"/>
            </a:xfrm>
            <a:prstGeom prst="rect">
              <a:avLst/>
            </a:prstGeom>
            <a:noFill/>
          </p:spPr>
        </p:pic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xmlns="" id="{00000000-0008-0000-0200-0000050000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9746" y="3020334"/>
              <a:ext cx="268086" cy="1667087"/>
            </a:xfrm>
            <a:prstGeom prst="rect">
              <a:avLst/>
            </a:prstGeom>
            <a:noFill/>
            <a:ln w="25400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10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xmlns="" id="{00000000-0008-0000-0200-0000060000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5850" y="3065388"/>
              <a:ext cx="268086" cy="1622033"/>
            </a:xfrm>
            <a:prstGeom prst="rect">
              <a:avLst/>
            </a:prstGeom>
            <a:noFill/>
            <a:ln w="25400"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100"/>
            </a:p>
          </p:txBody>
        </p:sp>
        <p:sp>
          <p:nvSpPr>
            <p:cNvPr id="11" name="Tekstvak 6">
              <a:extLst>
                <a:ext uri="{FF2B5EF4-FFF2-40B4-BE49-F238E27FC236}">
                  <a16:creationId xmlns:a16="http://schemas.microsoft.com/office/drawing/2014/main" xmlns="" id="{00000000-0008-0000-0200-00000700000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769350" y="5582988"/>
              <a:ext cx="2128918" cy="32666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rgbClr val="FF2F9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/>
                <a:t>Inoculatie op 25/06/2021</a:t>
              </a:r>
            </a:p>
          </p:txBody>
        </p:sp>
      </p:grpSp>
      <p:sp>
        <p:nvSpPr>
          <p:cNvPr id="13" name="Titel 1">
            <a:extLst>
              <a:ext uri="{FF2B5EF4-FFF2-40B4-BE49-F238E27FC236}">
                <a16:creationId xmlns:a16="http://schemas.microsoft.com/office/drawing/2014/main" xmlns="" id="{4EC1906B-D2DB-980D-519A-05030D4DC519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7897728" cy="142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Inoculatie en monitoring</a:t>
            </a:r>
          </a:p>
        </p:txBody>
      </p:sp>
      <p:pic>
        <p:nvPicPr>
          <p:cNvPr id="2" name="Afbeelding 1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DDA50101-6BA7-7EBF-674B-DB7E08F24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02C6504E-79F7-253F-A42D-9CC7BE66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51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C582F0E9-2F6C-2AED-49BB-5AF7A95E8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70508D2F-F1B8-0966-6F7A-99FDCDDA0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47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683026"/>
            <a:ext cx="6364224" cy="4794380"/>
          </a:xfrm>
        </p:spPr>
        <p:txBody>
          <a:bodyPr>
            <a:normAutofit/>
          </a:bodyPr>
          <a:lstStyle/>
          <a:p>
            <a:r>
              <a:rPr lang="nl-BE" sz="2800" b="1"/>
              <a:t>Pilootzone 3 – Monitoring EBSD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500"/>
              <a:t>Bodemanalysen</a:t>
            </a:r>
            <a:r>
              <a:rPr lang="nl-BE" sz="2500">
                <a:sym typeface="Wingdings" pitchFamily="2" charset="2"/>
              </a:rPr>
              <a:t> (22/02/2022 + </a:t>
            </a:r>
            <a:r>
              <a:rPr lang="nl-BE" sz="2500" b="1">
                <a:highlight>
                  <a:srgbClr val="FFFF00"/>
                </a:highlight>
                <a:sym typeface="Wingdings" pitchFamily="2" charset="2"/>
              </a:rPr>
              <a:t>6/07/2022</a:t>
            </a:r>
            <a:r>
              <a:rPr lang="nl-BE" sz="2500">
                <a:sym typeface="Wingdings" pitchFamily="2" charset="2"/>
              </a:rPr>
              <a:t>)</a:t>
            </a:r>
            <a:endParaRPr lang="nl-BE" sz="2500"/>
          </a:p>
          <a:p>
            <a:endParaRPr lang="nl-BE" sz="250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7C09595E-8B8F-9882-119F-9BA45E8F01FF}"/>
              </a:ext>
            </a:extLst>
          </p:cNvPr>
          <p:cNvSpPr txBox="1"/>
          <p:nvPr/>
        </p:nvSpPr>
        <p:spPr>
          <a:xfrm>
            <a:off x="6627859" y="4608623"/>
            <a:ext cx="4460568" cy="10926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500">
                <a:solidFill>
                  <a:srgbClr val="076633"/>
                </a:solidFill>
              </a:rPr>
              <a:t>Reductie Minerale olie:</a:t>
            </a:r>
          </a:p>
          <a:p>
            <a:pPr marL="1085850" lvl="1" indent="-342900"/>
            <a:r>
              <a:rPr lang="nl-BE" sz="2000">
                <a:solidFill>
                  <a:srgbClr val="076633"/>
                </a:solidFill>
              </a:rPr>
              <a:t>15 cm: 30 tot 61% </a:t>
            </a:r>
            <a:r>
              <a:rPr lang="nl-BE" sz="2000">
                <a:solidFill>
                  <a:srgbClr val="076633"/>
                </a:solidFill>
                <a:sym typeface="Wingdings" pitchFamily="2" charset="2"/>
              </a:rPr>
              <a:t> </a:t>
            </a:r>
            <a:r>
              <a:rPr lang="nl-BE" sz="2000">
                <a:solidFill>
                  <a:srgbClr val="076633"/>
                </a:solidFill>
              </a:rPr>
              <a:t> </a:t>
            </a:r>
            <a:r>
              <a:rPr lang="nl-BE" sz="2000">
                <a:solidFill>
                  <a:srgbClr val="0070C0"/>
                </a:solidFill>
              </a:rPr>
              <a:t>49 tot 70%</a:t>
            </a:r>
          </a:p>
          <a:p>
            <a:pPr marL="1085850" lvl="1" indent="-342900"/>
            <a:r>
              <a:rPr lang="nl-BE" sz="2000">
                <a:solidFill>
                  <a:srgbClr val="076633"/>
                </a:solidFill>
              </a:rPr>
              <a:t>80 cm: 9 tot 58% </a:t>
            </a:r>
            <a:r>
              <a:rPr lang="nl-BE" sz="2000">
                <a:solidFill>
                  <a:srgbClr val="076633"/>
                </a:solidFill>
                <a:sym typeface="Wingdings" pitchFamily="2" charset="2"/>
              </a:rPr>
              <a:t> </a:t>
            </a:r>
            <a:r>
              <a:rPr lang="nl-BE" sz="2000">
                <a:solidFill>
                  <a:srgbClr val="0070C0"/>
                </a:solidFill>
                <a:sym typeface="Wingdings" pitchFamily="2" charset="2"/>
              </a:rPr>
              <a:t>43 tot 68%</a:t>
            </a:r>
            <a:endParaRPr lang="nl-BE" sz="2000">
              <a:solidFill>
                <a:srgbClr val="0070C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F7138F94-5EF2-3D0B-5998-049A6B0C6C60}"/>
              </a:ext>
            </a:extLst>
          </p:cNvPr>
          <p:cNvSpPr txBox="1"/>
          <p:nvPr/>
        </p:nvSpPr>
        <p:spPr>
          <a:xfrm>
            <a:off x="679246" y="5765393"/>
            <a:ext cx="4746194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500">
                <a:solidFill>
                  <a:srgbClr val="076633"/>
                </a:solidFill>
              </a:rPr>
              <a:t>Reductie PAK’s:</a:t>
            </a:r>
          </a:p>
          <a:p>
            <a:pPr marL="1085850" lvl="1" indent="-342900"/>
            <a:r>
              <a:rPr lang="nl-BE" sz="2000">
                <a:solidFill>
                  <a:srgbClr val="076633"/>
                </a:solidFill>
              </a:rPr>
              <a:t>15 cm: 60 tot 86% </a:t>
            </a:r>
            <a:r>
              <a:rPr lang="nl-BE" sz="2000">
                <a:solidFill>
                  <a:srgbClr val="076633"/>
                </a:solidFill>
                <a:sym typeface="Wingdings" pitchFamily="2" charset="2"/>
              </a:rPr>
              <a:t> </a:t>
            </a:r>
            <a:r>
              <a:rPr lang="nl-BE" sz="2000">
                <a:solidFill>
                  <a:srgbClr val="0070C0"/>
                </a:solidFill>
                <a:sym typeface="Wingdings" pitchFamily="2" charset="2"/>
              </a:rPr>
              <a:t>52 tot 90%</a:t>
            </a:r>
            <a:endParaRPr lang="nl-BE" sz="2000">
              <a:solidFill>
                <a:srgbClr val="076633"/>
              </a:solidFill>
            </a:endParaRPr>
          </a:p>
          <a:p>
            <a:pPr marL="1085850" lvl="1" indent="-342900"/>
            <a:r>
              <a:rPr lang="nl-BE" sz="2000">
                <a:solidFill>
                  <a:srgbClr val="076633"/>
                </a:solidFill>
              </a:rPr>
              <a:t>80 cm: 39 tot 89% </a:t>
            </a:r>
            <a:r>
              <a:rPr lang="nl-BE" sz="2000">
                <a:solidFill>
                  <a:srgbClr val="076633"/>
                </a:solidFill>
                <a:sym typeface="Wingdings" pitchFamily="2" charset="2"/>
              </a:rPr>
              <a:t> </a:t>
            </a:r>
            <a:r>
              <a:rPr lang="nl-BE" sz="2000">
                <a:solidFill>
                  <a:srgbClr val="0070C0"/>
                </a:solidFill>
                <a:sym typeface="Wingdings" pitchFamily="2" charset="2"/>
              </a:rPr>
              <a:t>62 tot 89%</a:t>
            </a:r>
            <a:endParaRPr lang="nl-BE" sz="2000">
              <a:solidFill>
                <a:srgbClr val="076633"/>
              </a:solidFill>
            </a:endParaRPr>
          </a:p>
        </p:txBody>
      </p:sp>
      <p:graphicFrame>
        <p:nvGraphicFramePr>
          <p:cNvPr id="6" name="Grafiek 5">
            <a:extLst>
              <a:ext uri="{FF2B5EF4-FFF2-40B4-BE49-F238E27FC236}">
                <a16:creationId xmlns:a16="http://schemas.microsoft.com/office/drawing/2014/main" xmlns="" id="{00000000-0008-0000-0400-00000B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2399" y="1589596"/>
          <a:ext cx="468967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xmlns="" id="{00000000-0008-0000-0400-00000E000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78" y="3029596"/>
          <a:ext cx="4687443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34F0E42F-DFC2-A9CA-547F-3DAE431F0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87154FA7-D3C3-F3C0-6A4D-AB8EC3859A1C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7897728" cy="142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Inoculatie en monitoring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xmlns="" id="{66F8675E-D3AC-3DBB-A05E-BFF049906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52</a:t>
            </a:fld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034085AB-9A45-F47D-F907-85C9E3CDB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02B42534-C782-1D87-50E3-88E237D0C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6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1683026"/>
            <a:ext cx="6362700" cy="4794380"/>
          </a:xfrm>
        </p:spPr>
        <p:txBody>
          <a:bodyPr>
            <a:normAutofit/>
          </a:bodyPr>
          <a:lstStyle/>
          <a:p>
            <a:r>
              <a:rPr lang="nl-BE" sz="2800" b="1"/>
              <a:t>Pilootzone 3 – Monitoring fytoremediatie</a:t>
            </a:r>
          </a:p>
          <a:p>
            <a:r>
              <a:rPr lang="nl-BE" sz="2000"/>
              <a:t>Verhouding (pyreen+fluorantheen)/(C2-pyreen+C2- fluorantheen) bij alle fytopiles met inoculatie bij 3</a:t>
            </a:r>
            <a:r>
              <a:rPr lang="nl-BE" sz="2000" baseline="30000"/>
              <a:t>de</a:t>
            </a:r>
            <a:r>
              <a:rPr lang="nl-BE" sz="2000"/>
              <a:t> meetcampagne</a:t>
            </a:r>
          </a:p>
          <a:p>
            <a:endParaRPr lang="nl-BE" sz="2000"/>
          </a:p>
          <a:p>
            <a:r>
              <a:rPr lang="nl-BE" sz="2000"/>
              <a:t>daling waargenomen</a:t>
            </a:r>
          </a:p>
          <a:p>
            <a:endParaRPr lang="nl-BE" sz="2000"/>
          </a:p>
          <a:p>
            <a:r>
              <a:rPr lang="nl-BE" sz="2000">
                <a:sym typeface="Wingdings" pitchFamily="2" charset="2"/>
              </a:rPr>
              <a:t></a:t>
            </a:r>
            <a:r>
              <a:rPr lang="nl-BE" sz="2000"/>
              <a:t> Bevestiging trend van uitgesproken </a:t>
            </a:r>
            <a:r>
              <a:rPr lang="nl-BE" sz="2000" b="1"/>
              <a:t>afbraak van pyreen/fluorantheen</a:t>
            </a:r>
            <a:r>
              <a:rPr lang="nl-BE" sz="2000"/>
              <a:t>, zoals blijkt uit de SIM-analyse.</a:t>
            </a:r>
          </a:p>
          <a:p>
            <a:endParaRPr lang="nl-BE" sz="2500"/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10CE0F4F-5C7F-ADAF-92F6-E7C63F25F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F39CD975-BB2F-8C66-C418-F63055D4766F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7897728" cy="142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WP4 – FYTOREMEDIATIE</a:t>
            </a:r>
            <a:r>
              <a:rPr lang="nl-BE">
                <a:cs typeface="Calibri Light"/>
              </a:rPr>
              <a:t/>
            </a:r>
            <a:br>
              <a:rPr lang="nl-BE">
                <a:cs typeface="Calibri Light"/>
              </a:rPr>
            </a:br>
            <a:r>
              <a:rPr lang="nl-BE">
                <a:cs typeface="Calibri Light"/>
              </a:rPr>
              <a:t>Inoculatie en monitoring</a:t>
            </a:r>
          </a:p>
        </p:txBody>
      </p:sp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xmlns="" id="{E3DA062C-82D3-3688-27F2-96D94AFC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255" y="1683026"/>
            <a:ext cx="3657640" cy="506730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xmlns="" id="{3D82C212-A7A4-B4FE-54AC-FB0E38522BD4}"/>
              </a:ext>
            </a:extLst>
          </p:cNvPr>
          <p:cNvCxnSpPr>
            <a:cxnSpLocks/>
          </p:cNvCxnSpPr>
          <p:nvPr/>
        </p:nvCxnSpPr>
        <p:spPr>
          <a:xfrm>
            <a:off x="6890888" y="2415540"/>
            <a:ext cx="3327532" cy="0"/>
          </a:xfrm>
          <a:prstGeom prst="straightConnector1">
            <a:avLst/>
          </a:prstGeom>
          <a:ln>
            <a:solidFill>
              <a:srgbClr val="00FA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Ovaal 9">
            <a:extLst>
              <a:ext uri="{FF2B5EF4-FFF2-40B4-BE49-F238E27FC236}">
                <a16:creationId xmlns:a16="http://schemas.microsoft.com/office/drawing/2014/main" xmlns="" id="{21ED3250-99C5-2C12-DDD4-487746671363}"/>
              </a:ext>
            </a:extLst>
          </p:cNvPr>
          <p:cNvSpPr/>
          <p:nvPr/>
        </p:nvSpPr>
        <p:spPr>
          <a:xfrm>
            <a:off x="10174454" y="6073765"/>
            <a:ext cx="374073" cy="403641"/>
          </a:xfrm>
          <a:prstGeom prst="ellipse">
            <a:avLst/>
          </a:prstGeom>
          <a:solidFill>
            <a:srgbClr val="00FA00">
              <a:alpha val="26244"/>
            </a:srgbClr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xmlns="" id="{30A84CB9-E49C-C0B6-1A0B-56B20BF4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53</a:t>
            </a:fld>
            <a:endParaRPr lang="en-US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2561B788-1DCE-FE13-E89E-F3787717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xmlns="" id="{03C6BDD6-4976-49EF-E323-FE5BD9B30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49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Concept Fytoremediatie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b="1" dirty="0"/>
              <a:t>Haalbaarheidsonderzoek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Inrichting &amp; beheer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000" b="1" dirty="0"/>
              <a:t>Inoculatie &amp; monitoring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3600" b="1" dirty="0">
                <a:highlight>
                  <a:srgbClr val="FFFF00"/>
                </a:highlight>
              </a:rPr>
              <a:t>Lessons learned</a:t>
            </a:r>
          </a:p>
          <a:p>
            <a:endParaRPr lang="nl-BE" b="1" dirty="0"/>
          </a:p>
          <a:p>
            <a:endParaRPr lang="nl-BE" b="1" dirty="0"/>
          </a:p>
          <a:p>
            <a:endParaRPr lang="nl-BE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xmlns="" id="{74175AA6-D6DD-53E4-F67C-CE51D29B7CB8}"/>
              </a:ext>
            </a:extLst>
          </p:cNvPr>
          <p:cNvSpPr txBox="1">
            <a:spLocks/>
          </p:cNvSpPr>
          <p:nvPr/>
        </p:nvSpPr>
        <p:spPr>
          <a:xfrm>
            <a:off x="838200" y="146755"/>
            <a:ext cx="6759498" cy="1418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endParaRPr lang="nl-BE" dirty="0">
              <a:cs typeface="Calibri Ligh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E64AF25F-1BC7-41F5-FF5C-510FD174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54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677726E2-4F90-95B5-1AFB-4BED9D60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A3DD6E1B-7DB2-BE50-0D2D-6811D7FA1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14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9379185" cy="1069975"/>
          </a:xfrm>
        </p:spPr>
        <p:txBody>
          <a:bodyPr/>
          <a:lstStyle/>
          <a:p>
            <a:r>
              <a:rPr lang="nl-BE"/>
              <a:t>WP4 – Lessons learned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1683026"/>
            <a:ext cx="10096995" cy="4794380"/>
          </a:xfrm>
        </p:spPr>
        <p:txBody>
          <a:bodyPr>
            <a:normAutofit lnSpcReduction="10000"/>
          </a:bodyPr>
          <a:lstStyle/>
          <a:p>
            <a:pPr marL="342900" lvl="0" indent="-342900">
              <a:spcBef>
                <a:spcPts val="200"/>
              </a:spcBef>
              <a:buFont typeface="+mj-lt"/>
              <a:buAutoNum type="arabicParenR"/>
            </a:pPr>
            <a:r>
              <a:rPr lang="nl-NL" sz="24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Haalbaarheidsonderzoek</a:t>
            </a:r>
            <a:endParaRPr lang="nl-BE" sz="24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CVGP </a:t>
            </a:r>
            <a:r>
              <a:rPr lang="nl-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Fytoremediatie</a:t>
            </a: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eerst haalbaarheidsonderzoek uitvoeren daarna pilootproef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/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Belangrijk om deze volgorde te respecteren !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Micro-organismen maken weinig onderscheid in C-ketenlengte voor minerale olie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lvl="0"/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spcBef>
                <a:spcPts val="200"/>
              </a:spcBef>
              <a:buFont typeface="+mj-lt"/>
              <a:buAutoNum type="arabicParenR" startAt="2"/>
            </a:pPr>
            <a:r>
              <a:rPr lang="nl-NL" sz="24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endParaRPr lang="nl-BE" sz="22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 project liet niet toe de resultaten van het haalbaarheidsonderzoek mee te nemen in het concept 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 en inrichting uitgevoerd voorafgaand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Vertraging haalbaarheidsonderzoek (Universiteit/Covid – nadelig)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Conclusies uit het haalbaarheidsonderzoek kwamen bijgevolg laat </a:t>
            </a:r>
            <a:r>
              <a:rPr lang="nl-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ifv</a:t>
            </a: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het vervolgtraject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sz="2500" dirty="0"/>
          </a:p>
          <a:p>
            <a:endParaRPr lang="nl-BE" sz="2500" dirty="0"/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F08440E4-2D31-B153-E696-22151C45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A97F8ADD-CFFE-E7C3-65CC-FB72A35A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55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1E0BB63B-4C45-3461-14C0-A8E9BA715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BE71E231-01F9-F987-9B2A-FDFAEF377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592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9379185" cy="1069975"/>
          </a:xfrm>
        </p:spPr>
        <p:txBody>
          <a:bodyPr/>
          <a:lstStyle/>
          <a:p>
            <a:r>
              <a:rPr lang="nl-BE"/>
              <a:t>WP4 – Lessons learned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1683026"/>
            <a:ext cx="10096995" cy="4794380"/>
          </a:xfrm>
        </p:spPr>
        <p:txBody>
          <a:bodyPr>
            <a:noAutofit/>
          </a:bodyPr>
          <a:lstStyle/>
          <a:p>
            <a:pPr marL="457200" lvl="0" indent="-457200">
              <a:spcBef>
                <a:spcPts val="200"/>
              </a:spcBef>
              <a:buFont typeface="+mj-lt"/>
              <a:buAutoNum type="arabicParenR" startAt="3"/>
            </a:pPr>
            <a:r>
              <a:rPr lang="nl-NL" sz="24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Inrichting &amp; beheer</a:t>
            </a:r>
            <a:endParaRPr lang="nl-BE" sz="24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Natuurgebaseerde</a:t>
            </a: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techniek = respecteer het ritme van de natuur (inrichting en beheer enten op dit ritme)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Inrichting: standplaats eigenschappen voorafgaandelijk goed in kaart brengen en in functie hiervan een gerichte plantkeuze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nl-BE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F08440E4-2D31-B153-E696-22151C45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CDA4FD44-863B-5E6D-6992-F05B7815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56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3BDF0066-7483-1E71-C7C6-FC29A3D1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DEB0E827-156F-6DC0-1B3E-51E379825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98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380594"/>
            <a:ext cx="9379185" cy="1069975"/>
          </a:xfrm>
        </p:spPr>
        <p:txBody>
          <a:bodyPr/>
          <a:lstStyle/>
          <a:p>
            <a:r>
              <a:rPr lang="nl-BE"/>
              <a:t>WP4 – Lessons learned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1683026"/>
            <a:ext cx="10096995" cy="4794380"/>
          </a:xfrm>
        </p:spPr>
        <p:txBody>
          <a:bodyPr>
            <a:noAutofit/>
          </a:bodyPr>
          <a:lstStyle/>
          <a:p>
            <a:pPr marL="457200" lvl="0" indent="-457200">
              <a:spcBef>
                <a:spcPts val="200"/>
              </a:spcBef>
              <a:buFont typeface="+mj-lt"/>
              <a:buAutoNum type="arabicParenR" startAt="4"/>
            </a:pPr>
            <a:r>
              <a:rPr lang="nl-NL" sz="2400" b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Monitoring</a:t>
            </a:r>
            <a:endParaRPr lang="nl-BE" sz="2400" b="1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CVGP: monitoring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fytoremediatie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(= uitbreiding op monitoring EBSD)</a:t>
            </a:r>
            <a:endParaRPr lang="nl-BE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doel: in vroeg stadium het nodige bewijs leveren dat afbraak van organische verontreiniging doorgaat</a:t>
            </a:r>
            <a:endParaRPr lang="nl-BE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EBSD: Analyse bodem en grondwater = momentopname – effect van aanplant/inoculatie pas later zichtbaar in resultaten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 project leert ons verder welke monitoringstechnieken voor dit soort verontreiniging gepast zijn om het effect van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fytoremediatie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aan te tonen, meer bepaald het onderzoek van micro-organismen en afbraakproducten alsook het monitoren van grondwater- en massafluxen (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iFLUX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 het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fytoremediatie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-project blijkt zowel uit het haalbaarheidsonderzoek als uit de monitoring van het project dat PAK-afbrekende micro-organismen aanwezig zijn en in staat zijn naftaleen te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metaboliseren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dit zowel op de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Carcoke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-site als op de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fytopiles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Verder werd afbraak van BTEX aangetoond voor de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Carcoke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-site en afbraak van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pyreen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fluoranteen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voor de </a:t>
            </a:r>
            <a:r>
              <a:rPr lang="nl-NL" sz="2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fytopiles</a:t>
            </a:r>
            <a:r>
              <a:rPr lang="nl-NL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l-BE" sz="2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F08440E4-2D31-B153-E696-22151C45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89BBB4A6-BBF7-747C-1463-A2488607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57</a:t>
            </a:fld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89EBAE7C-EA9C-2900-B74D-6D04CBB3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96E5C9CC-7EC0-C362-B2A1-384C23B01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99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3000" b="1" dirty="0"/>
              <a:t>Interesse in meer details over 3 pilootprojecten Fytoremediatie?</a:t>
            </a:r>
          </a:p>
          <a:p>
            <a:endParaRPr lang="nl-BE" sz="3000" b="1" dirty="0"/>
          </a:p>
          <a:p>
            <a:endParaRPr lang="nl-BE" sz="3000" b="1" dirty="0"/>
          </a:p>
          <a:p>
            <a:r>
              <a:rPr lang="nl-BE" sz="4000" b="1" dirty="0"/>
              <a:t>Technische sessie Fytoremediatie: 14u30 – 15u15</a:t>
            </a:r>
            <a:endParaRPr lang="nl-BE" sz="3600" dirty="0"/>
          </a:p>
          <a:p>
            <a:endParaRPr lang="nl-NL" dirty="0"/>
          </a:p>
        </p:txBody>
      </p:sp>
      <p:pic>
        <p:nvPicPr>
          <p:cNvPr id="5" name="Afbeelding 4" descr="Afbeelding met voedsel&#10;&#10;Automatisch gegenereerde beschrijving">
            <a:extLst>
              <a:ext uri="{FF2B5EF4-FFF2-40B4-BE49-F238E27FC236}">
                <a16:creationId xmlns:a16="http://schemas.microsoft.com/office/drawing/2014/main" xmlns="" id="{82434AC4-40B6-CE43-912F-AEF3A878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951" y="146755"/>
            <a:ext cx="1584960" cy="132080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xmlns="" id="{2991FEA4-A5C6-1B0B-AFA2-82A2D964796A}"/>
              </a:ext>
            </a:extLst>
          </p:cNvPr>
          <p:cNvSpPr txBox="1">
            <a:spLocks/>
          </p:cNvSpPr>
          <p:nvPr/>
        </p:nvSpPr>
        <p:spPr>
          <a:xfrm>
            <a:off x="838200" y="94067"/>
            <a:ext cx="7897728" cy="1426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96C1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WP4 – FYTOREMEDIATIE</a:t>
            </a:r>
            <a:endParaRPr lang="nl-BE" dirty="0">
              <a:cs typeface="Calibri Light"/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xmlns="" id="{A7B06493-4B27-1BBF-C29D-2D3F2E14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58</a:t>
            </a:fld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3DBC521F-891C-11A7-8552-2B624F6D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xmlns="" id="{9DF4AD5E-2354-EC92-54FD-F19C0E2B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7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0A0BDE-7BAF-486A-A411-16EF1CE8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72" y="424803"/>
            <a:ext cx="9144000" cy="1022466"/>
          </a:xfrm>
        </p:spPr>
        <p:txBody>
          <a:bodyPr/>
          <a:lstStyle/>
          <a:p>
            <a:r>
              <a:rPr lang="nl-BE" dirty="0"/>
              <a:t>‘s Gravenmoer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1729546A-088A-466A-8EC3-3DB5300B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0A42-342B-4E27-901D-2BBA8DC5DAEF}" type="datetime1">
              <a:rPr lang="nl-BE" smtClean="0"/>
              <a:pPr/>
              <a:t>13/10/2022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7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RESANAT : Hoe 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37" y="2141537"/>
            <a:ext cx="11097126" cy="4351338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Samenwerking Publieke en Private instellingen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Coördinatie door OVAM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Financiering </a:t>
            </a:r>
            <a:r>
              <a:rPr lang="nl-NL" sz="3600" dirty="0" err="1">
                <a:solidFill>
                  <a:schemeClr val="accent6">
                    <a:lumMod val="75000"/>
                  </a:schemeClr>
                </a:solidFill>
              </a:rPr>
              <a:t>Interreg</a:t>
            </a: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 maximaal 50%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Periode: 4 jaar (2018-2022)</a:t>
            </a:r>
          </a:p>
          <a:p>
            <a:pPr marL="1257300" lvl="1" indent="-571500">
              <a:buFontTx/>
              <a:buChar char="-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1257300" lvl="1" indent="-571500">
              <a:buFontTx/>
              <a:buChar char="-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54F47E2-8125-4716-6255-5F5B3632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4C7A507-C3EE-1B7B-5E78-3A90D0576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70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‘s Gravenmoer In-Situ </a:t>
            </a:r>
            <a:r>
              <a:rPr lang="nl-BE" dirty="0" err="1"/>
              <a:t>Biostimulatie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641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nl-BE" sz="3600" b="1" dirty="0"/>
              <a:t>Doel van de pilots op het voormalige CEBECO terrein in ‘s Gravenmoer</a:t>
            </a:r>
          </a:p>
          <a:p>
            <a:endParaRPr lang="nl-BE" dirty="0"/>
          </a:p>
          <a:p>
            <a:r>
              <a:rPr lang="nl-BE" dirty="0"/>
              <a:t>In de praktijk beproeven of stimulatie van het bodemleven bijdraagt richting een oplossing.</a:t>
            </a:r>
          </a:p>
          <a:p>
            <a:endParaRPr lang="nl-BE" dirty="0"/>
          </a:p>
          <a:p>
            <a:r>
              <a:rPr lang="nl-BE" dirty="0" err="1"/>
              <a:t>Middenlange</a:t>
            </a:r>
            <a:r>
              <a:rPr lang="nl-BE" dirty="0"/>
              <a:t> termijn:</a:t>
            </a:r>
          </a:p>
          <a:p>
            <a:r>
              <a:rPr lang="nl-BE" dirty="0"/>
              <a:t>Op een duurzame manier de huidige IBC sanering met eeuwige durende nazorg ombuigen naar een eindig verhaal:</a:t>
            </a:r>
          </a:p>
          <a:p>
            <a:r>
              <a:rPr lang="nl-BE" dirty="0"/>
              <a:t>	- de waterzuivering kan worden vervangen door kleine beheersmaatregel</a:t>
            </a:r>
          </a:p>
          <a:p>
            <a:r>
              <a:rPr lang="nl-BE" dirty="0"/>
              <a:t>	- de beheersmaatregel kan worden gestopt omdat geen nalevering naar de pluim meer plaatsvindt</a:t>
            </a:r>
          </a:p>
          <a:p>
            <a:endParaRPr lang="nl-BE" dirty="0"/>
          </a:p>
          <a:p>
            <a:r>
              <a:rPr lang="nl-BE" dirty="0"/>
              <a:t>Op korte termijn: </a:t>
            </a:r>
          </a:p>
          <a:p>
            <a:r>
              <a:rPr lang="nl-BE" dirty="0"/>
              <a:t>	- daarvoor extra onderzoek om allereerst het CSM te updaten</a:t>
            </a:r>
          </a:p>
          <a:p>
            <a:r>
              <a:rPr lang="nl-BE" dirty="0"/>
              <a:t>	- in het veld onderzoeken welke </a:t>
            </a:r>
            <a:r>
              <a:rPr lang="nl-BE" dirty="0" err="1"/>
              <a:t>biostimulatie</a:t>
            </a:r>
            <a:r>
              <a:rPr lang="nl-BE" dirty="0"/>
              <a:t> is meest geschikt om doelen te bereiken</a:t>
            </a:r>
          </a:p>
          <a:p>
            <a:r>
              <a:rPr lang="nl-BE" dirty="0"/>
              <a:t>	- 	- </a:t>
            </a:r>
            <a:br>
              <a:rPr lang="nl-BE" dirty="0"/>
            </a:b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47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D675A2-27D4-463F-96FC-C90C4C09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Geschiedenis CEBECO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48472B00-61C6-E38A-5EA4-DA9378FD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C6ECEF38-690F-A9CD-F999-C697BC94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xmlns="" id="{B302F187-77AE-61F0-454E-9D9D53C6E76C}"/>
              </a:ext>
            </a:extLst>
          </p:cNvPr>
          <p:cNvSpPr txBox="1">
            <a:spLocks/>
          </p:cNvSpPr>
          <p:nvPr/>
        </p:nvSpPr>
        <p:spPr>
          <a:xfrm>
            <a:off x="191086" y="1825625"/>
            <a:ext cx="5257800" cy="4453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96C11F"/>
              </a:buClr>
              <a:buFont typeface="Arial"/>
              <a:buNone/>
              <a:defRPr sz="2500" b="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20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6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4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6C11F"/>
              </a:buClr>
              <a:buFont typeface="Arial"/>
              <a:buChar char="•"/>
              <a:defRPr sz="12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Font typeface="Arial"/>
              <a:buNone/>
            </a:pPr>
            <a:endParaRPr lang="nl-BE" dirty="0"/>
          </a:p>
        </p:txBody>
      </p:sp>
      <p:sp>
        <p:nvSpPr>
          <p:cNvPr id="16" name="Tijdelijke aanduiding voor inhoud 15">
            <a:extLst>
              <a:ext uri="{FF2B5EF4-FFF2-40B4-BE49-F238E27FC236}">
                <a16:creationId xmlns:a16="http://schemas.microsoft.com/office/drawing/2014/main" xmlns="" id="{817CCE45-BF1B-145A-9F50-9623D2E267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NL" dirty="0"/>
              <a:t>van 1962 tot 1995 houtveredeling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Houten palen in creosootolie</a:t>
            </a:r>
          </a:p>
          <a:p>
            <a:pPr marL="342900" indent="-342900">
              <a:buFontTx/>
              <a:buChar char="-"/>
            </a:pPr>
            <a:r>
              <a:rPr lang="nl-NL" dirty="0"/>
              <a:t>Opslag in openterrein </a:t>
            </a:r>
          </a:p>
          <a:p>
            <a:pPr marL="342900" indent="-342900">
              <a:buFontTx/>
              <a:buChar char="-"/>
            </a:pPr>
            <a:r>
              <a:rPr lang="nl-NL" dirty="0"/>
              <a:t>Afvalwater geloosd op watergang</a:t>
            </a:r>
          </a:p>
          <a:p>
            <a:pPr marL="342900" indent="-342900">
              <a:buFontTx/>
              <a:buChar char="-"/>
            </a:pPr>
            <a:r>
              <a:rPr lang="nl-NL" dirty="0"/>
              <a:t>Creosoot in bezinksloot gevuld met houtkrullen</a:t>
            </a:r>
          </a:p>
          <a:p>
            <a:pPr marL="342900" indent="-342900">
              <a:buFontTx/>
              <a:buChar char="-"/>
            </a:pPr>
            <a:r>
              <a:rPr lang="nl-NL" dirty="0"/>
              <a:t>Houtkrullen werd afgevoerd naar weiland </a:t>
            </a:r>
          </a:p>
          <a:p>
            <a:pPr marL="342900" indent="-342900">
              <a:buFontTx/>
              <a:buChar char="-"/>
            </a:pPr>
            <a:r>
              <a:rPr lang="nl-NL" dirty="0"/>
              <a:t>Grond- en grondwaterverontreiniging</a:t>
            </a:r>
          </a:p>
        </p:txBody>
      </p:sp>
      <p:pic>
        <p:nvPicPr>
          <p:cNvPr id="23" name="Tijdelijke aanduiding voor inhoud 22">
            <a:extLst>
              <a:ext uri="{FF2B5EF4-FFF2-40B4-BE49-F238E27FC236}">
                <a16:creationId xmlns:a16="http://schemas.microsoft.com/office/drawing/2014/main" xmlns="" id="{79B4F064-5D0D-9EA9-34E2-6577F6E8CE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37968" y="1825625"/>
            <a:ext cx="5661246" cy="411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527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Ontwikkeling </a:t>
            </a:r>
            <a:r>
              <a:rPr lang="nl-BE" dirty="0" err="1"/>
              <a:t>Cebeco</a:t>
            </a:r>
            <a:r>
              <a:rPr lang="nl-BE" dirty="0"/>
              <a:t> terrein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xmlns="" id="{AF9D60D1-9E86-5413-CC54-79E4389463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223" y="1969478"/>
            <a:ext cx="5721187" cy="3999568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Sanering </a:t>
            </a:r>
            <a:r>
              <a:rPr lang="nl-BE" dirty="0" err="1"/>
              <a:t>icm</a:t>
            </a:r>
            <a:r>
              <a:rPr lang="nl-BE" dirty="0"/>
              <a:t> planontwikkeling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xmlns="" id="{D021F8D1-832C-47FD-F3BC-E963884B7C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/>
              <a:t>- </a:t>
            </a:r>
          </a:p>
          <a:p>
            <a:pPr marL="342900" indent="-342900">
              <a:buFontTx/>
              <a:buChar char="-"/>
            </a:pPr>
            <a:r>
              <a:rPr lang="nl-NL" dirty="0"/>
              <a:t>2010 start sloop en bodemsanering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Westelijk deel afgerond en bebouwd in 2012</a:t>
            </a:r>
          </a:p>
          <a:p>
            <a:pPr marL="342900" indent="-342900">
              <a:buFontTx/>
              <a:buChar char="-"/>
            </a:pPr>
            <a:r>
              <a:rPr lang="nl-NL" dirty="0"/>
              <a:t>In 2011 geohydrologische barrière</a:t>
            </a:r>
          </a:p>
          <a:p>
            <a:pPr marL="342900" indent="-342900">
              <a:buFontTx/>
              <a:buChar char="-"/>
            </a:pPr>
            <a:r>
              <a:rPr lang="nl-NL" dirty="0" err="1"/>
              <a:t>Deepwells</a:t>
            </a:r>
            <a:r>
              <a:rPr lang="nl-NL" dirty="0"/>
              <a:t> en waterzuivering</a:t>
            </a:r>
          </a:p>
          <a:p>
            <a:pPr marL="342900" indent="-342900">
              <a:buFontTx/>
              <a:buChar char="-"/>
            </a:pPr>
            <a:r>
              <a:rPr lang="nl-NL" dirty="0"/>
              <a:t>Eeuwigdurende beheersing </a:t>
            </a:r>
          </a:p>
          <a:p>
            <a:pPr marL="342900" indent="-342900">
              <a:buFontTx/>
              <a:buChar char="-"/>
            </a:pPr>
            <a:r>
              <a:rPr lang="nl-NL" dirty="0"/>
              <a:t>Bebouwing oostelijk deel </a:t>
            </a:r>
          </a:p>
        </p:txBody>
      </p:sp>
    </p:spTree>
    <p:extLst>
      <p:ext uri="{BB962C8B-B14F-4D97-AF65-F5344CB8AC3E}">
        <p14:creationId xmlns:p14="http://schemas.microsoft.com/office/powerpoint/2010/main" val="2943104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E89E844-2370-4BBB-80C2-ADF3D666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onderzoeken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71D0F96-8A01-48BF-92A3-5684D0FA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bodemonderzoek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xmlns="" id="{B510156C-FF6F-D745-7E16-3D79611CE7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8386" y="2505076"/>
            <a:ext cx="5455639" cy="2671762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55757DF7-BD8F-4424-B3DB-C0BBC4B92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Acties in het veld en lab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F22DDE74-F271-635F-CC5B-AF360054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838F0BA6-EC74-BF75-767D-1629298FE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xmlns="" id="{14DAA97D-7B69-FD34-9B7C-7C0726C68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759350"/>
          </a:xfrm>
        </p:spPr>
        <p:txBody>
          <a:bodyPr>
            <a:normAutofit lnSpcReduction="10000"/>
          </a:bodyPr>
          <a:lstStyle/>
          <a:p>
            <a:pPr marL="342900" indent="-342900">
              <a:buFontTx/>
              <a:buChar char="-"/>
            </a:pPr>
            <a:r>
              <a:rPr lang="nl-NL" b="1" dirty="0"/>
              <a:t>TTE</a:t>
            </a:r>
            <a:r>
              <a:rPr lang="nl-NL" dirty="0"/>
              <a:t> &gt; CSM van dat moment </a:t>
            </a:r>
          </a:p>
          <a:p>
            <a:pPr marL="342900" indent="-342900">
              <a:buFontTx/>
              <a:buChar char="-"/>
            </a:pPr>
            <a:r>
              <a:rPr lang="nl-NL" b="1" dirty="0" err="1"/>
              <a:t>EnISSA</a:t>
            </a:r>
            <a:r>
              <a:rPr lang="nl-NL" dirty="0"/>
              <a:t> &gt; MIP en OIP onderzoek </a:t>
            </a:r>
          </a:p>
          <a:p>
            <a:pPr marL="342900" indent="-342900">
              <a:buFontTx/>
              <a:buChar char="-"/>
            </a:pPr>
            <a:r>
              <a:rPr lang="nl-NL" b="1" dirty="0" err="1"/>
              <a:t>iFLUX</a:t>
            </a:r>
            <a:r>
              <a:rPr lang="nl-NL" dirty="0"/>
              <a:t> &gt; flux en concentratiemetingen</a:t>
            </a:r>
          </a:p>
          <a:p>
            <a:pPr marL="342900" indent="-342900">
              <a:buFontTx/>
              <a:buChar char="-"/>
            </a:pPr>
            <a:r>
              <a:rPr lang="nl-NL" dirty="0"/>
              <a:t>Grondwatermonster voor lab</a:t>
            </a:r>
          </a:p>
          <a:p>
            <a:pPr marL="342900" indent="-342900">
              <a:buFontTx/>
              <a:buChar char="-"/>
            </a:pPr>
            <a:r>
              <a:rPr lang="nl-NL" b="1" dirty="0" err="1"/>
              <a:t>Deltares</a:t>
            </a:r>
            <a:r>
              <a:rPr lang="nl-NL" b="1" dirty="0"/>
              <a:t> </a:t>
            </a:r>
            <a:r>
              <a:rPr lang="nl-NL" dirty="0"/>
              <a:t>&gt; 3 bewijslijnen voor afbraak</a:t>
            </a:r>
          </a:p>
          <a:p>
            <a:r>
              <a:rPr lang="nl-NL" dirty="0"/>
              <a:t>- </a:t>
            </a:r>
            <a:r>
              <a:rPr lang="nl-NL" dirty="0" err="1"/>
              <a:t>Orvion</a:t>
            </a:r>
            <a:r>
              <a:rPr lang="nl-NL" dirty="0"/>
              <a:t> &gt; DNA onderzoek + opstellen 	pilot voorstel </a:t>
            </a:r>
          </a:p>
          <a:p>
            <a:pPr marL="342900" indent="-3429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65046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Biostimulatie onderzoek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nl-BE" dirty="0"/>
              <a:t>Verschillende pilots voor optimale omstandigheden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Aeroob (3 </a:t>
            </a:r>
            <a:r>
              <a:rPr lang="nl-BE" dirty="0" err="1"/>
              <a:t>mnd</a:t>
            </a:r>
            <a:r>
              <a:rPr lang="nl-BE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Luchtinjectie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Extra nutriënten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Nitraat (12 </a:t>
            </a:r>
            <a:r>
              <a:rPr lang="nl-BE" dirty="0" err="1"/>
              <a:t>mnd</a:t>
            </a:r>
            <a:r>
              <a:rPr lang="nl-BE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Nitraatinfiltratie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Sulfaat (12 </a:t>
            </a:r>
            <a:r>
              <a:rPr lang="nl-BE" dirty="0" err="1"/>
              <a:t>mnd</a:t>
            </a:r>
            <a:r>
              <a:rPr lang="nl-BE" dirty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nl-BE" dirty="0"/>
              <a:t>Sulfaat infiltratie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9938559B-CFFE-B7C3-B991-E69E5094C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4247" r="683" b="4247"/>
          <a:stretch/>
        </p:blipFill>
        <p:spPr bwMode="auto">
          <a:xfrm>
            <a:off x="6096000" y="2254320"/>
            <a:ext cx="5662930" cy="3802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1632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Voorlopige 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Kanttekening:  Deze week zijn pas de laatste monitoringsrondes uitgevoerd. Dus een eindconclusie is nog niet te trekken. </a:t>
            </a:r>
          </a:p>
          <a:p>
            <a:r>
              <a:rPr lang="nl-BE" b="1" dirty="0"/>
              <a:t>Voorlopig:</a:t>
            </a:r>
          </a:p>
          <a:p>
            <a:pPr marL="342900" indent="-342900">
              <a:buFontTx/>
              <a:buChar char="-"/>
            </a:pPr>
            <a:r>
              <a:rPr lang="nl-BE" dirty="0"/>
              <a:t>De beheersmaatregel werkt naar behoren </a:t>
            </a:r>
          </a:p>
          <a:p>
            <a:pPr marL="342900" indent="-342900">
              <a:buFontTx/>
              <a:buChar char="-"/>
            </a:pPr>
            <a:r>
              <a:rPr lang="nl-BE" dirty="0"/>
              <a:t>De verontreiniging bevindt zich in 2 zones (ondiep/diep) en daartussen schoon</a:t>
            </a:r>
          </a:p>
          <a:p>
            <a:pPr marL="342900" indent="-342900">
              <a:buFontTx/>
              <a:buChar char="-"/>
            </a:pPr>
            <a:r>
              <a:rPr lang="nl-BE" dirty="0"/>
              <a:t>Op basis van OIP onderzoek &gt; verontreiniging veel minder dan gedacht</a:t>
            </a:r>
          </a:p>
          <a:p>
            <a:pPr marL="342900" indent="-342900">
              <a:buFontTx/>
              <a:buChar char="-"/>
            </a:pPr>
            <a:r>
              <a:rPr lang="nl-BE" dirty="0"/>
              <a:t>Goede stap / veel informatie / nog niet voldoende zekerheid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54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Voorlopige 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Voorzichtig </a:t>
            </a:r>
            <a:r>
              <a:rPr lang="nl-BE" b="1" dirty="0"/>
              <a:t>conclusies</a:t>
            </a:r>
            <a:r>
              <a:rPr lang="nl-BE" dirty="0"/>
              <a:t> op pilots:</a:t>
            </a:r>
          </a:p>
          <a:p>
            <a:pPr marL="342900" indent="-342900">
              <a:buFontTx/>
              <a:buChar char="-"/>
            </a:pPr>
            <a:r>
              <a:rPr lang="nl-BE" dirty="0"/>
              <a:t>Sulfaat en nitraat hebben beperkte invloedsfeer (5-10m)</a:t>
            </a:r>
          </a:p>
          <a:p>
            <a:pPr marL="342900" indent="-342900">
              <a:buFontTx/>
              <a:buChar char="-"/>
            </a:pPr>
            <a:r>
              <a:rPr lang="nl-BE" dirty="0"/>
              <a:t>Fluctuerende concentraties &gt; afbraak niet aantoonbaar op basis van naftaleen concentraties</a:t>
            </a:r>
          </a:p>
          <a:p>
            <a:pPr marL="342900" indent="-342900">
              <a:buFontTx/>
              <a:buChar char="-"/>
            </a:pPr>
            <a:r>
              <a:rPr lang="nl-BE" dirty="0"/>
              <a:t>Sulfaat lijkt niet te werken </a:t>
            </a:r>
          </a:p>
          <a:p>
            <a:pPr marL="342900" indent="-342900">
              <a:buFontTx/>
              <a:buChar char="-"/>
            </a:pPr>
            <a:r>
              <a:rPr lang="nl-BE" dirty="0"/>
              <a:t>Aanwijzing voor afbraak in nitraatpilot (toename gen (</a:t>
            </a:r>
            <a:r>
              <a:rPr lang="nl-BE" dirty="0" err="1"/>
              <a:t>bcrC</a:t>
            </a:r>
            <a:r>
              <a:rPr lang="nl-BE" dirty="0"/>
              <a:t>)</a:t>
            </a:r>
          </a:p>
          <a:p>
            <a:pPr marL="342900" indent="-342900">
              <a:buFontTx/>
              <a:buChar char="-"/>
            </a:pPr>
            <a:r>
              <a:rPr lang="nl-BE" dirty="0"/>
              <a:t>Aerobe pilot nog geen resultaten </a:t>
            </a:r>
          </a:p>
          <a:p>
            <a:pPr marL="342900" indent="-342900">
              <a:buFontTx/>
              <a:buChar char="-"/>
            </a:pPr>
            <a:r>
              <a:rPr lang="nl-BE" dirty="0"/>
              <a:t>Biologische waterzuivering (SMFB) werkt fantastisch en is ook gebruikt in aerobe pilot (slib infiltratie)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74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Aanbevelingen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Aanbevelingen &gt;  terugblik en vervolg</a:t>
            </a:r>
          </a:p>
          <a:p>
            <a:pPr marL="342900" indent="-342900">
              <a:buFontTx/>
              <a:buChar char="-"/>
            </a:pPr>
            <a:r>
              <a:rPr lang="nl-BE" dirty="0"/>
              <a:t>Op heterogene locatie meer bewijslijnen kiezen</a:t>
            </a:r>
          </a:p>
          <a:p>
            <a:pPr marL="1028700" lvl="1" indent="-342900">
              <a:buFontTx/>
              <a:buChar char="-"/>
            </a:pPr>
            <a:r>
              <a:rPr lang="nl-BE" dirty="0"/>
              <a:t>- nu: concentratie en genen/bacteriën </a:t>
            </a:r>
          </a:p>
          <a:p>
            <a:pPr marL="1028700" lvl="1" indent="-342900">
              <a:buFontTx/>
              <a:buChar char="-"/>
            </a:pPr>
            <a:r>
              <a:rPr lang="nl-BE" dirty="0"/>
              <a:t>- CSIA en metabolieten meenemen &gt; mogelijk duidelijker bewijs</a:t>
            </a:r>
          </a:p>
          <a:p>
            <a:pPr marL="342900" indent="-342900">
              <a:buFontTx/>
              <a:buChar char="-"/>
            </a:pPr>
            <a:r>
              <a:rPr lang="nl-BE" dirty="0"/>
              <a:t>Anaerobe afbraak (PAK/naftaleen) stimuleren vergt lange adem</a:t>
            </a:r>
          </a:p>
          <a:p>
            <a:pPr marL="342900" indent="-342900">
              <a:buFontTx/>
              <a:buChar char="-"/>
            </a:pPr>
            <a:r>
              <a:rPr lang="nl-BE" dirty="0"/>
              <a:t>Neem nu monsters voor CSIA en metabolietenanalyses </a:t>
            </a:r>
          </a:p>
          <a:p>
            <a:pPr marL="342900" indent="-342900">
              <a:buFontTx/>
              <a:buChar char="-"/>
            </a:pPr>
            <a:r>
              <a:rPr lang="nl-BE" dirty="0"/>
              <a:t>Zet zo mogelijk in ander programma de pilots voort</a:t>
            </a:r>
          </a:p>
          <a:p>
            <a:pPr marL="342900" indent="-342900">
              <a:buFontTx/>
              <a:buChar char="-"/>
            </a:pPr>
            <a:r>
              <a:rPr lang="nl-BE" dirty="0"/>
              <a:t>Deel resultaten en kijk kritisch naar conclusie vóór eindrapport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endParaRPr lang="nl-BE" dirty="0"/>
          </a:p>
          <a:p>
            <a:pPr marL="1485900" lvl="2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lvl="3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213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AE627B-3A7B-4C73-93C4-FB33F8D4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4C380457-6F4F-1E1D-C86C-2CC72C4A3C5D}"/>
              </a:ext>
            </a:extLst>
          </p:cNvPr>
          <p:cNvSpPr/>
          <p:nvPr/>
        </p:nvSpPr>
        <p:spPr>
          <a:xfrm>
            <a:off x="1604168" y="3705726"/>
            <a:ext cx="2294063" cy="121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E91F5CF0-C1D1-BE0B-9400-EC41A182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32" y="4015834"/>
            <a:ext cx="1909052" cy="4664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713582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0A0BDE-7BAF-486A-A411-16EF1CE8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72" y="424803"/>
            <a:ext cx="9144000" cy="1022466"/>
          </a:xfrm>
        </p:spPr>
        <p:txBody>
          <a:bodyPr anchor="ctr">
            <a:normAutofit/>
          </a:bodyPr>
          <a:lstStyle/>
          <a:p>
            <a:r>
              <a:rPr lang="nl-BE" sz="4000" dirty="0"/>
              <a:t>Vergelijking technieken op duurzaamheid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1729546A-088A-466A-8EC3-3DB5300B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0A42-342B-4E27-901D-2BBA8DC5DAEF}" type="datetime1">
              <a:rPr lang="nl-BE" smtClean="0"/>
              <a:pPr/>
              <a:t>13/10/2022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1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5A1617-5563-386A-C9B1-9497F8FE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RESANAT: Structuur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CD7906-C062-6BAC-B9A2-3832DAE43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Opdeling in 6 werkpakketten: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1428750" lvl="1" indent="-742950">
              <a:buAutoNum type="arabicPeriod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Projectmanagement</a:t>
            </a:r>
          </a:p>
          <a:p>
            <a:pPr marL="1428750" lvl="1" indent="-742950">
              <a:buAutoNum type="arabicPeriod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Communicatie</a:t>
            </a:r>
          </a:p>
          <a:p>
            <a:pPr marL="1428750" lvl="1" indent="-742950">
              <a:buAutoNum type="arabicPeriod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Werf De Lieve, Gent (BE)</a:t>
            </a:r>
          </a:p>
          <a:p>
            <a:pPr marL="1428750" lvl="1" indent="-742950">
              <a:buAutoNum type="arabicPeriod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Werf </a:t>
            </a:r>
            <a:r>
              <a:rPr lang="nl-NL" sz="3600" dirty="0" err="1">
                <a:solidFill>
                  <a:schemeClr val="accent6">
                    <a:lumMod val="75000"/>
                  </a:schemeClr>
                </a:solidFill>
              </a:rPr>
              <a:t>Carcoke</a:t>
            </a: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, Zeebrugge (BE)</a:t>
            </a:r>
          </a:p>
          <a:p>
            <a:pPr marL="1428750" lvl="1" indent="-742950">
              <a:buAutoNum type="arabicPeriod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Werf </a:t>
            </a:r>
            <a:r>
              <a:rPr lang="nl-NL" sz="3600" dirty="0" err="1">
                <a:solidFill>
                  <a:schemeClr val="accent6">
                    <a:lumMod val="75000"/>
                  </a:schemeClr>
                </a:solidFill>
              </a:rPr>
              <a:t>Cebeco</a:t>
            </a: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, ‘s Gravenmoer (NL)</a:t>
            </a:r>
          </a:p>
          <a:p>
            <a:pPr marL="1428750" lvl="1" indent="-742950">
              <a:buAutoNum type="arabicPeriod"/>
            </a:pPr>
            <a:r>
              <a:rPr lang="nl-NL" sz="3600" dirty="0">
                <a:solidFill>
                  <a:schemeClr val="accent6">
                    <a:lumMod val="75000"/>
                  </a:schemeClr>
                </a:solidFill>
              </a:rPr>
              <a:t>Codes van goede praktijk</a:t>
            </a:r>
          </a:p>
          <a:p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D09F9ED9-8985-E48E-DBDB-64479584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FB920C60-0CB2-EEC5-3255-9688489B5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3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Duurzaamheid saneringsalternatieven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nl-NL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Voor alle 3 NBS-pilots en alternatieve /conventionele saneringstechnieken wordt vastgesteld: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 kosten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De CO</a:t>
            </a:r>
            <a:r>
              <a:rPr lang="nl-NL" sz="1800" baseline="-25000" dirty="0"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-footprint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Voor de reactieve mat: volledige duurzaamheidsscan conform ISO 18504</a:t>
            </a:r>
          </a:p>
          <a:p>
            <a:pPr>
              <a:lnSpc>
                <a:spcPct val="120000"/>
              </a:lnSpc>
            </a:pPr>
            <a:endParaRPr lang="nl-NL" sz="1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Groene sanering ≠ duurzame sanering </a:t>
            </a:r>
          </a:p>
          <a:p>
            <a:pPr>
              <a:lnSpc>
                <a:spcPct val="120000"/>
              </a:lnSpc>
            </a:pPr>
            <a:endParaRPr lang="nl-NL" sz="1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Hard maken dat </a:t>
            </a:r>
            <a:r>
              <a:rPr lang="nl-NL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NBS-techniek in huidige situatie (locatieafhankelijk!) een duurzame keuze 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970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Alternatieven: voorbeeld de Lieve in Gent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Ontgraving van brongebied (bronverwijdering)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Pump &amp; </a:t>
            </a:r>
            <a:r>
              <a:rPr lang="nl-NL" sz="1800" dirty="0" err="1">
                <a:ea typeface="Times New Roman" panose="02020603050405020304" pitchFamily="18" charset="0"/>
                <a:cs typeface="Arial" panose="020B0604020202020204" pitchFamily="34" charset="0"/>
              </a:rPr>
              <a:t>Treat</a:t>
            </a: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 vóór intrede in de Lieve (beheersmaatregel / pluimaanpak)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Reactieve mat (beheersmaatregel / pluimaanpak)</a:t>
            </a:r>
          </a:p>
          <a:p>
            <a:pPr>
              <a:lnSpc>
                <a:spcPct val="110000"/>
              </a:lnSpc>
            </a:pPr>
            <a:endParaRPr lang="nl-NL" sz="1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</a:pPr>
            <a:r>
              <a:rPr lang="nl-NL" sz="1800" dirty="0">
                <a:solidFill>
                  <a:srgbClr val="96C11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Ad 1.</a:t>
            </a: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600" dirty="0"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ntgraving over 7.500 m</a:t>
            </a:r>
            <a:r>
              <a:rPr lang="nl-NL" sz="16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 tot 5 m –mv, afvoer </a:t>
            </a:r>
            <a:r>
              <a:rPr lang="nl-NL" sz="1600" dirty="0">
                <a:effectLst/>
                <a:ea typeface="Calibri" panose="020F0502020204030204" pitchFamily="34" charset="0"/>
              </a:rPr>
              <a:t>22.500 m</a:t>
            </a:r>
            <a:r>
              <a:rPr lang="nl-NL" sz="1600" baseline="30000" dirty="0">
                <a:effectLst/>
                <a:ea typeface="Calibri" panose="020F0502020204030204" pitchFamily="34" charset="0"/>
              </a:rPr>
              <a:t>3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; bemaling met damwanden; waterzuivering; thermische reiniging grond; aanvulling schone grond</a:t>
            </a:r>
            <a:endParaRPr lang="nl-NL" sz="16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nl-NL" sz="1800" dirty="0">
                <a:solidFill>
                  <a:srgbClr val="96C11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Ad2.</a:t>
            </a: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600" dirty="0">
                <a:ea typeface="Times New Roman" panose="02020603050405020304" pitchFamily="18" charset="0"/>
                <a:cs typeface="Arial" panose="020B0604020202020204" pitchFamily="34" charset="0"/>
              </a:rPr>
              <a:t>Drie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 onttrekkingsputten tot 5 m –mv; debiet 40 m</a:t>
            </a:r>
            <a:r>
              <a:rPr lang="nl-NL" sz="1600" baseline="30000" dirty="0">
                <a:effectLst/>
                <a:ea typeface="Times New Roman" panose="02020603050405020304" pitchFamily="18" charset="0"/>
              </a:rPr>
              <a:t>3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/d; waterzuivering; inzet 30 jaar; vervanging onderdelen na 12-15 jaar</a:t>
            </a:r>
            <a:endParaRPr lang="nl-NL" sz="16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nl-NL" sz="1800" dirty="0">
                <a:solidFill>
                  <a:srgbClr val="96C11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Ad 3.</a:t>
            </a:r>
            <a:r>
              <a:rPr lang="nl-NL" sz="1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1600" dirty="0">
                <a:ea typeface="Times New Roman" panose="02020603050405020304" pitchFamily="18" charset="0"/>
                <a:cs typeface="Arial" panose="020B0604020202020204" pitchFamily="34" charset="0"/>
              </a:rPr>
              <a:t>Dimensie 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110 x 5 m; 65 m </a:t>
            </a:r>
            <a:r>
              <a:rPr lang="nl-NL" sz="1600" dirty="0" err="1">
                <a:effectLst/>
                <a:ea typeface="Times New Roman" panose="02020603050405020304" pitchFamily="18" charset="0"/>
              </a:rPr>
              <a:t>biochar</a:t>
            </a:r>
            <a:r>
              <a:rPr lang="nl-NL" sz="1600" dirty="0">
                <a:effectLst/>
                <a:ea typeface="Times New Roman" panose="02020603050405020304" pitchFamily="18" charset="0"/>
              </a:rPr>
              <a:t>, 45 m zodenturf; inzet 30 jaar; vervanging adsorptiemateriaal elke 10 jaar; thermische reiniging adsorbent</a:t>
            </a:r>
            <a:endParaRPr lang="nl-NL" sz="16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493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Kosten alternatieven de Lieve in Gent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Ontgraving: EUR 3.500.000 (excl. btw)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P&amp;T: EUR 950.000 (excl. btw)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nl-NL" sz="1800" dirty="0"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eactieve mat: EUR 750.000 (excl. btw)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nl-NL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NB: bij inzet van </a:t>
            </a:r>
            <a:r>
              <a:rPr lang="nl-NL" sz="1800" dirty="0">
                <a:solidFill>
                  <a:srgbClr val="96C1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nl-NL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</a:t>
            </a:r>
            <a:r>
              <a:rPr lang="nl-NL" sz="1800" dirty="0">
                <a:solidFill>
                  <a:srgbClr val="96C1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nl-NL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gedurende 50 i.p.v. 30 jaar kosten nog steeds &gt;50% lager dan </a:t>
            </a:r>
            <a:r>
              <a:rPr lang="nl-NL" sz="1800" dirty="0">
                <a:solidFill>
                  <a:srgbClr val="96C11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endParaRPr lang="nl-NL" sz="1800" dirty="0">
              <a:solidFill>
                <a:srgbClr val="96C11F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927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Duurzaamheidsscan de Lieve in Gent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9166647-2A4C-679E-D330-6F7953245FD2}"/>
              </a:ext>
            </a:extLst>
          </p:cNvPr>
          <p:cNvGrpSpPr/>
          <p:nvPr/>
        </p:nvGrpSpPr>
        <p:grpSpPr>
          <a:xfrm>
            <a:off x="1234653" y="8397"/>
            <a:ext cx="9538319" cy="6840893"/>
            <a:chOff x="1234653" y="8397"/>
            <a:chExt cx="9538319" cy="68408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43C3C2E-D06E-595E-5F92-0C2472FD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4653" y="8397"/>
              <a:ext cx="9538319" cy="684089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201F61B-4B3A-8384-6E53-8982641573BA}"/>
                </a:ext>
              </a:extLst>
            </p:cNvPr>
            <p:cNvSpPr txBox="1"/>
            <p:nvPr/>
          </p:nvSpPr>
          <p:spPr>
            <a:xfrm>
              <a:off x="1269504" y="6540176"/>
              <a:ext cx="7989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rgbClr val="0070C0"/>
                  </a:solidFill>
                </a:rPr>
                <a:t>© TAUW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F12142-9836-2646-445E-6A08DD4273AA}"/>
              </a:ext>
            </a:extLst>
          </p:cNvPr>
          <p:cNvGrpSpPr/>
          <p:nvPr/>
        </p:nvGrpSpPr>
        <p:grpSpPr>
          <a:xfrm>
            <a:off x="2237341" y="1023250"/>
            <a:ext cx="8351522" cy="5826040"/>
            <a:chOff x="3648889" y="1023250"/>
            <a:chExt cx="8351522" cy="58260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D10D082-DA39-BD93-DAEF-EE427E42F9EB}"/>
                </a:ext>
              </a:extLst>
            </p:cNvPr>
            <p:cNvSpPr/>
            <p:nvPr/>
          </p:nvSpPr>
          <p:spPr>
            <a:xfrm>
              <a:off x="10624457" y="2394857"/>
              <a:ext cx="1375954" cy="330926"/>
            </a:xfrm>
            <a:prstGeom prst="ellipse">
              <a:avLst/>
            </a:prstGeom>
            <a:noFill/>
            <a:ln w="476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6F0D194-C8EA-E9DD-203E-F911313F8CA0}"/>
                </a:ext>
              </a:extLst>
            </p:cNvPr>
            <p:cNvSpPr/>
            <p:nvPr/>
          </p:nvSpPr>
          <p:spPr>
            <a:xfrm>
              <a:off x="11525794" y="4689565"/>
              <a:ext cx="370114" cy="330926"/>
            </a:xfrm>
            <a:prstGeom prst="ellipse">
              <a:avLst/>
            </a:prstGeom>
            <a:noFill/>
            <a:ln w="476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962F7DEF-A357-6567-6CC2-A2FD8AC53B5C}"/>
                </a:ext>
              </a:extLst>
            </p:cNvPr>
            <p:cNvSpPr/>
            <p:nvPr/>
          </p:nvSpPr>
          <p:spPr>
            <a:xfrm>
              <a:off x="11525794" y="6518364"/>
              <a:ext cx="370114" cy="330926"/>
            </a:xfrm>
            <a:prstGeom prst="ellipse">
              <a:avLst/>
            </a:prstGeom>
            <a:noFill/>
            <a:ln w="476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4391953-6751-B858-C192-CB63FB03CC30}"/>
                </a:ext>
              </a:extLst>
            </p:cNvPr>
            <p:cNvSpPr/>
            <p:nvPr/>
          </p:nvSpPr>
          <p:spPr>
            <a:xfrm>
              <a:off x="3648889" y="3971110"/>
              <a:ext cx="2751909" cy="574766"/>
            </a:xfrm>
            <a:prstGeom prst="rect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4033EC2-9CED-3D99-0A85-C280922E7A07}"/>
                </a:ext>
              </a:extLst>
            </p:cNvPr>
            <p:cNvSpPr/>
            <p:nvPr/>
          </p:nvSpPr>
          <p:spPr>
            <a:xfrm>
              <a:off x="3648890" y="3108964"/>
              <a:ext cx="2873830" cy="152400"/>
            </a:xfrm>
            <a:prstGeom prst="rect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ACD7D75-FD0D-FDE2-D029-18C6DC58FB97}"/>
                </a:ext>
              </a:extLst>
            </p:cNvPr>
            <p:cNvSpPr/>
            <p:nvPr/>
          </p:nvSpPr>
          <p:spPr>
            <a:xfrm>
              <a:off x="3661948" y="1023250"/>
              <a:ext cx="2751909" cy="709755"/>
            </a:xfrm>
            <a:prstGeom prst="rect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E2DD86E-5AEF-6C44-906D-7BF6252CDDE4}"/>
                </a:ext>
              </a:extLst>
            </p:cNvPr>
            <p:cNvSpPr/>
            <p:nvPr/>
          </p:nvSpPr>
          <p:spPr>
            <a:xfrm>
              <a:off x="3661951" y="5020494"/>
              <a:ext cx="1232266" cy="152400"/>
            </a:xfrm>
            <a:prstGeom prst="rect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763B278-00B7-333D-621C-FAF8494CE274}"/>
                </a:ext>
              </a:extLst>
            </p:cNvPr>
            <p:cNvSpPr/>
            <p:nvPr/>
          </p:nvSpPr>
          <p:spPr>
            <a:xfrm>
              <a:off x="3661951" y="5547367"/>
              <a:ext cx="1510940" cy="383170"/>
            </a:xfrm>
            <a:prstGeom prst="rect">
              <a:avLst/>
            </a:prstGeom>
            <a:noFill/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531321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3200" dirty="0"/>
              <a:t>Carbon footprint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04000" indent="-504000"/>
            <a:r>
              <a:rPr lang="nl-BE" sz="1800" dirty="0"/>
              <a:t>Carbon footprint tool TAUW voor saneringen is uitgebreid met NBS-technieken</a:t>
            </a:r>
          </a:p>
          <a:p>
            <a:pPr marL="504000" indent="-504000"/>
            <a:r>
              <a:rPr lang="nl-BE" sz="1800" dirty="0"/>
              <a:t>Moet nog ingevuld voor alle pilots en alternatieven.</a:t>
            </a:r>
          </a:p>
          <a:p>
            <a:pPr marL="504000" indent="-504000"/>
            <a:r>
              <a:rPr lang="nl-BE" sz="1800" dirty="0"/>
              <a:t>Ontgravingsvariant brongebied Gent: 7.000 ton CO2 (≈ 780 Nederlandse huishoudequivalenten)</a:t>
            </a:r>
          </a:p>
          <a:p>
            <a:pPr marL="504000" indent="-504000"/>
            <a:endParaRPr lang="nl-BE" sz="1800" dirty="0"/>
          </a:p>
          <a:p>
            <a:pPr marL="504000" indent="-504000"/>
            <a:endParaRPr lang="nl-BE" sz="1800" dirty="0"/>
          </a:p>
          <a:p>
            <a:pPr>
              <a:lnSpc>
                <a:spcPct val="120000"/>
              </a:lnSpc>
            </a:pPr>
            <a:endParaRPr lang="nl-NL" sz="1800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B88FCF-DC08-D1D3-B08A-FC3626B9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83" y="3287361"/>
            <a:ext cx="5047619" cy="2933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21C8D9-DC7D-CDD7-5079-CE16284B8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432" y="3707057"/>
            <a:ext cx="2803883" cy="1675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F59C68-1081-4AE3-0649-4E5BE142E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945" y="3730553"/>
            <a:ext cx="2803882" cy="16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316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1257601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ea typeface="Calibri" panose="020F0502020204030204" pitchFamily="34" charset="0"/>
              </a:rPr>
              <a:t>In Gent is inzet van reactieve mat meest duurzame keuze conform ISO 18504</a:t>
            </a:r>
          </a:p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a typeface="Calibri" panose="020F0502020204030204" pitchFamily="34" charset="0"/>
              </a:rPr>
              <a:t>Reactieve mat brengt de laagste kosten met zich mee</a:t>
            </a:r>
          </a:p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ea typeface="Calibri" panose="020F0502020204030204" pitchFamily="34" charset="0"/>
              </a:rPr>
              <a:t>Scoort verder goed op:</a:t>
            </a:r>
          </a:p>
          <a:p>
            <a:pPr marL="1028700" lvl="1" indent="-342900">
              <a:lnSpc>
                <a:spcPts val="142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ea typeface="Times New Roman" panose="02020603050405020304" pitchFamily="18" charset="0"/>
              </a:rPr>
              <a:t>‘People’: V&amp;G en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overlast</a:t>
            </a:r>
            <a:endParaRPr lang="en-GB" sz="1400" dirty="0">
              <a:effectLst/>
              <a:ea typeface="Times New Roman" panose="02020603050405020304" pitchFamily="18" charset="0"/>
            </a:endParaRPr>
          </a:p>
          <a:p>
            <a:pPr marL="1028700" lvl="1" indent="-342900">
              <a:lnSpc>
                <a:spcPts val="142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ea typeface="Times New Roman" panose="02020603050405020304" pitchFamily="18" charset="0"/>
              </a:rPr>
              <a:t>‘Planet’: impact op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luchtkwaliteit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,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energiegebruik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, CO</a:t>
            </a:r>
            <a:r>
              <a:rPr lang="en-GB" sz="1400" baseline="-25000" dirty="0">
                <a:effectLst/>
                <a:ea typeface="Times New Roman" panose="02020603050405020304" pitchFamily="18" charset="0"/>
              </a:rPr>
              <a:t>2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footprint en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gebruik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schone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grond</a:t>
            </a:r>
            <a:endParaRPr lang="nl-NL" sz="1400" dirty="0">
              <a:ea typeface="Times New Roman" panose="02020603050405020304" pitchFamily="18" charset="0"/>
            </a:endParaRPr>
          </a:p>
          <a:p>
            <a:pPr marL="1028700" lvl="1" indent="-342900">
              <a:lnSpc>
                <a:spcPts val="142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ffectLst/>
                <a:ea typeface="Times New Roman" panose="02020603050405020304" pitchFamily="18" charset="0"/>
              </a:rPr>
              <a:t>‘Prosperity’: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verstoring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bedrijfsactiviteiten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en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financiele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project </a:t>
            </a:r>
            <a:r>
              <a:rPr lang="en-GB" sz="1400" dirty="0" err="1">
                <a:effectLst/>
                <a:ea typeface="Times New Roman" panose="02020603050405020304" pitchFamily="18" charset="0"/>
              </a:rPr>
              <a:t>risico’s</a:t>
            </a:r>
            <a:endParaRPr lang="nl-NL" sz="1400" dirty="0">
              <a:effectLst/>
              <a:ea typeface="Calibri" panose="020F0502020204030204" pitchFamily="34" charset="0"/>
            </a:endParaRPr>
          </a:p>
          <a:p>
            <a:pPr>
              <a:lnSpc>
                <a:spcPts val="1420"/>
              </a:lnSpc>
              <a:spcAft>
                <a:spcPts val="800"/>
              </a:spcAft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40000"/>
              </a:lnSpc>
            </a:pPr>
            <a:r>
              <a:rPr lang="nl-NL" sz="2600" dirty="0">
                <a:effectLst/>
                <a:ea typeface="Calibri" panose="020F0502020204030204" pitchFamily="34" charset="0"/>
              </a:rPr>
              <a:t>Wordt vervolgd!</a:t>
            </a:r>
          </a:p>
          <a:p>
            <a:pPr marL="342000" lvl="0" indent="-342000">
              <a:lnSpc>
                <a:spcPct val="140000"/>
              </a:lnSpc>
              <a:buFont typeface="Symbol" panose="05050102010706020507" pitchFamily="18" charset="2"/>
              <a:buChar char=""/>
            </a:pPr>
            <a:endParaRPr lang="nl-NL" sz="26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05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AE627B-3A7B-4C73-93C4-FB33F8D4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4C380457-6F4F-1E1D-C86C-2CC72C4A3C5D}"/>
              </a:ext>
            </a:extLst>
          </p:cNvPr>
          <p:cNvSpPr/>
          <p:nvPr/>
        </p:nvSpPr>
        <p:spPr>
          <a:xfrm>
            <a:off x="1604168" y="3705726"/>
            <a:ext cx="2294063" cy="121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E91F5CF0-C1D1-BE0B-9400-EC41A1821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32" y="4015834"/>
            <a:ext cx="1909052" cy="4664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43300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Programma stakeholdersmeeting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nl-NL" sz="9600" dirty="0">
                <a:solidFill>
                  <a:srgbClr val="96C11F"/>
                </a:solidFill>
              </a:rPr>
              <a:t>13u30-14u15</a:t>
            </a:r>
            <a:r>
              <a:rPr lang="nl-NL" sz="9600" dirty="0"/>
              <a:t> : Pilots en resultaten RESANAT project</a:t>
            </a:r>
          </a:p>
          <a:p>
            <a:r>
              <a:rPr lang="nl-NL" sz="9600" dirty="0">
                <a:solidFill>
                  <a:srgbClr val="96C11F"/>
                </a:solidFill>
              </a:rPr>
              <a:t>15u15-16u15</a:t>
            </a:r>
            <a:r>
              <a:rPr lang="nl-NL" sz="9600" dirty="0"/>
              <a:t> : Technische sessies </a:t>
            </a:r>
          </a:p>
          <a:p>
            <a:r>
              <a:rPr lang="nl-NL" sz="9600" dirty="0">
                <a:solidFill>
                  <a:srgbClr val="96C11F"/>
                </a:solidFill>
              </a:rPr>
              <a:t>Ronde 1</a:t>
            </a:r>
            <a:r>
              <a:rPr lang="nl-NL" sz="9600" dirty="0"/>
              <a:t>: </a:t>
            </a:r>
            <a:r>
              <a:rPr lang="nl-NL" sz="9600" dirty="0">
                <a:solidFill>
                  <a:srgbClr val="96C11F"/>
                </a:solidFill>
              </a:rPr>
              <a:t>14u30 – 15u15u </a:t>
            </a:r>
            <a:r>
              <a:rPr lang="nl-NL" sz="9600" dirty="0"/>
              <a:t>: </a:t>
            </a:r>
          </a:p>
          <a:p>
            <a:r>
              <a:rPr lang="nl-NL" sz="9600" dirty="0"/>
              <a:t>	- </a:t>
            </a:r>
            <a:r>
              <a:rPr lang="nl-NL" sz="9600" dirty="0" err="1"/>
              <a:t>Fytoremediatie</a:t>
            </a:r>
            <a:r>
              <a:rPr lang="nl-NL" sz="9600" dirty="0"/>
              <a:t> ( zaal NIGHTINGALE)</a:t>
            </a:r>
          </a:p>
          <a:p>
            <a:r>
              <a:rPr lang="nl-NL" sz="9600" dirty="0"/>
              <a:t> 	- In Situ-</a:t>
            </a:r>
            <a:r>
              <a:rPr lang="nl-NL" sz="9600" dirty="0" err="1"/>
              <a:t>biostimulatie</a:t>
            </a:r>
            <a:r>
              <a:rPr lang="nl-NL" sz="9600" dirty="0"/>
              <a:t> ( zaal TOUCAN) </a:t>
            </a:r>
          </a:p>
          <a:p>
            <a:r>
              <a:rPr lang="nl-NL" sz="9600" dirty="0">
                <a:solidFill>
                  <a:srgbClr val="96C11F"/>
                </a:solidFill>
              </a:rPr>
              <a:t>Ronde 2 : 15u30-16u15</a:t>
            </a:r>
            <a:r>
              <a:rPr lang="nl-NL" sz="9600" dirty="0"/>
              <a:t> :</a:t>
            </a:r>
          </a:p>
          <a:p>
            <a:r>
              <a:rPr lang="nl-NL" sz="9600" dirty="0"/>
              <a:t>	- Reactieve matten ( zaal NIGHTINGALE)</a:t>
            </a:r>
          </a:p>
          <a:p>
            <a:r>
              <a:rPr lang="nl-NL" sz="9600" dirty="0"/>
              <a:t>	- Flux-metingen + High </a:t>
            </a:r>
            <a:r>
              <a:rPr lang="nl-NL" sz="9600" dirty="0" err="1"/>
              <a:t>Resolution</a:t>
            </a:r>
            <a:r>
              <a:rPr lang="nl-NL" sz="9600" dirty="0"/>
              <a:t> Site </a:t>
            </a:r>
            <a:r>
              <a:rPr lang="nl-NL" sz="9600" dirty="0" err="1"/>
              <a:t>Characterisation</a:t>
            </a:r>
            <a:r>
              <a:rPr lang="nl-NL" sz="9600" dirty="0"/>
              <a:t> ( Zaal TOUCAN) </a:t>
            </a:r>
          </a:p>
          <a:p>
            <a:r>
              <a:rPr lang="nl-NL" sz="9600" dirty="0">
                <a:solidFill>
                  <a:srgbClr val="96C11F"/>
                </a:solidFill>
              </a:rPr>
              <a:t>16u15-16u30</a:t>
            </a:r>
            <a:r>
              <a:rPr lang="nl-NL" sz="9600" dirty="0"/>
              <a:t> : Conclusies en vervolgstappen</a:t>
            </a:r>
          </a:p>
          <a:p>
            <a:r>
              <a:rPr lang="nl-NL" sz="9600" dirty="0">
                <a:solidFill>
                  <a:srgbClr val="96C11F"/>
                </a:solidFill>
              </a:rPr>
              <a:t>16u30-17u30</a:t>
            </a:r>
            <a:r>
              <a:rPr lang="nl-NL" sz="9600" dirty="0"/>
              <a:t> : Netwerkborrel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741906C-44B6-C0D4-5682-79132F8AD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E77C94E7-9E4B-6149-1097-78CC1C5FF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0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0A0BDE-7BAF-486A-A411-16EF1CE8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72" y="424803"/>
            <a:ext cx="9144000" cy="1022466"/>
          </a:xfrm>
        </p:spPr>
        <p:txBody>
          <a:bodyPr anchor="ctr">
            <a:normAutofit/>
          </a:bodyPr>
          <a:lstStyle/>
          <a:p>
            <a:r>
              <a:rPr lang="nl-BE" sz="4000" dirty="0"/>
              <a:t>Korte weergave: Reactieve matten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1729546A-088A-466A-8EC3-3DB5300B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0A42-342B-4E27-901D-2BBA8DC5DAEF}" type="datetime1">
              <a:rPr lang="nl-BE" smtClean="0"/>
              <a:pPr/>
              <a:t>13/10/2022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5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3ABFBB-6201-4724-8561-C38E5FC8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048" y="169809"/>
            <a:ext cx="6204751" cy="1325563"/>
          </a:xfrm>
        </p:spPr>
        <p:txBody>
          <a:bodyPr>
            <a:normAutofit/>
          </a:bodyPr>
          <a:lstStyle/>
          <a:p>
            <a:pPr algn="ctr"/>
            <a:r>
              <a:rPr lang="nl-NL" sz="4000"/>
              <a:t>Locatie en probleem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F8B9C2C-A482-4DD0-ABDF-D9293050B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176" y="1825625"/>
            <a:ext cx="5778623" cy="4351338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ea typeface="Calibri" panose="020F0502020204030204" pitchFamily="34" charset="0"/>
              </a:rPr>
              <a:t>Gent (Oost-Vlaanderen)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ea typeface="Calibri" panose="020F0502020204030204" pitchFamily="34" charset="0"/>
              </a:rPr>
              <a:t>Site van voormalige teer- en carbon-black fabriek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ea typeface="Calibri" panose="020F0502020204030204" pitchFamily="34" charset="0"/>
              </a:rPr>
              <a:t>Grote restverontreiniging in grond en grondwater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Locatie is grotendeels </a:t>
            </a:r>
            <a:r>
              <a:rPr lang="nl-NL" dirty="0" err="1">
                <a:ea typeface="Calibri" panose="020F0502020204030204" pitchFamily="34" charset="0"/>
              </a:rPr>
              <a:t>herontwikkeld</a:t>
            </a:r>
            <a:endParaRPr lang="nl-NL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ea typeface="Calibri" panose="020F0502020204030204" pitchFamily="34" charset="0"/>
              </a:rPr>
              <a:t>Verontreinigd grondwater stroomt in kanaal de Lieve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BTEX, </a:t>
            </a:r>
            <a:r>
              <a:rPr lang="nl-NL" sz="2800" dirty="0">
                <a:effectLst/>
                <a:ea typeface="Calibri" panose="020F0502020204030204" pitchFamily="34" charset="0"/>
              </a:rPr>
              <a:t>C6-C10, PAK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Concentraties in het oppervlaktewater overschrijden de milieukwaliteitsnorm met een factor </a:t>
            </a:r>
            <a:r>
              <a:rPr lang="nl-NL" sz="2800" dirty="0">
                <a:effectLst/>
                <a:ea typeface="Calibri" panose="020F0502020204030204" pitchFamily="34" charset="0"/>
              </a:rPr>
              <a:t>300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247944-8B23-21E7-49BE-D019BCFC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9862"/>
            <a:ext cx="1281815" cy="4781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98DA4DDB-D490-B825-4B95-D112A191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457" y="6264425"/>
            <a:ext cx="1377543" cy="593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1A1120-3F63-669C-27E2-58798B8A7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2" y="1253279"/>
            <a:ext cx="5017316" cy="4991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5830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2587</Words>
  <Application>Microsoft Office PowerPoint</Application>
  <PresentationFormat>Aangepast</PresentationFormat>
  <Paragraphs>666</Paragraphs>
  <Slides>77</Slides>
  <Notes>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77</vt:i4>
      </vt:variant>
    </vt:vector>
  </HeadingPairs>
  <TitlesOfParts>
    <vt:vector size="78" baseType="lpstr">
      <vt:lpstr>Office Theme</vt:lpstr>
      <vt:lpstr>Innovatie in nature -based saneringstechnieken </vt:lpstr>
      <vt:lpstr>Innovatie in nature-based saneringtechnieken</vt:lpstr>
      <vt:lpstr>Programma stakeholdersmeeting</vt:lpstr>
      <vt:lpstr>RESANAT</vt:lpstr>
      <vt:lpstr>RESANAT : Wat ?</vt:lpstr>
      <vt:lpstr>RESANAT : Hoe ?</vt:lpstr>
      <vt:lpstr>RESANAT: Structuur</vt:lpstr>
      <vt:lpstr>Korte weergave: Reactieve matten</vt:lpstr>
      <vt:lpstr>Locatie en probleem</vt:lpstr>
      <vt:lpstr>Uitdaging en aanpak</vt:lpstr>
      <vt:lpstr>Verontreinigingssituatie</vt:lpstr>
      <vt:lpstr>Aanleg door Envisan (sept/okt 2020)</vt:lpstr>
      <vt:lpstr>Artist impression</vt:lpstr>
      <vt:lpstr>Indeling in matsegmenten: biochar en veen</vt:lpstr>
      <vt:lpstr>Algemeen beeld t/m januari 2022</vt:lpstr>
      <vt:lpstr>Oppervlaktewaterkwaliteit t/m januari 2022</vt:lpstr>
      <vt:lpstr>Oppervlaktewaterkwaliteit t/m januari 2022</vt:lpstr>
      <vt:lpstr>Situatie kanaal in januari 2022</vt:lpstr>
      <vt:lpstr>Verticale fluxmetingen (iFLUX)</vt:lpstr>
      <vt:lpstr>Conclusies</vt:lpstr>
      <vt:lpstr>Potentie Natural Catch</vt:lpstr>
      <vt:lpstr>Dank voor uw aandacht</vt:lpstr>
      <vt:lpstr>PowerPoint-presentatie</vt:lpstr>
      <vt:lpstr>WP4 - FYTOREMEDIATIE</vt:lpstr>
      <vt:lpstr>Partners van Resanat binnen WP4</vt:lpstr>
      <vt:lpstr>WP4 – FYTOREMEDIATIE Inleiding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Grondige evaluatie haalbaarheid (UHasselt): </vt:lpstr>
      <vt:lpstr>Grondige evaluatie haalbaarheid (UHasselt):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WP4 – Lessons learned</vt:lpstr>
      <vt:lpstr>WP4 – Lessons learned</vt:lpstr>
      <vt:lpstr>WP4 – Lessons learned</vt:lpstr>
      <vt:lpstr>PowerPoint-presentatie</vt:lpstr>
      <vt:lpstr>‘s Gravenmoer</vt:lpstr>
      <vt:lpstr>‘s Gravenmoer In-Situ Biostimulatie</vt:lpstr>
      <vt:lpstr>Geschiedenis CEBECO</vt:lpstr>
      <vt:lpstr>Ontwikkeling Cebeco terrein</vt:lpstr>
      <vt:lpstr>onderzoeken</vt:lpstr>
      <vt:lpstr>Biostimulatie onderzoek</vt:lpstr>
      <vt:lpstr>Voorlopige conclusies</vt:lpstr>
      <vt:lpstr>Voorlopige conclusies</vt:lpstr>
      <vt:lpstr>Aanbevelingen</vt:lpstr>
      <vt:lpstr>PowerPoint-presentatie</vt:lpstr>
      <vt:lpstr>Vergelijking technieken op duurzaamheid</vt:lpstr>
      <vt:lpstr>Duurzaamheid saneringsalternatieven</vt:lpstr>
      <vt:lpstr>Alternatieven: voorbeeld de Lieve in Gent</vt:lpstr>
      <vt:lpstr>Kosten alternatieven de Lieve in Gent</vt:lpstr>
      <vt:lpstr>Duurzaamheidsscan de Lieve in Gent</vt:lpstr>
      <vt:lpstr>Carbon footprint</vt:lpstr>
      <vt:lpstr>Conclusies</vt:lpstr>
      <vt:lpstr>PowerPoint-presentatie</vt:lpstr>
      <vt:lpstr>Programma stakeholdersmeeting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 imac</dc:creator>
  <cp:lastModifiedBy>Bureau Buiten</cp:lastModifiedBy>
  <cp:revision>77</cp:revision>
  <dcterms:created xsi:type="dcterms:W3CDTF">2020-05-28T09:06:14Z</dcterms:created>
  <dcterms:modified xsi:type="dcterms:W3CDTF">2022-10-13T07:03:20Z</dcterms:modified>
</cp:coreProperties>
</file>