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8" r:id="rId3"/>
    <p:sldId id="272" r:id="rId4"/>
    <p:sldId id="283" r:id="rId5"/>
    <p:sldId id="285" r:id="rId6"/>
    <p:sldId id="284" r:id="rId7"/>
    <p:sldId id="287" r:id="rId8"/>
    <p:sldId id="286" r:id="rId9"/>
    <p:sldId id="288" r:id="rId10"/>
    <p:sldId id="269" r:id="rId11"/>
    <p:sldId id="259" r:id="rId12"/>
    <p:sldId id="263" r:id="rId13"/>
    <p:sldId id="291" r:id="rId14"/>
    <p:sldId id="292" r:id="rId15"/>
    <p:sldId id="264" r:id="rId16"/>
    <p:sldId id="293" r:id="rId17"/>
    <p:sldId id="294" r:id="rId18"/>
    <p:sldId id="295" r:id="rId19"/>
    <p:sldId id="296" r:id="rId20"/>
    <p:sldId id="297" r:id="rId21"/>
    <p:sldId id="298" r:id="rId22"/>
    <p:sldId id="266" r:id="rId23"/>
    <p:sldId id="265" r:id="rId24"/>
    <p:sldId id="267" r:id="rId25"/>
    <p:sldId id="299" r:id="rId26"/>
    <p:sldId id="290" r:id="rId27"/>
    <p:sldId id="260" r:id="rId28"/>
    <p:sldId id="303" r:id="rId29"/>
    <p:sldId id="307" r:id="rId30"/>
    <p:sldId id="276" r:id="rId31"/>
    <p:sldId id="274" r:id="rId32"/>
    <p:sldId id="308" r:id="rId33"/>
    <p:sldId id="309" r:id="rId34"/>
    <p:sldId id="313" r:id="rId35"/>
    <p:sldId id="317" r:id="rId36"/>
    <p:sldId id="275" r:id="rId37"/>
    <p:sldId id="320" r:id="rId38"/>
    <p:sldId id="312" r:id="rId39"/>
    <p:sldId id="318" r:id="rId40"/>
    <p:sldId id="270" r:id="rId41"/>
    <p:sldId id="278" r:id="rId42"/>
    <p:sldId id="280" r:id="rId43"/>
    <p:sldId id="262" r:id="rId44"/>
  </p:sldIdLst>
  <p:sldSz cx="12192000" cy="6858000"/>
  <p:notesSz cx="6797675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756"/>
    <a:srgbClr val="076633"/>
    <a:srgbClr val="96C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81"/>
    <p:restoredTop sz="94608"/>
  </p:normalViewPr>
  <p:slideViewPr>
    <p:cSldViewPr snapToGrid="0" snapToObjects="1">
      <p:cViewPr varScale="1">
        <p:scale>
          <a:sx n="68" d="100"/>
          <a:sy n="68" d="100"/>
        </p:scale>
        <p:origin x="6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D4360-734B-4A41-BB40-448DDCC7DBFF}" type="datetimeFigureOut">
              <a:rPr lang="nl-BE" smtClean="0"/>
              <a:t>12/10/2022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7E2E4-4958-4A0D-8EBE-E45C999194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25463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7E2E4-4958-4A0D-8EBE-E45C9991947A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2234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7E2E4-4958-4A0D-8EBE-E45C9991947A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85855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8F131457-BF9E-49DE-9D24-614646BE4F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55545"/>
            <a:ext cx="12192000" cy="5195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35472" y="2156754"/>
            <a:ext cx="9144000" cy="1022466"/>
          </a:xfrm>
        </p:spPr>
        <p:txBody>
          <a:bodyPr anchor="b">
            <a:normAutofit/>
          </a:bodyPr>
          <a:lstStyle>
            <a:lvl1pPr algn="ctr">
              <a:defRPr sz="5500" b="1">
                <a:solidFill>
                  <a:srgbClr val="96C11F"/>
                </a:solidFill>
              </a:defRPr>
            </a:lvl1pPr>
          </a:lstStyle>
          <a:p>
            <a:br>
              <a:rPr lang="nl-BE" dirty="0"/>
            </a:br>
            <a:br>
              <a:rPr lang="nl-BE" dirty="0"/>
            </a:br>
            <a:br>
              <a:rPr lang="nl-BE" dirty="0"/>
            </a:br>
            <a:br>
              <a:rPr lang="nl-BE" dirty="0"/>
            </a:br>
            <a:br>
              <a:rPr lang="nl-BE" dirty="0"/>
            </a:br>
            <a:br>
              <a:rPr lang="nl-BE" dirty="0"/>
            </a:br>
            <a:br>
              <a:rPr lang="nl-BE" dirty="0"/>
            </a:br>
            <a:br>
              <a:rPr lang="nl-BE" dirty="0"/>
            </a:br>
            <a:br>
              <a:rPr lang="nl-BE" dirty="0"/>
            </a:br>
            <a:br>
              <a:rPr lang="nl-BE" dirty="0"/>
            </a:br>
            <a:br>
              <a:rPr lang="nl-BE" dirty="0"/>
            </a:br>
            <a:br>
              <a:rPr lang="nl-BE" dirty="0"/>
            </a:br>
            <a:br>
              <a:rPr lang="nl-BE" dirty="0"/>
            </a:br>
            <a:br>
              <a:rPr lang="nl-BE" dirty="0"/>
            </a:br>
            <a:br>
              <a:rPr lang="nl-BE" dirty="0"/>
            </a:br>
            <a:br>
              <a:rPr lang="nl-BE" dirty="0"/>
            </a:br>
            <a:r>
              <a:rPr lang="nl-BE" dirty="0"/>
              <a:t>Titel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068072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D1540A42-342B-4E27-901D-2BBA8DC5DAEF}" type="datetime1">
              <a:rPr lang="nl-BE" smtClean="0"/>
              <a:pPr/>
              <a:t>12/10/2022</a:t>
            </a:fld>
            <a:endParaRPr lang="en-US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2B570B46-A138-44CA-B513-776E8A86DD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537" y="3921745"/>
            <a:ext cx="3008926" cy="172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76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D96DC4A7-3E7C-4753-AD9A-2B0599B609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90688"/>
            <a:ext cx="12192000" cy="5160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800" b="1">
                <a:solidFill>
                  <a:srgbClr val="96C11F"/>
                </a:solidFill>
              </a:defRPr>
            </a:lvl1pPr>
          </a:lstStyle>
          <a:p>
            <a:r>
              <a:rPr lang="nl-BE" dirty="0"/>
              <a:t>Titel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noFill/>
        </p:spPr>
        <p:txBody>
          <a:bodyPr/>
          <a:lstStyle>
            <a:lvl1pPr marL="0" indent="0">
              <a:buNone/>
              <a:defRPr lang="nl-BE" sz="2500" b="0" kern="1200" dirty="0" smtClean="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nl-BE" dirty="0"/>
              <a:t>Kop 1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 err="1"/>
              <a:t>Third</a:t>
            </a:r>
            <a:r>
              <a:rPr lang="nl-BE" dirty="0"/>
              <a:t> level</a:t>
            </a:r>
          </a:p>
          <a:p>
            <a:pPr lvl="3"/>
            <a:r>
              <a:rPr lang="nl-BE" dirty="0" err="1"/>
              <a:t>Fourth</a:t>
            </a:r>
            <a:r>
              <a:rPr lang="nl-BE" dirty="0"/>
              <a:t> level</a:t>
            </a:r>
          </a:p>
          <a:p>
            <a:pPr lvl="4"/>
            <a:r>
              <a:rPr lang="nl-BE" dirty="0" err="1"/>
              <a:t>Fifth</a:t>
            </a:r>
            <a:r>
              <a:rPr lang="nl-BE" dirty="0"/>
              <a:t>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1BC3E-A6E3-4893-9CF4-DAF1B84EA9C7}" type="datetime1">
              <a:rPr lang="nl-BE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85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dirty="0"/>
              <a:t>Titel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noFill/>
        </p:spPr>
        <p:txBody>
          <a:bodyPr/>
          <a:lstStyle/>
          <a:p>
            <a:pPr lvl="0"/>
            <a:r>
              <a:rPr lang="nl-BE" dirty="0"/>
              <a:t>Click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edit</a:t>
            </a:r>
            <a:r>
              <a:rPr lang="nl-BE" dirty="0"/>
              <a:t> Master </a:t>
            </a:r>
            <a:r>
              <a:rPr lang="nl-BE" dirty="0" err="1"/>
              <a:t>text</a:t>
            </a:r>
            <a:r>
              <a:rPr lang="nl-BE" dirty="0"/>
              <a:t> </a:t>
            </a:r>
            <a:r>
              <a:rPr lang="nl-BE" dirty="0" err="1"/>
              <a:t>styles</a:t>
            </a:r>
            <a:endParaRPr lang="nl-BE" dirty="0"/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 err="1"/>
              <a:t>Third</a:t>
            </a:r>
            <a:r>
              <a:rPr lang="nl-BE" dirty="0"/>
              <a:t> level</a:t>
            </a:r>
          </a:p>
          <a:p>
            <a:pPr lvl="3"/>
            <a:r>
              <a:rPr lang="nl-BE" dirty="0" err="1"/>
              <a:t>Fourth</a:t>
            </a:r>
            <a:r>
              <a:rPr lang="nl-BE" dirty="0"/>
              <a:t> level</a:t>
            </a:r>
          </a:p>
          <a:p>
            <a:pPr lvl="4"/>
            <a:r>
              <a:rPr lang="nl-BE" dirty="0" err="1"/>
              <a:t>Fifth</a:t>
            </a:r>
            <a:r>
              <a:rPr lang="nl-BE" dirty="0"/>
              <a:t>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noFill/>
        </p:spPr>
        <p:txBody>
          <a:bodyPr/>
          <a:lstStyle/>
          <a:p>
            <a:pPr lvl="0"/>
            <a:r>
              <a:rPr lang="nl-BE" dirty="0"/>
              <a:t>Click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edit</a:t>
            </a:r>
            <a:r>
              <a:rPr lang="nl-BE" dirty="0"/>
              <a:t> Master </a:t>
            </a:r>
            <a:r>
              <a:rPr lang="nl-BE" dirty="0" err="1"/>
              <a:t>text</a:t>
            </a:r>
            <a:r>
              <a:rPr lang="nl-BE" dirty="0"/>
              <a:t> </a:t>
            </a:r>
            <a:r>
              <a:rPr lang="nl-BE" dirty="0" err="1"/>
              <a:t>styles</a:t>
            </a:r>
            <a:endParaRPr lang="nl-BE" dirty="0"/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 err="1"/>
              <a:t>Third</a:t>
            </a:r>
            <a:r>
              <a:rPr lang="nl-BE" dirty="0"/>
              <a:t> level</a:t>
            </a:r>
          </a:p>
          <a:p>
            <a:pPr lvl="3"/>
            <a:r>
              <a:rPr lang="nl-BE" dirty="0" err="1"/>
              <a:t>Fourth</a:t>
            </a:r>
            <a:r>
              <a:rPr lang="nl-BE" dirty="0"/>
              <a:t> level</a:t>
            </a:r>
          </a:p>
          <a:p>
            <a:pPr lvl="4"/>
            <a:r>
              <a:rPr lang="nl-BE" dirty="0" err="1"/>
              <a:t>Fifth</a:t>
            </a:r>
            <a:r>
              <a:rPr lang="nl-BE" dirty="0"/>
              <a:t>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625D-97DF-4E98-923E-63669D30E3BE}" type="datetime1">
              <a:rPr lang="nl-BE" smtClean="0"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‹nr.›</a:t>
            </a:fld>
            <a:endParaRPr lang="en-US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AA230DF7-E2D4-4E50-A62B-F5A48E34424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25625"/>
            <a:ext cx="0" cy="4351338"/>
          </a:xfrm>
          <a:prstGeom prst="line">
            <a:avLst/>
          </a:prstGeom>
          <a:ln>
            <a:solidFill>
              <a:srgbClr val="07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234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nl-BE" dirty="0"/>
              <a:t>Titel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000" b="1">
                <a:solidFill>
                  <a:srgbClr val="0766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Click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edit</a:t>
            </a:r>
            <a:r>
              <a:rPr lang="nl-BE" dirty="0"/>
              <a:t> Master </a:t>
            </a:r>
            <a:r>
              <a:rPr lang="nl-BE" dirty="0" err="1"/>
              <a:t>text</a:t>
            </a:r>
            <a:r>
              <a:rPr lang="nl-BE" dirty="0"/>
              <a:t> </a:t>
            </a:r>
            <a:r>
              <a:rPr lang="nl-BE" dirty="0" err="1"/>
              <a:t>styles</a:t>
            </a:r>
            <a:endParaRPr lang="nl-B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noFill/>
        </p:spPr>
        <p:txBody>
          <a:bodyPr/>
          <a:lstStyle/>
          <a:p>
            <a:pPr lvl="0"/>
            <a:r>
              <a:rPr lang="nl-BE" dirty="0"/>
              <a:t>Click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edit</a:t>
            </a:r>
            <a:r>
              <a:rPr lang="nl-BE" dirty="0"/>
              <a:t> Master </a:t>
            </a:r>
            <a:r>
              <a:rPr lang="nl-BE" dirty="0" err="1"/>
              <a:t>text</a:t>
            </a:r>
            <a:r>
              <a:rPr lang="nl-BE" dirty="0"/>
              <a:t> </a:t>
            </a:r>
            <a:r>
              <a:rPr lang="nl-BE" dirty="0" err="1"/>
              <a:t>styles</a:t>
            </a:r>
            <a:endParaRPr lang="nl-BE" dirty="0"/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 err="1"/>
              <a:t>Third</a:t>
            </a:r>
            <a:r>
              <a:rPr lang="nl-BE" dirty="0"/>
              <a:t> level</a:t>
            </a:r>
          </a:p>
          <a:p>
            <a:pPr lvl="3"/>
            <a:r>
              <a:rPr lang="nl-BE" dirty="0" err="1"/>
              <a:t>Fourth</a:t>
            </a:r>
            <a:r>
              <a:rPr lang="nl-BE" dirty="0"/>
              <a:t> level</a:t>
            </a:r>
          </a:p>
          <a:p>
            <a:pPr lvl="4"/>
            <a:r>
              <a:rPr lang="nl-BE" dirty="0" err="1"/>
              <a:t>Fifth</a:t>
            </a:r>
            <a:r>
              <a:rPr lang="nl-BE" dirty="0"/>
              <a:t>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000" b="1">
                <a:solidFill>
                  <a:srgbClr val="0766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Click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edit</a:t>
            </a:r>
            <a:r>
              <a:rPr lang="nl-BE" dirty="0"/>
              <a:t> Master </a:t>
            </a:r>
            <a:r>
              <a:rPr lang="nl-BE" dirty="0" err="1"/>
              <a:t>text</a:t>
            </a:r>
            <a:r>
              <a:rPr lang="nl-BE" dirty="0"/>
              <a:t> </a:t>
            </a:r>
            <a:r>
              <a:rPr lang="nl-BE" dirty="0" err="1"/>
              <a:t>styles</a:t>
            </a:r>
            <a:endParaRPr lang="nl-B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noFill/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9566D-2219-459F-A6F2-CE029426A2FB}" type="datetime1">
              <a:rPr lang="nl-BE" smtClean="0"/>
              <a:t>12/10/2022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‹nr.›</a:t>
            </a:fld>
            <a:endParaRPr lang="en-US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FB14DE5-8E4D-41CC-A7BA-3447DA38178B}"/>
              </a:ext>
            </a:extLst>
          </p:cNvPr>
          <p:cNvCxnSpPr>
            <a:cxnSpLocks/>
            <a:stCxn id="2" idx="2"/>
          </p:cNvCxnSpPr>
          <p:nvPr userDrawn="1"/>
        </p:nvCxnSpPr>
        <p:spPr>
          <a:xfrm flipH="1">
            <a:off x="6096000" y="1690688"/>
            <a:ext cx="1588" cy="4498975"/>
          </a:xfrm>
          <a:prstGeom prst="line">
            <a:avLst/>
          </a:prstGeom>
          <a:ln>
            <a:solidFill>
              <a:srgbClr val="07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246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6612" y="380594"/>
            <a:ext cx="3932237" cy="1069975"/>
          </a:xfrm>
        </p:spPr>
        <p:txBody>
          <a:bodyPr anchor="b">
            <a:noAutofit/>
          </a:bodyPr>
          <a:lstStyle>
            <a:lvl1pPr>
              <a:defRPr sz="4800"/>
            </a:lvl1pPr>
          </a:lstStyle>
          <a:p>
            <a:r>
              <a:rPr lang="nl-BE" dirty="0"/>
              <a:t>Titel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noFill/>
        </p:spPr>
        <p:txBody>
          <a:bodyPr/>
          <a:lstStyle>
            <a:lvl1pPr marL="0" indent="0">
              <a:buNone/>
              <a:defRPr sz="3000"/>
            </a:lvl1pPr>
            <a:lvl2pPr marL="742950" indent="-285750">
              <a:buFont typeface="Arial" panose="020B0604020202020204" pitchFamily="34" charset="0"/>
              <a:buChar char="•"/>
              <a:defRPr sz="1400"/>
            </a:lvl2pPr>
            <a:lvl3pPr marL="1085850" indent="-171450">
              <a:buFont typeface="Arial" panose="020B0604020202020204" pitchFamily="34" charset="0"/>
              <a:buChar char="•"/>
              <a:defRPr sz="1200"/>
            </a:lvl3pPr>
            <a:lvl4pPr marL="1543050" indent="-171450">
              <a:buFont typeface="Arial" panose="020B0604020202020204" pitchFamily="34" charset="0"/>
              <a:buChar char="•"/>
              <a:defRPr sz="1000"/>
            </a:lvl4pPr>
            <a:lvl5pPr marL="2000250" indent="-171450">
              <a:buFont typeface="Arial" panose="020B0604020202020204" pitchFamily="34" charset="0"/>
              <a:buChar char="•"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BE" dirty="0"/>
              <a:t>Click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edit</a:t>
            </a:r>
            <a:r>
              <a:rPr lang="nl-BE" dirty="0"/>
              <a:t> Master </a:t>
            </a:r>
            <a:r>
              <a:rPr lang="nl-BE" dirty="0" err="1"/>
              <a:t>text</a:t>
            </a:r>
            <a:r>
              <a:rPr lang="nl-BE" dirty="0"/>
              <a:t> </a:t>
            </a:r>
            <a:r>
              <a:rPr lang="nl-BE" dirty="0" err="1"/>
              <a:t>styles</a:t>
            </a:r>
            <a:endParaRPr lang="nl-BE" dirty="0"/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 err="1"/>
              <a:t>Third</a:t>
            </a:r>
            <a:r>
              <a:rPr lang="nl-BE" dirty="0"/>
              <a:t> level</a:t>
            </a:r>
          </a:p>
          <a:p>
            <a:pPr lvl="3"/>
            <a:r>
              <a:rPr lang="nl-BE" dirty="0" err="1"/>
              <a:t>Fourth</a:t>
            </a:r>
            <a:r>
              <a:rPr lang="nl-BE" dirty="0"/>
              <a:t> level</a:t>
            </a:r>
          </a:p>
          <a:p>
            <a:pPr lvl="4"/>
            <a:r>
              <a:rPr lang="nl-BE" dirty="0" err="1"/>
              <a:t>Fifth</a:t>
            </a:r>
            <a:r>
              <a:rPr lang="nl-BE" dirty="0"/>
              <a:t>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60272-4E02-4B9A-913E-521CE636ADFE}" type="datetime1">
              <a:rPr lang="nl-BE" smtClean="0"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05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89C25AAC-BCF9-44A0-9167-AFEDEE330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r="241" b="83575"/>
          <a:stretch/>
        </p:blipFill>
        <p:spPr>
          <a:xfrm>
            <a:off x="-19665" y="0"/>
            <a:ext cx="12211665" cy="16223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32122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nl-BE" dirty="0"/>
              <a:t>Partners van RESANAT</a:t>
            </a:r>
            <a:endParaRPr lang="en-US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89FCB11C-1BEC-4BFC-A3E5-8A93924A0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916" y="2222089"/>
            <a:ext cx="9102169" cy="394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54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F23A94BE-CD34-4A74-A906-D43AFCB8D6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r="241" b="83575"/>
          <a:stretch/>
        </p:blipFill>
        <p:spPr>
          <a:xfrm>
            <a:off x="-19665" y="0"/>
            <a:ext cx="12211665" cy="1622323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6F9CC2E9-9879-4BC4-A688-F4768BD3A0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b="15657"/>
          <a:stretch/>
        </p:blipFill>
        <p:spPr>
          <a:xfrm>
            <a:off x="-9832" y="0"/>
            <a:ext cx="12211664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/>
              <a:t>Click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edit</a:t>
            </a:r>
            <a:r>
              <a:rPr lang="nl-BE" dirty="0"/>
              <a:t> Master </a:t>
            </a:r>
            <a:r>
              <a:rPr lang="nl-BE" dirty="0" err="1"/>
              <a:t>title</a:t>
            </a:r>
            <a:r>
              <a:rPr lang="nl-BE" dirty="0"/>
              <a:t> </a:t>
            </a:r>
            <a:r>
              <a:rPr lang="nl-BE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/>
              <a:t>Kop 1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 err="1"/>
              <a:t>Third</a:t>
            </a:r>
            <a:r>
              <a:rPr lang="nl-BE" dirty="0"/>
              <a:t> level</a:t>
            </a:r>
          </a:p>
          <a:p>
            <a:pPr lvl="3"/>
            <a:r>
              <a:rPr lang="nl-BE" dirty="0" err="1"/>
              <a:t>Fourth</a:t>
            </a:r>
            <a:r>
              <a:rPr lang="nl-BE" dirty="0"/>
              <a:t> level</a:t>
            </a:r>
          </a:p>
          <a:p>
            <a:pPr lvl="4"/>
            <a:r>
              <a:rPr lang="nl-BE" dirty="0" err="1"/>
              <a:t>Fifth</a:t>
            </a:r>
            <a:r>
              <a:rPr lang="nl-BE" dirty="0"/>
              <a:t>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3C2B5-056E-415D-9D19-CDBEC1189462}" type="datetime1">
              <a:rPr lang="nl-BE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1F1D1-5227-2740-ACC5-E828426B4932}" type="slidenum">
              <a:rPr lang="en-US" smtClean="0"/>
              <a:t>‹nr.›</a:t>
            </a:fld>
            <a:endParaRPr lang="en-US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3DF8F62-18D2-4E0F-B8AF-691B5E8467B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22323"/>
            <a:ext cx="12192000" cy="522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9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7" r:id="rId5"/>
    <p:sldLayoutId id="2147483658" r:id="rId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96C11F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96C11F"/>
        </a:buClr>
        <a:buFont typeface="Arial"/>
        <a:buNone/>
        <a:defRPr sz="2500" b="0" kern="1200">
          <a:solidFill>
            <a:srgbClr val="57575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6C11F"/>
        </a:buClr>
        <a:buFont typeface="Arial"/>
        <a:buChar char="•"/>
        <a:defRPr sz="2000" kern="1200">
          <a:solidFill>
            <a:srgbClr val="57575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6C11F"/>
        </a:buClr>
        <a:buFont typeface="Arial"/>
        <a:buChar char="•"/>
        <a:defRPr sz="1600" kern="1200">
          <a:solidFill>
            <a:srgbClr val="57575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6C11F"/>
        </a:buClr>
        <a:buFont typeface="Arial"/>
        <a:buChar char="•"/>
        <a:defRPr sz="1400" kern="1200">
          <a:solidFill>
            <a:srgbClr val="57575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6C11F"/>
        </a:buClr>
        <a:buFont typeface="Arial"/>
        <a:buChar char="•"/>
        <a:defRPr sz="1200" kern="1200">
          <a:solidFill>
            <a:srgbClr val="57575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7.jp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emf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7.jpg"/><Relationship Id="rId7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tmp"/><Relationship Id="rId4" Type="http://schemas.openxmlformats.org/officeDocument/2006/relationships/image" Target="../media/image40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0A0BDE-7BAF-486A-A411-16EF1CE8F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5472" y="424803"/>
            <a:ext cx="9144000" cy="1022466"/>
          </a:xfrm>
        </p:spPr>
        <p:txBody>
          <a:bodyPr/>
          <a:lstStyle/>
          <a:p>
            <a:r>
              <a:rPr lang="nl-BE" dirty="0"/>
              <a:t>‘s Gravenmoer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729546A-088A-466A-8EC3-3DB5300B0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0A42-342B-4E27-901D-2BBA8DC5DAEF}" type="datetime1">
              <a:rPr lang="nl-BE" smtClean="0"/>
              <a:pPr/>
              <a:t>12/10/2022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059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Gefaseerd onderzoek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4017"/>
            <a:ext cx="5257800" cy="366584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/>
              <a:t>Focus op belangrijkste processen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Nalevering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Verspreiding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Afbraak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lvl="3" indent="0">
              <a:buNone/>
            </a:pP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28281E89-DF31-B87F-07BF-FDA27890EFD0}"/>
              </a:ext>
            </a:extLst>
          </p:cNvPr>
          <p:cNvSpPr txBox="1">
            <a:spLocks/>
          </p:cNvSpPr>
          <p:nvPr/>
        </p:nvSpPr>
        <p:spPr>
          <a:xfrm>
            <a:off x="838200" y="1864468"/>
            <a:ext cx="10515600" cy="84954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6C11F"/>
              </a:buClr>
              <a:buFont typeface="Arial"/>
              <a:buNone/>
              <a:defRPr lang="nl-BE" sz="2500" b="0" kern="1200" dirty="0" smtClean="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2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/>
              <a:t>Onderzoeksvraag: Hoe kan op een duurzame manier (door middel van biostimulatie) de locatie (zoveel mogelijk) </a:t>
            </a:r>
            <a:r>
              <a:rPr lang="nl-NL" sz="2400" dirty="0" err="1"/>
              <a:t>nazorgloos</a:t>
            </a:r>
            <a:r>
              <a:rPr lang="nl-NL" sz="2400" dirty="0"/>
              <a:t> maken?</a:t>
            </a:r>
            <a:endParaRPr lang="nl-NL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0FA294C6-EBF3-46CB-7941-7C372581E05A}"/>
              </a:ext>
            </a:extLst>
          </p:cNvPr>
          <p:cNvSpPr txBox="1">
            <a:spLocks/>
          </p:cNvSpPr>
          <p:nvPr/>
        </p:nvSpPr>
        <p:spPr>
          <a:xfrm>
            <a:off x="6096000" y="2714017"/>
            <a:ext cx="5257800" cy="405643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6C11F"/>
              </a:buClr>
              <a:buFont typeface="Arial"/>
              <a:buNone/>
              <a:defRPr lang="nl-BE" sz="2500" b="0" kern="1200" dirty="0" smtClean="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2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Verschillende rondes onderzoek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NL" dirty="0"/>
              <a:t>Historisch onderzoek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nl-NL" dirty="0"/>
              <a:t>Conceptueel Model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nl-NL" dirty="0"/>
              <a:t>Onderzoeksvragen voor locatieonderzoek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NL" dirty="0"/>
              <a:t>Locatie onderzoek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nl-NL" dirty="0"/>
              <a:t>Inzicht in verontreinigingssituatie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nl-NL" dirty="0"/>
              <a:t>Update Conceptueel Model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nl-NL" dirty="0"/>
              <a:t>Nieuwe onderzoeksvragen voor pilots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NL" dirty="0"/>
              <a:t>Biostimulatie onderzoek (pilot)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nl-NL" dirty="0"/>
              <a:t>3 verschillende omstandigheden</a:t>
            </a:r>
          </a:p>
        </p:txBody>
      </p:sp>
    </p:spTree>
    <p:extLst>
      <p:ext uri="{BB962C8B-B14F-4D97-AF65-F5344CB8AC3E}">
        <p14:creationId xmlns:p14="http://schemas.microsoft.com/office/powerpoint/2010/main" val="1212903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D675A2-27D4-463F-96FC-C90C4C09C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Historisch onderzoek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8472B00-61C6-E38A-5EA4-DA9378FDA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6ECEF38-690F-A9CD-F999-C697BC949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6E7902B-826F-76CB-B3B0-8F66B90970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38200" y="2270993"/>
            <a:ext cx="5181600" cy="3460601"/>
          </a:xfrm>
          <a:prstGeom prst="rect">
            <a:avLst/>
          </a:prstGeom>
        </p:spPr>
      </p:pic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D0C40F65-FA91-F2F6-31F9-65C348917A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t="4439" r="1639" b="4247"/>
          <a:stretch/>
        </p:blipFill>
        <p:spPr bwMode="auto">
          <a:xfrm>
            <a:off x="6172200" y="2248092"/>
            <a:ext cx="5181600" cy="35064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B302F187-77AE-61F0-454E-9D9D53C6E76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257800" cy="44536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6C11F"/>
              </a:buClr>
              <a:buFont typeface="Arial"/>
              <a:buNone/>
              <a:defRPr sz="2500" b="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2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Conceptueel model met onderzoeksvragen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lvl="3" indent="0">
              <a:buFont typeface="Arial"/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84194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Locatie onderzoek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85000" lnSpcReduction="20000"/>
          </a:bodyPr>
          <a:lstStyle/>
          <a:p>
            <a:r>
              <a:rPr lang="nl-BE" dirty="0"/>
              <a:t>Verschillende meettechnieken voor uniek beeld verontreinigingssituatie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Sonderingen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OIP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MIP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Fluxmetingen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Massaflux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Waterflux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Waterstromingsrichting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Bewijslijnen biologische afbraak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Verontreinigings- en chemische samenstelling grondwater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Metabolieten en isotopen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DNA analyses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Teerkarakterisatie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Samenstelling puur product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lvl="3" indent="0">
              <a:buNone/>
            </a:pP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F9391E2-2C07-91E5-AE7E-9EFBF1047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88610"/>
            <a:ext cx="558038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57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D675A2-27D4-463F-96FC-C90C4C09C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Locatie onderzoek </a:t>
            </a:r>
            <a:r>
              <a:rPr lang="nl-BE" dirty="0" err="1"/>
              <a:t>EnISSA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422081-4F73-4137-BA02-F876665F49C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dirty="0"/>
              <a:t>Optical Image Profiler </a:t>
            </a:r>
            <a:r>
              <a:rPr lang="nl-BE" dirty="0" err="1"/>
              <a:t>OIP</a:t>
            </a:r>
            <a:r>
              <a:rPr lang="nl-BE" dirty="0"/>
              <a:t> + </a:t>
            </a:r>
          </a:p>
          <a:p>
            <a:r>
              <a:rPr lang="nl-BE" dirty="0" err="1"/>
              <a:t>Hydraulic</a:t>
            </a:r>
            <a:r>
              <a:rPr lang="nl-BE" dirty="0"/>
              <a:t> </a:t>
            </a:r>
            <a:r>
              <a:rPr lang="nl-BE" dirty="0" err="1"/>
              <a:t>Profiling</a:t>
            </a:r>
            <a:r>
              <a:rPr lang="nl-BE" dirty="0"/>
              <a:t> Tool</a:t>
            </a:r>
          </a:p>
          <a:p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8472B00-61C6-E38A-5EA4-DA9378FDA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6ECEF38-690F-A9CD-F999-C697BC949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8ADFA2-FA09-ED98-608B-23CDA4206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133" y="5028514"/>
            <a:ext cx="2234659" cy="1532698"/>
          </a:xfrm>
          <a:prstGeom prst="rect">
            <a:avLst/>
          </a:prstGeom>
        </p:spPr>
      </p:pic>
      <p:pic>
        <p:nvPicPr>
          <p:cNvPr id="8" name="Afbeelding 10">
            <a:extLst>
              <a:ext uri="{FF2B5EF4-FFF2-40B4-BE49-F238E27FC236}">
                <a16:creationId xmlns:a16="http://schemas.microsoft.com/office/drawing/2014/main" id="{613674B6-D87B-B5A9-94D4-7DAD31C47C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133" y="2761178"/>
            <a:ext cx="871482" cy="1333433"/>
          </a:xfrm>
          <a:prstGeom prst="rect">
            <a:avLst/>
          </a:prstGeom>
        </p:spPr>
      </p:pic>
      <p:pic>
        <p:nvPicPr>
          <p:cNvPr id="9" name="Tijdelijke aanduiding voor afbeelding 9">
            <a:extLst>
              <a:ext uri="{FF2B5EF4-FFF2-40B4-BE49-F238E27FC236}">
                <a16:creationId xmlns:a16="http://schemas.microsoft.com/office/drawing/2014/main" id="{F343B105-4C4B-33EB-22BA-9B526C8853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235" r="15078"/>
          <a:stretch/>
        </p:blipFill>
        <p:spPr>
          <a:xfrm>
            <a:off x="453756" y="3372179"/>
            <a:ext cx="1939081" cy="157787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79B5924-FC18-A071-C48C-085784FAE142}"/>
              </a:ext>
            </a:extLst>
          </p:cNvPr>
          <p:cNvGrpSpPr/>
          <p:nvPr/>
        </p:nvGrpSpPr>
        <p:grpSpPr>
          <a:xfrm>
            <a:off x="542807" y="5172302"/>
            <a:ext cx="1860762" cy="1139598"/>
            <a:chOff x="434252" y="7031626"/>
            <a:chExt cx="2582836" cy="1971778"/>
          </a:xfrm>
        </p:grpSpPr>
        <p:pic>
          <p:nvPicPr>
            <p:cNvPr id="11" name="Afbeelding 5">
              <a:extLst>
                <a:ext uri="{FF2B5EF4-FFF2-40B4-BE49-F238E27FC236}">
                  <a16:creationId xmlns:a16="http://schemas.microsoft.com/office/drawing/2014/main" id="{B65770CB-19FC-0012-6F88-8E06EDB2949A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252" y="8037786"/>
              <a:ext cx="1238250" cy="928370"/>
            </a:xfrm>
            <a:prstGeom prst="rect">
              <a:avLst/>
            </a:prstGeom>
          </p:spPr>
        </p:pic>
        <p:pic>
          <p:nvPicPr>
            <p:cNvPr id="12" name="Tijdelijke aanduiding voor inhoud 3">
              <a:extLst>
                <a:ext uri="{FF2B5EF4-FFF2-40B4-BE49-F238E27FC236}">
                  <a16:creationId xmlns:a16="http://schemas.microsoft.com/office/drawing/2014/main" id="{1DF61CCE-54CB-9A6E-9BE8-E49A3C285D45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942" y="7031626"/>
              <a:ext cx="1238250" cy="928370"/>
            </a:xfrm>
            <a:prstGeom prst="rect">
              <a:avLst/>
            </a:prstGeom>
          </p:spPr>
        </p:pic>
        <p:pic>
          <p:nvPicPr>
            <p:cNvPr id="13" name="Afbeelding 4">
              <a:extLst>
                <a:ext uri="{FF2B5EF4-FFF2-40B4-BE49-F238E27FC236}">
                  <a16:creationId xmlns:a16="http://schemas.microsoft.com/office/drawing/2014/main" id="{44D6FA51-E4F8-743F-0886-0856E17528FD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252" y="7031626"/>
              <a:ext cx="1238250" cy="928370"/>
            </a:xfrm>
            <a:prstGeom prst="rect">
              <a:avLst/>
            </a:prstGeom>
          </p:spPr>
        </p:pic>
        <p:pic>
          <p:nvPicPr>
            <p:cNvPr id="14" name="Afbeelding 11">
              <a:extLst>
                <a:ext uri="{FF2B5EF4-FFF2-40B4-BE49-F238E27FC236}">
                  <a16:creationId xmlns:a16="http://schemas.microsoft.com/office/drawing/2014/main" id="{8BA86E98-D4C1-EA6E-856B-AD6BF03B7898}"/>
                </a:ext>
              </a:extLst>
            </p:cNvPr>
            <p:cNvPicPr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6453" y="8029949"/>
              <a:ext cx="1270635" cy="973455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C8F6844-94A5-6683-B507-66AD1839C9F1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>
            <a:off x="8146460" y="2096185"/>
            <a:ext cx="3996900" cy="15766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D86F5F-2BEA-F018-4E5C-EF9D1924C799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8149134" y="3672794"/>
            <a:ext cx="3988876" cy="15766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2E2BD7-DAB8-C0C6-01C2-7A63F9A983DB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8149134" y="5248234"/>
            <a:ext cx="3988876" cy="1567510"/>
          </a:xfrm>
          <a:prstGeom prst="rect">
            <a:avLst/>
          </a:prstGeom>
        </p:spPr>
      </p:pic>
      <p:pic>
        <p:nvPicPr>
          <p:cNvPr id="4" name="Afbeelding 22">
            <a:extLst>
              <a:ext uri="{FF2B5EF4-FFF2-40B4-BE49-F238E27FC236}">
                <a16:creationId xmlns:a16="http://schemas.microsoft.com/office/drawing/2014/main" id="{471F0AFE-2636-FEDC-6983-D353ED3734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632" y="1993798"/>
            <a:ext cx="2148565" cy="28265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731123F-7C87-20E6-E574-5EDDA92FA6F5}"/>
              </a:ext>
            </a:extLst>
          </p:cNvPr>
          <p:cNvCxnSpPr>
            <a:cxnSpLocks/>
          </p:cNvCxnSpPr>
          <p:nvPr/>
        </p:nvCxnSpPr>
        <p:spPr>
          <a:xfrm flipV="1">
            <a:off x="5641767" y="2825605"/>
            <a:ext cx="0" cy="2506019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129FC61-5915-0E91-8080-C574D23BF53A}"/>
              </a:ext>
            </a:extLst>
          </p:cNvPr>
          <p:cNvCxnSpPr>
            <a:cxnSpLocks/>
          </p:cNvCxnSpPr>
          <p:nvPr/>
        </p:nvCxnSpPr>
        <p:spPr>
          <a:xfrm flipH="1">
            <a:off x="6133926" y="2768117"/>
            <a:ext cx="76819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572704A-F9A2-5B5C-25D2-BF30286E7BE9}"/>
              </a:ext>
            </a:extLst>
          </p:cNvPr>
          <p:cNvCxnSpPr>
            <a:cxnSpLocks/>
          </p:cNvCxnSpPr>
          <p:nvPr/>
        </p:nvCxnSpPr>
        <p:spPr>
          <a:xfrm flipH="1">
            <a:off x="6133926" y="3184467"/>
            <a:ext cx="76819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2DCB7DD-77F1-8A0A-3A75-C65CB26B9528}"/>
              </a:ext>
            </a:extLst>
          </p:cNvPr>
          <p:cNvCxnSpPr>
            <a:cxnSpLocks/>
          </p:cNvCxnSpPr>
          <p:nvPr/>
        </p:nvCxnSpPr>
        <p:spPr>
          <a:xfrm flipH="1">
            <a:off x="6542546" y="4532500"/>
            <a:ext cx="76819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B793FD2-8D53-C0C9-F369-F2926DD0E3AC}"/>
              </a:ext>
            </a:extLst>
          </p:cNvPr>
          <p:cNvSpPr txBox="1"/>
          <p:nvPr/>
        </p:nvSpPr>
        <p:spPr>
          <a:xfrm>
            <a:off x="6853163" y="2993405"/>
            <a:ext cx="1601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Minder </a:t>
            </a:r>
            <a:r>
              <a:rPr lang="en-US" dirty="0" err="1"/>
              <a:t>doorlatende</a:t>
            </a:r>
            <a:r>
              <a:rPr lang="en-US" dirty="0"/>
              <a:t> </a:t>
            </a:r>
            <a:r>
              <a:rPr lang="en-US" dirty="0" err="1"/>
              <a:t>lagen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217F1B-8BD0-5AC6-62BE-CFC70700BF6E}"/>
              </a:ext>
            </a:extLst>
          </p:cNvPr>
          <p:cNvSpPr txBox="1"/>
          <p:nvPr/>
        </p:nvSpPr>
        <p:spPr>
          <a:xfrm>
            <a:off x="5453634" y="5187579"/>
            <a:ext cx="1601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verontreiniging</a:t>
            </a:r>
            <a:endParaRPr lang="en-US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1E14D64-666D-43A8-BBA3-C55A84F420D5}"/>
              </a:ext>
            </a:extLst>
          </p:cNvPr>
          <p:cNvCxnSpPr>
            <a:cxnSpLocks/>
          </p:cNvCxnSpPr>
          <p:nvPr/>
        </p:nvCxnSpPr>
        <p:spPr>
          <a:xfrm flipH="1">
            <a:off x="4440025" y="5440580"/>
            <a:ext cx="865211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F35D2D3-BB78-C5FD-359F-72165D74E287}"/>
              </a:ext>
            </a:extLst>
          </p:cNvPr>
          <p:cNvCxnSpPr>
            <a:cxnSpLocks/>
          </p:cNvCxnSpPr>
          <p:nvPr/>
        </p:nvCxnSpPr>
        <p:spPr>
          <a:xfrm flipH="1">
            <a:off x="4440025" y="6132714"/>
            <a:ext cx="865211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067782E-F3DF-733F-18EE-EBF770FECF83}"/>
              </a:ext>
            </a:extLst>
          </p:cNvPr>
          <p:cNvCxnSpPr>
            <a:cxnSpLocks/>
          </p:cNvCxnSpPr>
          <p:nvPr/>
        </p:nvCxnSpPr>
        <p:spPr>
          <a:xfrm>
            <a:off x="7055625" y="5434038"/>
            <a:ext cx="2579988" cy="315249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CB6DEB9-BECB-1E7F-C36F-D1E06FFCBE01}"/>
              </a:ext>
            </a:extLst>
          </p:cNvPr>
          <p:cNvCxnSpPr>
            <a:cxnSpLocks/>
          </p:cNvCxnSpPr>
          <p:nvPr/>
        </p:nvCxnSpPr>
        <p:spPr>
          <a:xfrm>
            <a:off x="7480163" y="3737344"/>
            <a:ext cx="1192497" cy="93787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057B553-DAFC-0138-2421-722B256E6540}"/>
              </a:ext>
            </a:extLst>
          </p:cNvPr>
          <p:cNvCxnSpPr>
            <a:cxnSpLocks/>
          </p:cNvCxnSpPr>
          <p:nvPr/>
        </p:nvCxnSpPr>
        <p:spPr>
          <a:xfrm>
            <a:off x="7969544" y="3512539"/>
            <a:ext cx="1192497" cy="93787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D098EB1-77E2-C150-4F83-2DD966D92701}"/>
              </a:ext>
            </a:extLst>
          </p:cNvPr>
          <p:cNvCxnSpPr>
            <a:cxnSpLocks/>
          </p:cNvCxnSpPr>
          <p:nvPr/>
        </p:nvCxnSpPr>
        <p:spPr>
          <a:xfrm>
            <a:off x="8071340" y="3557550"/>
            <a:ext cx="2184210" cy="64873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D3D318F-2066-B37C-999B-0EAD98AE7047}"/>
              </a:ext>
            </a:extLst>
          </p:cNvPr>
          <p:cNvCxnSpPr>
            <a:cxnSpLocks/>
          </p:cNvCxnSpPr>
          <p:nvPr/>
        </p:nvCxnSpPr>
        <p:spPr>
          <a:xfrm>
            <a:off x="7050126" y="5493344"/>
            <a:ext cx="2959113" cy="639370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837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D675A2-27D4-463F-96FC-C90C4C09C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Locatie onderzoek </a:t>
            </a:r>
            <a:r>
              <a:rPr lang="nl-BE" dirty="0" err="1"/>
              <a:t>EnISSA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422081-4F73-4137-BA02-F876665F49C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dirty="0"/>
              <a:t>EnISSA- MIP</a:t>
            </a:r>
          </a:p>
          <a:p>
            <a:r>
              <a:rPr lang="nl-BE" dirty="0"/>
              <a:t>MIP met </a:t>
            </a:r>
            <a:r>
              <a:rPr lang="nl-BE" dirty="0" err="1"/>
              <a:t>GCMS</a:t>
            </a:r>
            <a:r>
              <a:rPr lang="nl-BE" dirty="0"/>
              <a:t> detectie</a:t>
            </a:r>
          </a:p>
          <a:p>
            <a:pPr lvl="1"/>
            <a:r>
              <a:rPr lang="nl-BE" dirty="0"/>
              <a:t>In zones waar geen </a:t>
            </a:r>
            <a:r>
              <a:rPr lang="nl-BE" dirty="0" err="1"/>
              <a:t>OIP</a:t>
            </a:r>
            <a:r>
              <a:rPr lang="nl-BE" dirty="0"/>
              <a:t> signaal meer gemeten werd</a:t>
            </a:r>
          </a:p>
          <a:p>
            <a:pPr lvl="1"/>
            <a:r>
              <a:rPr lang="nl-BE" dirty="0"/>
              <a:t>Evaluatie van</a:t>
            </a:r>
            <a:br>
              <a:rPr lang="nl-BE" dirty="0"/>
            </a:br>
            <a:r>
              <a:rPr lang="nl-BE" dirty="0"/>
              <a:t>grondwaterconcentraties</a:t>
            </a:r>
          </a:p>
          <a:p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8472B00-61C6-E38A-5EA4-DA9378FDA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6ECEF38-690F-A9CD-F999-C697BC949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F59CB64-7074-C9F6-FD77-3EA4D1E52335}"/>
              </a:ext>
            </a:extLst>
          </p:cNvPr>
          <p:cNvGrpSpPr/>
          <p:nvPr/>
        </p:nvGrpSpPr>
        <p:grpSpPr>
          <a:xfrm>
            <a:off x="7095200" y="1665549"/>
            <a:ext cx="4956380" cy="2843343"/>
            <a:chOff x="3952408" y="1312863"/>
            <a:chExt cx="6529656" cy="378774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12EB4FC-282A-5A4A-3AB6-F4D85343F13D}"/>
                </a:ext>
              </a:extLst>
            </p:cNvPr>
            <p:cNvSpPr/>
            <p:nvPr/>
          </p:nvSpPr>
          <p:spPr>
            <a:xfrm>
              <a:off x="3952408" y="1312863"/>
              <a:ext cx="6529656" cy="3787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13A97AF-0C3A-6408-20FF-3C5B5F351E37}"/>
                </a:ext>
              </a:extLst>
            </p:cNvPr>
            <p:cNvGrpSpPr/>
            <p:nvPr/>
          </p:nvGrpSpPr>
          <p:grpSpPr>
            <a:xfrm>
              <a:off x="3952408" y="1312863"/>
              <a:ext cx="6529656" cy="3787747"/>
              <a:chOff x="3952408" y="1312863"/>
              <a:chExt cx="6529656" cy="3787747"/>
            </a:xfrm>
            <a:solidFill>
              <a:schemeClr val="bg1"/>
            </a:solidFill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237631D-854F-87C0-1AEE-9446FB99BC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52408" y="1312863"/>
                <a:ext cx="5448767" cy="3787747"/>
              </a:xfrm>
              <a:prstGeom prst="rect">
                <a:avLst/>
              </a:prstGeom>
              <a:grpFill/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BFDE6BB-65C7-1AA2-AC9A-AAD4B0AF73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01176" y="1895475"/>
                <a:ext cx="1080888" cy="3205135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E154746-1081-76F1-FEE7-DBC36D64724F}"/>
              </a:ext>
            </a:extLst>
          </p:cNvPr>
          <p:cNvGrpSpPr/>
          <p:nvPr/>
        </p:nvGrpSpPr>
        <p:grpSpPr>
          <a:xfrm>
            <a:off x="3989666" y="4014656"/>
            <a:ext cx="4827639" cy="2843344"/>
            <a:chOff x="2737969" y="1047417"/>
            <a:chExt cx="8132770" cy="476316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44DBC06-D45E-F435-F970-8C1AE8D3D1C6}"/>
                </a:ext>
              </a:extLst>
            </p:cNvPr>
            <p:cNvSpPr/>
            <p:nvPr/>
          </p:nvSpPr>
          <p:spPr>
            <a:xfrm>
              <a:off x="2737969" y="1047417"/>
              <a:ext cx="8132770" cy="4763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87CC9C8-6A16-96A9-16BF-0A1E91736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-21095"/>
            <a:stretch/>
          </p:blipFill>
          <p:spPr>
            <a:xfrm>
              <a:off x="2737969" y="1047417"/>
              <a:ext cx="8132768" cy="476316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A8A43CA-5EB9-FBE3-72F9-5FCD27187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54031" y="1728821"/>
              <a:ext cx="1328269" cy="4081762"/>
            </a:xfrm>
            <a:prstGeom prst="rect">
              <a:avLst/>
            </a:prstGeom>
          </p:spPr>
        </p:pic>
      </p:grpSp>
      <p:pic>
        <p:nvPicPr>
          <p:cNvPr id="27" name="Afbeelding 13" descr="Afbeelding met binnen, persoon, muur, man&#10;&#10;Beschrijving is gegenereerd met zeer hoge betrouwbaarheid">
            <a:extLst>
              <a:ext uri="{FF2B5EF4-FFF2-40B4-BE49-F238E27FC236}">
                <a16:creationId xmlns:a16="http://schemas.microsoft.com/office/drawing/2014/main" id="{DDAA3966-0097-45E0-16A9-16B4419DCE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t="6094" r="4619" b="9546"/>
          <a:stretch/>
        </p:blipFill>
        <p:spPr>
          <a:xfrm>
            <a:off x="9004152" y="4712272"/>
            <a:ext cx="3208161" cy="21114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4058ADE-D56A-C873-923A-342C00CDE17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680" r="30336"/>
          <a:stretch/>
        </p:blipFill>
        <p:spPr>
          <a:xfrm>
            <a:off x="1575846" y="3986550"/>
            <a:ext cx="1605976" cy="2837193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64CD3019-56A8-5CD6-668A-A23E58DEB753}"/>
              </a:ext>
            </a:extLst>
          </p:cNvPr>
          <p:cNvSpPr/>
          <p:nvPr/>
        </p:nvSpPr>
        <p:spPr>
          <a:xfrm>
            <a:off x="2746107" y="3851614"/>
            <a:ext cx="508370" cy="37625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97537A5-63B6-58E2-F7D4-2239E31CED60}"/>
              </a:ext>
            </a:extLst>
          </p:cNvPr>
          <p:cNvSpPr/>
          <p:nvPr/>
        </p:nvSpPr>
        <p:spPr>
          <a:xfrm>
            <a:off x="1453170" y="3920819"/>
            <a:ext cx="508370" cy="37625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0D4CB13-068C-9B42-2C98-15C232AEDABF}"/>
              </a:ext>
            </a:extLst>
          </p:cNvPr>
          <p:cNvCxnSpPr>
            <a:cxnSpLocks/>
          </p:cNvCxnSpPr>
          <p:nvPr/>
        </p:nvCxnSpPr>
        <p:spPr>
          <a:xfrm flipV="1">
            <a:off x="1961540" y="1956619"/>
            <a:ext cx="6803267" cy="202993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D7C4B55-D241-10A7-093C-EC40B9342828}"/>
              </a:ext>
            </a:extLst>
          </p:cNvPr>
          <p:cNvCxnSpPr>
            <a:cxnSpLocks/>
          </p:cNvCxnSpPr>
          <p:nvPr/>
        </p:nvCxnSpPr>
        <p:spPr>
          <a:xfrm>
            <a:off x="3254477" y="4138950"/>
            <a:ext cx="2765323" cy="15812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638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Uitkomsten locatie onderzoek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nl-BE" dirty="0"/>
              <a:t>Op basis van de belangrijkste processen: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Nalevering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Puur product zintuigelijk onzichtbaar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Zeer heterogeen verdeeld in kleine druppels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nl-BE" dirty="0"/>
              <a:t>Minder totale vracht dan vooraf ingeschat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Puur product bestaat voornamelijk uit naftaleen</a:t>
            </a:r>
          </a:p>
          <a:p>
            <a:pPr lvl="3" indent="0">
              <a:buNone/>
            </a:pP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E6D00CF-56C4-DE24-C041-132960DC20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" t="3863" r="2124" b="3854"/>
          <a:stretch/>
        </p:blipFill>
        <p:spPr bwMode="auto">
          <a:xfrm>
            <a:off x="6096000" y="2274253"/>
            <a:ext cx="5699760" cy="39027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3500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iFLUX technologie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</a:rPr>
              <a:t>iFLUX meettechnologie </a:t>
            </a: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Grondwaterstromingssnelheid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Massaflux (verspreiding van verontreiniging) </a:t>
            </a:r>
            <a:endParaRPr lang="nl-BE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Stromingsrichting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</a:rPr>
              <a:t>Meting van de natuurlijke grondwaterstroming en influx van verontreiniging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</a:rPr>
              <a:t>Doel: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Calibri" panose="020F0502020204030204" pitchFamily="34" charset="0"/>
              </a:rPr>
              <a:t>CSM verfijnen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Calibri" panose="020F0502020204030204" pitchFamily="34" charset="0"/>
              </a:rPr>
              <a:t>Ontwerp pilootproef GBA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</a:rPr>
              <a:t>Monitoringplan fluxmetingen op basis van </a:t>
            </a:r>
            <a:r>
              <a:rPr lang="nl-NL" sz="2400" dirty="0" err="1">
                <a:latin typeface="Calibri" panose="020F0502020204030204" pitchFamily="34" charset="0"/>
                <a:ea typeface="Calibri" panose="020F0502020204030204" pitchFamily="34" charset="0"/>
              </a:rPr>
              <a:t>EnISSA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</a:rPr>
              <a:t> data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10 locaties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4 verschillende dieptes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Stroomrichting op 1 diepte (18-19 m-mv)</a:t>
            </a:r>
          </a:p>
          <a:p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3" indent="0">
              <a:buNone/>
            </a:pPr>
            <a:endParaRPr lang="nl-BE" sz="18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66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30C280-444A-40E5-A057-44B928899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380594"/>
            <a:ext cx="10287017" cy="1069975"/>
          </a:xfrm>
        </p:spPr>
        <p:txBody>
          <a:bodyPr/>
          <a:lstStyle/>
          <a:p>
            <a:r>
              <a:rPr lang="fr-BE" dirty="0" err="1"/>
              <a:t>Resultaten</a:t>
            </a:r>
            <a:r>
              <a:rPr lang="fr-BE" dirty="0"/>
              <a:t> </a:t>
            </a:r>
            <a:r>
              <a:rPr lang="fr-BE" dirty="0" err="1"/>
              <a:t>ondiep</a:t>
            </a:r>
            <a:r>
              <a:rPr lang="fr-BE" dirty="0"/>
              <a:t>: 4-6 m-mv</a:t>
            </a:r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374ADE7-279D-A785-7531-20ECE2489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23D991C-BF6D-C96C-6666-49576AE2F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pic>
        <p:nvPicPr>
          <p:cNvPr id="10" name="Espace réservé du contenu 7">
            <a:extLst>
              <a:ext uri="{FF2B5EF4-FFF2-40B4-BE49-F238E27FC236}">
                <a16:creationId xmlns:a16="http://schemas.microsoft.com/office/drawing/2014/main" id="{88BBF97A-2008-116D-40F0-D4D098E98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514" y="1690134"/>
            <a:ext cx="6958668" cy="49287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163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30C280-444A-40E5-A057-44B928899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380594"/>
            <a:ext cx="10287017" cy="1069975"/>
          </a:xfrm>
        </p:spPr>
        <p:txBody>
          <a:bodyPr/>
          <a:lstStyle/>
          <a:p>
            <a:r>
              <a:rPr lang="fr-BE" dirty="0" err="1"/>
              <a:t>Resultaten</a:t>
            </a:r>
            <a:r>
              <a:rPr lang="fr-BE" dirty="0"/>
              <a:t> </a:t>
            </a:r>
            <a:r>
              <a:rPr lang="fr-BE" dirty="0" err="1"/>
              <a:t>ondiep</a:t>
            </a:r>
            <a:r>
              <a:rPr lang="fr-BE" dirty="0"/>
              <a:t>: 8-10 m-mv</a:t>
            </a:r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374ADE7-279D-A785-7531-20ECE2489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23D991C-BF6D-C96C-6666-49576AE2F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pic>
        <p:nvPicPr>
          <p:cNvPr id="3" name="Espace réservé du contenu 9" descr="Une image contenant carte&#10;&#10;Description générée automatiquement">
            <a:extLst>
              <a:ext uri="{FF2B5EF4-FFF2-40B4-BE49-F238E27FC236}">
                <a16:creationId xmlns:a16="http://schemas.microsoft.com/office/drawing/2014/main" id="{CE1CDD92-2EB2-99F6-047D-AFB3F461A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514" y="1690134"/>
            <a:ext cx="6962314" cy="4928797"/>
          </a:xfrm>
          <a:prstGeom prst="rect">
            <a:avLst/>
          </a:prstGeom>
          <a:noFill/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197DC9D-DC5A-C4BE-F766-6BC632FA7876}"/>
              </a:ext>
            </a:extLst>
          </p:cNvPr>
          <p:cNvSpPr txBox="1"/>
          <p:nvPr/>
        </p:nvSpPr>
        <p:spPr>
          <a:xfrm>
            <a:off x="6830338" y="5752517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800" dirty="0">
                <a:solidFill>
                  <a:srgbClr val="FF0000"/>
                </a:solidFill>
                <a:highlight>
                  <a:srgbClr val="C0C0C0"/>
                </a:highlight>
              </a:rPr>
              <a:t>Puur</a:t>
            </a:r>
          </a:p>
          <a:p>
            <a:r>
              <a:rPr lang="fr-BE" sz="800" dirty="0">
                <a:solidFill>
                  <a:srgbClr val="FF0000"/>
                </a:solidFill>
                <a:highlight>
                  <a:srgbClr val="C0C0C0"/>
                </a:highlight>
              </a:rPr>
              <a:t>product</a:t>
            </a:r>
            <a:endParaRPr lang="nl-BE" sz="800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22915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30C280-444A-40E5-A057-44B928899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380594"/>
            <a:ext cx="10287017" cy="1069975"/>
          </a:xfrm>
        </p:spPr>
        <p:txBody>
          <a:bodyPr/>
          <a:lstStyle/>
          <a:p>
            <a:r>
              <a:rPr lang="fr-BE" dirty="0" err="1"/>
              <a:t>Resultaten</a:t>
            </a:r>
            <a:r>
              <a:rPr lang="fr-BE" dirty="0"/>
              <a:t> </a:t>
            </a:r>
            <a:r>
              <a:rPr lang="fr-BE" dirty="0" err="1"/>
              <a:t>diep</a:t>
            </a:r>
            <a:r>
              <a:rPr lang="fr-BE" dirty="0"/>
              <a:t>: 18-19 m-mv</a:t>
            </a:r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374ADE7-279D-A785-7531-20ECE2489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23D991C-BF6D-C96C-6666-49576AE2F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pic>
        <p:nvPicPr>
          <p:cNvPr id="9" name="Espace réservé du contenu 9" descr="Une image contenant carte&#10;&#10;Description générée automatiquement">
            <a:extLst>
              <a:ext uri="{FF2B5EF4-FFF2-40B4-BE49-F238E27FC236}">
                <a16:creationId xmlns:a16="http://schemas.microsoft.com/office/drawing/2014/main" id="{1511357F-82C0-A3EC-3A9A-75B505C8D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514" y="1690134"/>
            <a:ext cx="6957212" cy="4928797"/>
          </a:xfrm>
          <a:prstGeom prst="rect">
            <a:avLst/>
          </a:prstGeom>
          <a:noFill/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197DC9D-DC5A-C4BE-F766-6BC632FA7876}"/>
              </a:ext>
            </a:extLst>
          </p:cNvPr>
          <p:cNvSpPr txBox="1"/>
          <p:nvPr/>
        </p:nvSpPr>
        <p:spPr>
          <a:xfrm>
            <a:off x="6830338" y="5752517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800" dirty="0">
                <a:solidFill>
                  <a:srgbClr val="FF0000"/>
                </a:solidFill>
                <a:highlight>
                  <a:srgbClr val="C0C0C0"/>
                </a:highlight>
              </a:rPr>
              <a:t>Puur</a:t>
            </a:r>
          </a:p>
          <a:p>
            <a:r>
              <a:rPr lang="fr-BE" sz="800" dirty="0">
                <a:solidFill>
                  <a:srgbClr val="FF0000"/>
                </a:solidFill>
                <a:highlight>
                  <a:srgbClr val="C0C0C0"/>
                </a:highlight>
              </a:rPr>
              <a:t>product</a:t>
            </a:r>
            <a:endParaRPr lang="nl-BE" sz="800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  <p:pic>
        <p:nvPicPr>
          <p:cNvPr id="3" name="Espace réservé du contenu 14">
            <a:extLst>
              <a:ext uri="{FF2B5EF4-FFF2-40B4-BE49-F238E27FC236}">
                <a16:creationId xmlns:a16="http://schemas.microsoft.com/office/drawing/2014/main" id="{ED13D0B4-E8D7-F7C7-BD25-910F82B5D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514" y="1690135"/>
            <a:ext cx="6957212" cy="49109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5722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‘s Gravenmoer In-Situ bio-stimulatie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b="1" dirty="0"/>
              <a:t>Partners</a:t>
            </a:r>
            <a:r>
              <a:rPr lang="nl-BE" dirty="0"/>
              <a:t> in dit project op het voormalige CEBECO terrein (WP5):</a:t>
            </a:r>
          </a:p>
          <a:p>
            <a:pPr marL="342900" indent="-342900">
              <a:buFontTx/>
              <a:buChar char="-"/>
            </a:pPr>
            <a:r>
              <a:rPr lang="nl-BE" b="1" dirty="0"/>
              <a:t>Dura Vermeer Infra Milieu </a:t>
            </a:r>
            <a:r>
              <a:rPr lang="nl-BE" dirty="0"/>
              <a:t>&gt; verantwoordelijk en eigenaar terrein</a:t>
            </a:r>
          </a:p>
          <a:p>
            <a:pPr marL="342900" indent="-342900">
              <a:buFontTx/>
              <a:buChar char="-"/>
            </a:pPr>
            <a:r>
              <a:rPr lang="nl-BE" b="1" dirty="0" err="1"/>
              <a:t>Deltares</a:t>
            </a:r>
            <a:r>
              <a:rPr lang="nl-BE" dirty="0"/>
              <a:t> &gt; onderzoek naar bewijslijnen voor biologische afbraak</a:t>
            </a:r>
          </a:p>
          <a:p>
            <a:pPr marL="342900" indent="-342900">
              <a:buFontTx/>
              <a:buChar char="-"/>
            </a:pPr>
            <a:r>
              <a:rPr lang="nl-BE" b="1" dirty="0"/>
              <a:t>TTE Consultants</a:t>
            </a:r>
            <a:r>
              <a:rPr lang="nl-BE" dirty="0"/>
              <a:t> &gt; CSM / teerkarakterisatie </a:t>
            </a:r>
          </a:p>
          <a:p>
            <a:pPr marL="342900" indent="-342900">
              <a:buFontTx/>
              <a:buChar char="-"/>
            </a:pPr>
            <a:r>
              <a:rPr lang="nl-BE" b="1" dirty="0" err="1"/>
              <a:t>EnISSA</a:t>
            </a:r>
            <a:r>
              <a:rPr lang="nl-BE" dirty="0"/>
              <a:t> &gt; veldonderzoek met MIP en OIP onderzoek</a:t>
            </a:r>
          </a:p>
          <a:p>
            <a:pPr marL="342900" indent="-342900">
              <a:buFontTx/>
              <a:buChar char="-"/>
            </a:pPr>
            <a:r>
              <a:rPr lang="nl-BE" b="1" dirty="0" err="1"/>
              <a:t>iFLUX</a:t>
            </a:r>
            <a:r>
              <a:rPr lang="nl-BE" dirty="0"/>
              <a:t> &gt;  flux- en concentratie metingen</a:t>
            </a:r>
          </a:p>
          <a:p>
            <a:pPr marL="342900" indent="-342900">
              <a:buFontTx/>
              <a:buChar char="-"/>
            </a:pPr>
            <a:endParaRPr lang="nl-BE" dirty="0"/>
          </a:p>
          <a:p>
            <a:r>
              <a:rPr lang="nl-BE" dirty="0"/>
              <a:t>- </a:t>
            </a:r>
            <a:r>
              <a:rPr lang="nl-BE" dirty="0" err="1"/>
              <a:t>Orvion</a:t>
            </a:r>
            <a:r>
              <a:rPr lang="nl-BE" dirty="0"/>
              <a:t> &gt; lab onderzoek/ontwerp pilots en metingen tijdens pilots</a:t>
            </a:r>
          </a:p>
          <a:p>
            <a:pPr lvl="3" indent="0">
              <a:buNone/>
            </a:pP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30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30C280-444A-40E5-A057-44B928899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380594"/>
            <a:ext cx="10287017" cy="1069975"/>
          </a:xfrm>
        </p:spPr>
        <p:txBody>
          <a:bodyPr/>
          <a:lstStyle/>
          <a:p>
            <a:r>
              <a:rPr lang="fr-BE" dirty="0" err="1"/>
              <a:t>Resultaten</a:t>
            </a:r>
            <a:r>
              <a:rPr lang="fr-BE" dirty="0"/>
              <a:t> </a:t>
            </a:r>
            <a:r>
              <a:rPr lang="fr-BE" dirty="0" err="1"/>
              <a:t>dieper</a:t>
            </a:r>
            <a:r>
              <a:rPr lang="fr-BE" dirty="0"/>
              <a:t>: 27-33 m-mv</a:t>
            </a:r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374ADE7-279D-A785-7531-20ECE2489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23D991C-BF6D-C96C-6666-49576AE2F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pic>
        <p:nvPicPr>
          <p:cNvPr id="9" name="Espace réservé du contenu 9" descr="Une image contenant carte&#10;&#10;Description générée automatiquement">
            <a:extLst>
              <a:ext uri="{FF2B5EF4-FFF2-40B4-BE49-F238E27FC236}">
                <a16:creationId xmlns:a16="http://schemas.microsoft.com/office/drawing/2014/main" id="{1511357F-82C0-A3EC-3A9A-75B505C8D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514" y="1690134"/>
            <a:ext cx="6957212" cy="4928797"/>
          </a:xfrm>
          <a:prstGeom prst="rect">
            <a:avLst/>
          </a:prstGeom>
          <a:noFill/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197DC9D-DC5A-C4BE-F766-6BC632FA7876}"/>
              </a:ext>
            </a:extLst>
          </p:cNvPr>
          <p:cNvSpPr txBox="1"/>
          <p:nvPr/>
        </p:nvSpPr>
        <p:spPr>
          <a:xfrm>
            <a:off x="6830338" y="5752517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800" dirty="0">
                <a:solidFill>
                  <a:srgbClr val="FF0000"/>
                </a:solidFill>
                <a:highlight>
                  <a:srgbClr val="C0C0C0"/>
                </a:highlight>
              </a:rPr>
              <a:t>Puur</a:t>
            </a:r>
          </a:p>
          <a:p>
            <a:r>
              <a:rPr lang="fr-BE" sz="800" dirty="0">
                <a:solidFill>
                  <a:srgbClr val="FF0000"/>
                </a:solidFill>
                <a:highlight>
                  <a:srgbClr val="C0C0C0"/>
                </a:highlight>
              </a:rPr>
              <a:t>product</a:t>
            </a:r>
            <a:endParaRPr lang="nl-BE" sz="800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39512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Conclusies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Water- en massa-flux bevestigen heterogene bodemopbouw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Relatief hoge grondwaterflux</a:t>
            </a:r>
            <a:endParaRPr lang="nl-NL" sz="1800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nl-NL" sz="1600" dirty="0">
                <a:latin typeface="Calibri" panose="020F0502020204030204" pitchFamily="34" charset="0"/>
              </a:rPr>
              <a:t>3 tot 36 cm/d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nl-NL" sz="1600" dirty="0">
                <a:latin typeface="Calibri" panose="020F0502020204030204" pitchFamily="34" charset="0"/>
              </a:rPr>
              <a:t>Hoger op diepte net boven de kleilaag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Voormalige contour puur product stemt niet overeen met iFLUX metingen 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nl-NL" sz="1600" dirty="0">
                <a:latin typeface="Calibri" panose="020F0502020204030204" pitchFamily="34" charset="0"/>
              </a:rPr>
              <a:t>puur product enkel in iF8 op 10 m en 27 m-mv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Calibri" panose="020F0502020204030204" pitchFamily="34" charset="0"/>
              </a:rPr>
              <a:t>Hoogste massafluxen in (iF8), iF2, iF4 en iF1 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nl-NL" sz="1600" dirty="0">
                <a:latin typeface="Calibri" panose="020F0502020204030204" pitchFamily="34" charset="0"/>
              </a:rPr>
              <a:t>Ondiepe (4-6 m-mv) en diepste laag (27-33 m-mv) 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nl-NL" sz="1600" dirty="0">
                <a:latin typeface="Calibri" panose="020F0502020204030204" pitchFamily="34" charset="0"/>
              </a:rPr>
              <a:t>Nalevering restverontreiniging</a:t>
            </a:r>
          </a:p>
          <a:p>
            <a:pPr marL="2857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 sz="1800" dirty="0">
                <a:latin typeface="Calibri" panose="020F0502020204030204" pitchFamily="34" charset="0"/>
              </a:rPr>
              <a:t>Massaflux diepe laag (18-19 m-mv): 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nl-NL" sz="1600" dirty="0">
                <a:latin typeface="Calibri" panose="020F0502020204030204" pitchFamily="34" charset="0"/>
                <a:ea typeface="Calibri" panose="020F0502020204030204" pitchFamily="34" charset="0"/>
              </a:rPr>
              <a:t>Relatief hoge grondwater- en massa-flux door invloed </a:t>
            </a:r>
            <a:r>
              <a:rPr lang="fr-BE" sz="1600" dirty="0" err="1">
                <a:latin typeface="Calibri" panose="020F0502020204030204" pitchFamily="34" charset="0"/>
              </a:rPr>
              <a:t>deep</a:t>
            </a:r>
            <a:r>
              <a:rPr lang="fr-BE" sz="1600" dirty="0">
                <a:latin typeface="Calibri" panose="020F0502020204030204" pitchFamily="34" charset="0"/>
              </a:rPr>
              <a:t> </a:t>
            </a:r>
            <a:r>
              <a:rPr lang="fr-BE" sz="1600" dirty="0" err="1">
                <a:latin typeface="Calibri" panose="020F0502020204030204" pitchFamily="34" charset="0"/>
              </a:rPr>
              <a:t>well</a:t>
            </a:r>
            <a:r>
              <a:rPr lang="fr-BE" sz="1600" dirty="0">
                <a:latin typeface="Calibri" panose="020F0502020204030204" pitchFamily="34" charset="0"/>
              </a:rPr>
              <a:t> </a:t>
            </a:r>
            <a:r>
              <a:rPr lang="nl-NL" sz="1600" dirty="0">
                <a:latin typeface="Calibri" panose="020F0502020204030204" pitchFamily="34" charset="0"/>
                <a:ea typeface="Calibri" panose="020F0502020204030204" pitchFamily="34" charset="0"/>
              </a:rPr>
              <a:t>(iF6)</a:t>
            </a:r>
          </a:p>
          <a:p>
            <a:pPr marL="2857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BE" sz="1800" dirty="0" err="1">
                <a:latin typeface="Calibri" panose="020F0502020204030204" pitchFamily="34" charset="0"/>
              </a:rPr>
              <a:t>Stromingsrichting</a:t>
            </a:r>
            <a:r>
              <a:rPr lang="fr-BE" sz="1800" dirty="0">
                <a:latin typeface="Calibri" panose="020F0502020204030204" pitchFamily="34" charset="0"/>
              </a:rPr>
              <a:t> op 18-19 m-mv </a:t>
            </a:r>
            <a:r>
              <a:rPr lang="fr-BE" sz="1800" dirty="0" err="1">
                <a:latin typeface="Calibri" panose="020F0502020204030204" pitchFamily="34" charset="0"/>
              </a:rPr>
              <a:t>sterk</a:t>
            </a:r>
            <a:r>
              <a:rPr lang="fr-BE" sz="1800" dirty="0">
                <a:latin typeface="Calibri" panose="020F0502020204030204" pitchFamily="34" charset="0"/>
              </a:rPr>
              <a:t> </a:t>
            </a:r>
            <a:r>
              <a:rPr lang="fr-BE" sz="1800" dirty="0" err="1">
                <a:latin typeface="Calibri" panose="020F0502020204030204" pitchFamily="34" charset="0"/>
              </a:rPr>
              <a:t>beïnvloed</a:t>
            </a:r>
            <a:r>
              <a:rPr lang="fr-BE" sz="1800" dirty="0">
                <a:latin typeface="Calibri" panose="020F0502020204030204" pitchFamily="34" charset="0"/>
              </a:rPr>
              <a:t> </a:t>
            </a:r>
            <a:r>
              <a:rPr lang="fr-BE" sz="1800" dirty="0" err="1">
                <a:latin typeface="Calibri" panose="020F0502020204030204" pitchFamily="34" charset="0"/>
              </a:rPr>
              <a:t>door</a:t>
            </a:r>
            <a:r>
              <a:rPr lang="fr-BE" sz="1800" dirty="0">
                <a:latin typeface="Calibri" panose="020F0502020204030204" pitchFamily="34" charset="0"/>
              </a:rPr>
              <a:t> </a:t>
            </a:r>
            <a:r>
              <a:rPr lang="fr-BE" sz="1800" dirty="0" err="1">
                <a:latin typeface="Calibri" panose="020F0502020204030204" pitchFamily="34" charset="0"/>
              </a:rPr>
              <a:t>hydraulische</a:t>
            </a:r>
            <a:r>
              <a:rPr lang="fr-BE" sz="1800" dirty="0">
                <a:latin typeface="Calibri" panose="020F0502020204030204" pitchFamily="34" charset="0"/>
              </a:rPr>
              <a:t> barrière (iF4, iF5 en iF6 )</a:t>
            </a:r>
            <a:endParaRPr lang="nl-NL" sz="1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3" indent="0">
              <a:buNone/>
            </a:pP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70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Uitkomsten locatie onderzoek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nl-BE" dirty="0"/>
              <a:t>Op basis van de belangrijkste processen: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Verspreiding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Gemiddelde grondwaterstromingssnelheid rond 40-69m/jaar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Stromingsrichting zwaar bepaald door </a:t>
            </a:r>
            <a:r>
              <a:rPr lang="nl-BE" dirty="0" err="1"/>
              <a:t>deepwells</a:t>
            </a:r>
            <a:endParaRPr lang="nl-BE" dirty="0"/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Huidige beheersmaatregel werkt naar behoren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AADFCDD-3732-4BC3-6DB1-AEC425772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96174"/>
            <a:ext cx="5580380" cy="377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2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Uitkomsten locatie onderzoek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Op basis van de belangrijkste processen: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Afbraak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Veranderingen in de verontreiniging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nl-BE" dirty="0"/>
              <a:t>Aanwezigheid metabolieten suggereert afbraak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Verandering van de grondwatersamenstelling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nl-BE" dirty="0"/>
              <a:t>De redox condities zijn ongunstig voor afbraak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Aanwezigheid micro-organismen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nl-BE" i="1" dirty="0" err="1"/>
              <a:t>Desulfobacterium</a:t>
            </a:r>
            <a:r>
              <a:rPr lang="nl-BE" dirty="0"/>
              <a:t> en aerobe bacteriën met potentie voor biologische afbraak aangetroffen</a:t>
            </a:r>
            <a:endParaRPr lang="nl-BE" i="1" dirty="0"/>
          </a:p>
          <a:p>
            <a:pPr marL="1485900" lvl="2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lvl="3" indent="0">
              <a:buNone/>
            </a:pP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89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D675A2-27D4-463F-96FC-C90C4C09C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Resultaat Locatie onderzoek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8472B00-61C6-E38A-5EA4-DA9378FDA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6ECEF38-690F-A9CD-F999-C697BC949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B302F187-77AE-61F0-454E-9D9D53C6E76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257800" cy="44536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6C11F"/>
              </a:buClr>
              <a:buFont typeface="Arial"/>
              <a:buNone/>
              <a:defRPr sz="2500" b="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2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 err="1"/>
              <a:t>Geupdate</a:t>
            </a:r>
            <a:r>
              <a:rPr lang="nl-BE" dirty="0"/>
              <a:t> conceptueel model met onderzoeksvragen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lvl="3" indent="0">
              <a:buFont typeface="Arial"/>
              <a:buNone/>
            </a:pPr>
            <a:endParaRPr lang="nl-BE" dirty="0"/>
          </a:p>
        </p:txBody>
      </p:sp>
      <p:pic>
        <p:nvPicPr>
          <p:cNvPr id="12" name="Tijdelijke aanduiding voor inhoud 11">
            <a:extLst>
              <a:ext uri="{FF2B5EF4-FFF2-40B4-BE49-F238E27FC236}">
                <a16:creationId xmlns:a16="http://schemas.microsoft.com/office/drawing/2014/main" id="{D3BDA317-BF03-8137-C7CD-44E63F57AD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" t="4438" r="580" b="4268"/>
          <a:stretch/>
        </p:blipFill>
        <p:spPr bwMode="auto">
          <a:xfrm>
            <a:off x="838200" y="2265274"/>
            <a:ext cx="5181600" cy="34720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Tijdelijke aanduiding voor inhoud 12">
            <a:extLst>
              <a:ext uri="{FF2B5EF4-FFF2-40B4-BE49-F238E27FC236}">
                <a16:creationId xmlns:a16="http://schemas.microsoft.com/office/drawing/2014/main" id="{6B088DE6-DC0D-BC6B-89D2-34180438AE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" t="4246" r="2219" b="3882"/>
          <a:stretch/>
        </p:blipFill>
        <p:spPr bwMode="auto">
          <a:xfrm>
            <a:off x="6172200" y="2229176"/>
            <a:ext cx="5181600" cy="35442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49828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Biostimulatie onderzoek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nl-BE" dirty="0"/>
              <a:t>Verschillende pilots voor optimale omstandigheden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Aeroob (3 </a:t>
            </a:r>
            <a:r>
              <a:rPr lang="nl-BE" dirty="0" err="1"/>
              <a:t>mnd</a:t>
            </a:r>
            <a:r>
              <a:rPr lang="nl-BE" dirty="0"/>
              <a:t>)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Luchtinjectie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Extra nutriënten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Nitraat (12 </a:t>
            </a:r>
            <a:r>
              <a:rPr lang="nl-BE" dirty="0" err="1"/>
              <a:t>mnd</a:t>
            </a:r>
            <a:r>
              <a:rPr lang="nl-BE" dirty="0"/>
              <a:t>)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Nitraatinfiltratie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Sulfaat (12 </a:t>
            </a:r>
            <a:r>
              <a:rPr lang="nl-BE" dirty="0" err="1"/>
              <a:t>mnd</a:t>
            </a:r>
            <a:r>
              <a:rPr lang="nl-BE" dirty="0"/>
              <a:t>)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Sulfaat infiltratie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1485900" lvl="2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lvl="3" indent="0">
              <a:buNone/>
            </a:pP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938559B-CFFE-B7C3-B991-E69E5094C5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t="4247" r="683" b="4247"/>
          <a:stretch/>
        </p:blipFill>
        <p:spPr bwMode="auto">
          <a:xfrm>
            <a:off x="6096000" y="2254320"/>
            <a:ext cx="5662930" cy="38023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40666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833CAC-39D3-8712-5DA8-5CDEE501D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Pilot opstelling 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D99D3E1-1FD8-AC9C-72C2-09BC483E4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76709"/>
            <a:ext cx="4688230" cy="277392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C99B9B-9EAF-A1AA-1954-2E703122B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1BC3E-A6E3-4893-9CF4-DAF1B84EA9C7}" type="datetime1">
              <a:rPr lang="nl-BE" smtClean="0"/>
              <a:t>12/10/2022</a:t>
            </a:fld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086546D-BC4C-D56D-877C-8264E5BE1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572" y="2091182"/>
            <a:ext cx="3822523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10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89E844-2370-4BBB-80C2-ADF3D666B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Doseringen – uitvoering(elke 3 maanden)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71D0F96-8A01-48BF-92A3-5684D0FAFF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Sulfaatpilot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C194E172-02CC-F08E-B755-F166649866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67783"/>
          <a:stretch/>
        </p:blipFill>
        <p:spPr>
          <a:xfrm>
            <a:off x="839788" y="2185739"/>
            <a:ext cx="3586297" cy="3468199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5757DF7-BD8F-4424-B3DB-C0BBC4B92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85106" y="1681163"/>
            <a:ext cx="4870281" cy="823912"/>
          </a:xfrm>
        </p:spPr>
        <p:txBody>
          <a:bodyPr/>
          <a:lstStyle/>
          <a:p>
            <a:r>
              <a:rPr lang="nl-BE" dirty="0"/>
              <a:t>Nitraatpilot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22DDE74-F271-635F-CC5B-AF3600544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38F0BA6-EC74-BF75-767D-1629298FE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pic>
        <p:nvPicPr>
          <p:cNvPr id="4" name="Tijdelijke aanduiding voor inhoud 6">
            <a:extLst>
              <a:ext uri="{FF2B5EF4-FFF2-40B4-BE49-F238E27FC236}">
                <a16:creationId xmlns:a16="http://schemas.microsoft.com/office/drawing/2014/main" id="{8E71DCB3-433D-8BC3-E2EF-85C69C3FDA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79" t="-4604" r="28404" b="4604"/>
          <a:stretch/>
        </p:blipFill>
        <p:spPr>
          <a:xfrm>
            <a:off x="6485107" y="2087013"/>
            <a:ext cx="3586297" cy="34681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31426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833CAC-39D3-8712-5DA8-5CDEE501D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Pilot opstelling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C99B9B-9EAF-A1AA-1954-2E703122B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1BC3E-A6E3-4893-9CF4-DAF1B84EA9C7}" type="datetime1">
              <a:rPr lang="nl-BE" smtClean="0"/>
              <a:t>12/10/2022</a:t>
            </a:fld>
            <a:endParaRPr lang="en-US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E3F29E62-64C1-BEAC-615F-6FD982CFF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6351" y="1825625"/>
            <a:ext cx="627929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85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833CAC-39D3-8712-5DA8-5CDEE501D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Uitvoering infiltratie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C99B9B-9EAF-A1AA-1954-2E703122B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1BC3E-A6E3-4893-9CF4-DAF1B84EA9C7}" type="datetime1">
              <a:rPr lang="nl-BE" smtClean="0"/>
              <a:t>12/10/2022</a:t>
            </a:fld>
            <a:endParaRPr lang="en-US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EFF5EE3B-4F91-9CA7-E4E6-497558455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5629" y="1825625"/>
            <a:ext cx="774074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92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30C280-444A-40E5-A057-44B928899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380594"/>
            <a:ext cx="9460939" cy="1069975"/>
          </a:xfrm>
        </p:spPr>
        <p:txBody>
          <a:bodyPr/>
          <a:lstStyle/>
          <a:p>
            <a:r>
              <a:rPr lang="nl-BE" dirty="0"/>
              <a:t>‘s Gravenmoer In-Situ bio-stimulatie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F4C5307-5DDD-4DDD-B19F-717D3BCAE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10822329" cy="4322462"/>
          </a:xfrm>
        </p:spPr>
        <p:txBody>
          <a:bodyPr>
            <a:normAutofit fontScale="92500" lnSpcReduction="10000"/>
          </a:bodyPr>
          <a:lstStyle/>
          <a:p>
            <a:r>
              <a:rPr lang="nl-NL" sz="2400" b="1" dirty="0"/>
              <a:t>Doel van de pilots op het voormalige CEBECO terrein in ‘s Gravenmoer</a:t>
            </a:r>
          </a:p>
          <a:p>
            <a:r>
              <a:rPr lang="nl-NL" sz="2000" dirty="0"/>
              <a:t>In de praktijk beproeven of stimulatie van het bodemleven bijdraagt richting een oplossing.</a:t>
            </a:r>
          </a:p>
          <a:p>
            <a:endParaRPr lang="nl-NL" sz="2000" dirty="0"/>
          </a:p>
          <a:p>
            <a:r>
              <a:rPr lang="nl-NL" sz="2000" dirty="0" err="1"/>
              <a:t>Middenlange</a:t>
            </a:r>
            <a:r>
              <a:rPr lang="nl-NL" sz="2000" dirty="0"/>
              <a:t> termijn:</a:t>
            </a:r>
          </a:p>
          <a:p>
            <a:r>
              <a:rPr lang="nl-NL" sz="2000" dirty="0"/>
              <a:t>Op een duurzame manier de huidige IBC sanering met eeuwige durende nazorg ombuigen naar een eindig verhaal:</a:t>
            </a:r>
          </a:p>
          <a:p>
            <a:r>
              <a:rPr lang="nl-NL" sz="2000" dirty="0"/>
              <a:t>	- de waterzuivering kan worden vervangen door kleine beheersmaatregel</a:t>
            </a:r>
          </a:p>
          <a:p>
            <a:r>
              <a:rPr lang="nl-NL" sz="2000" dirty="0"/>
              <a:t>	- de beheersmaatregel kan worden gestopt omdat geen nalevering naar de pluim meer plaatsvindt</a:t>
            </a:r>
          </a:p>
          <a:p>
            <a:endParaRPr lang="nl-NL" sz="2000" dirty="0"/>
          </a:p>
          <a:p>
            <a:r>
              <a:rPr lang="nl-NL" sz="2000" dirty="0"/>
              <a:t>Op korte termijn: </a:t>
            </a:r>
          </a:p>
          <a:p>
            <a:r>
              <a:rPr lang="nl-NL" sz="2000" dirty="0"/>
              <a:t>	- daarvoor extra onderzoek om allereerst het CSM te updaten</a:t>
            </a:r>
          </a:p>
          <a:p>
            <a:r>
              <a:rPr lang="nl-NL" sz="2000" dirty="0"/>
              <a:t>	- in het veld onderzoeken welke biostimulatie is meest geschikt om doelen te bereiken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374ADE7-279D-A785-7531-20ECE2489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23D991C-BF6D-C96C-6666-49576AE2F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57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89E844-2370-4BBB-80C2-ADF3D666B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Uitvoering infiltratie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3507E127-F08F-9D8E-4903-001C44FCD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496" y="1913087"/>
            <a:ext cx="5516777" cy="4351338"/>
          </a:xfrm>
          <a:prstGeom prst="rect">
            <a:avLst/>
          </a:prstGeom>
        </p:spPr>
      </p:pic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8F2924DF-D3F2-CC74-ED90-6DB5F2BFD2D5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6226729" y="2617143"/>
            <a:ext cx="5573712" cy="294322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22DDE74-F271-635F-CC5B-AF3600544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38F0BA6-EC74-BF75-767D-1629298FE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93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89E844-2370-4BBB-80C2-ADF3D666B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Uitvoering pilot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71D0F96-8A01-48BF-92A3-5684D0FAFF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Samenstelling infiltratiewater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5757DF7-BD8F-4424-B3DB-C0BBC4B92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BE" dirty="0"/>
              <a:t>Monitoring per 3 maanden</a:t>
            </a:r>
          </a:p>
        </p:txBody>
      </p:sp>
      <p:pic>
        <p:nvPicPr>
          <p:cNvPr id="14" name="Tijdelijke aanduiding voor inhoud 13">
            <a:extLst>
              <a:ext uri="{FF2B5EF4-FFF2-40B4-BE49-F238E27FC236}">
                <a16:creationId xmlns:a16="http://schemas.microsoft.com/office/drawing/2014/main" id="{2CFCD350-BDE7-2820-A9E8-ECD3D7D6E70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b="6035"/>
          <a:stretch/>
        </p:blipFill>
        <p:spPr>
          <a:xfrm>
            <a:off x="7202041" y="2777945"/>
            <a:ext cx="2841646" cy="323596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22DDE74-F271-635F-CC5B-AF3600544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38F0BA6-EC74-BF75-767D-1629298FE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graphicFrame>
        <p:nvGraphicFramePr>
          <p:cNvPr id="4" name="Tabel 5">
            <a:extLst>
              <a:ext uri="{FF2B5EF4-FFF2-40B4-BE49-F238E27FC236}">
                <a16:creationId xmlns:a16="http://schemas.microsoft.com/office/drawing/2014/main" id="{34A475F0-F8C6-BA55-7A49-E777B16F49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807779"/>
              </p:ext>
            </p:extLst>
          </p:nvPr>
        </p:nvGraphicFramePr>
        <p:xfrm>
          <a:off x="839788" y="2777944"/>
          <a:ext cx="4763344" cy="3235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81672">
                  <a:extLst>
                    <a:ext uri="{9D8B030D-6E8A-4147-A177-3AD203B41FA5}">
                      <a16:colId xmlns:a16="http://schemas.microsoft.com/office/drawing/2014/main" val="1407187215"/>
                    </a:ext>
                  </a:extLst>
                </a:gridCol>
                <a:gridCol w="2381672">
                  <a:extLst>
                    <a:ext uri="{9D8B030D-6E8A-4147-A177-3AD203B41FA5}">
                      <a16:colId xmlns:a16="http://schemas.microsoft.com/office/drawing/2014/main" val="2768610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Stofnaam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Concentratie (</a:t>
                      </a:r>
                      <a:r>
                        <a:rPr lang="nl-NL" dirty="0" err="1"/>
                        <a:t>ug</a:t>
                      </a:r>
                      <a:r>
                        <a:rPr lang="nl-NL" dirty="0"/>
                        <a:t>/L)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608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Benzeen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756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Tolueen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5708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Ethylbenzeen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260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949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Xylenen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273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160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Naftaleen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3800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796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Minerale olie (C10-C40)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5900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329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Minerale olie Vluchtig(C6-C10)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3100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682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26024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Monitoring anaerobe pilots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719121FE-452F-BBA4-EB54-63605EE36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nl-BE" b="1" dirty="0"/>
              <a:t>Gemeten componenten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Ionen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Nitraat, Sulfaat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Ammonium, fosfaat, bromide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Verontreinigingen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BTEX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Minerale olie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PAK (16)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Biologische analyses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 err="1"/>
              <a:t>qPCR</a:t>
            </a:r>
            <a:r>
              <a:rPr lang="nl-BE" dirty="0"/>
              <a:t> (4 targets DNA: bacteriën totaal, </a:t>
            </a:r>
            <a:r>
              <a:rPr lang="nl-BE" dirty="0" err="1"/>
              <a:t>Dechloromonas</a:t>
            </a:r>
            <a:r>
              <a:rPr lang="nl-BE" dirty="0"/>
              <a:t>, </a:t>
            </a:r>
            <a:r>
              <a:rPr lang="nl-BE" dirty="0" err="1"/>
              <a:t>Geobacter</a:t>
            </a:r>
            <a:r>
              <a:rPr lang="nl-BE" dirty="0"/>
              <a:t>, </a:t>
            </a:r>
            <a:r>
              <a:rPr lang="nl-BE" dirty="0" err="1"/>
              <a:t>ncrC</a:t>
            </a:r>
            <a:r>
              <a:rPr lang="nl-BE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Overig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TOC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Veldmetingen (</a:t>
            </a:r>
            <a:r>
              <a:rPr lang="nl-BE" dirty="0" err="1"/>
              <a:t>Ec</a:t>
            </a:r>
            <a:r>
              <a:rPr lang="nl-BE" dirty="0"/>
              <a:t>, pH en redox)</a:t>
            </a:r>
          </a:p>
        </p:txBody>
      </p:sp>
    </p:spTree>
    <p:extLst>
      <p:ext uri="{BB962C8B-B14F-4D97-AF65-F5344CB8AC3E}">
        <p14:creationId xmlns:p14="http://schemas.microsoft.com/office/powerpoint/2010/main" val="6077594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3473"/>
            <a:ext cx="10515600" cy="1325563"/>
          </a:xfrm>
        </p:spPr>
        <p:txBody>
          <a:bodyPr/>
          <a:lstStyle/>
          <a:p>
            <a:r>
              <a:rPr lang="nl-BE" dirty="0"/>
              <a:t>Interpretatie en bijsturing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sp>
        <p:nvSpPr>
          <p:cNvPr id="3" name="Tijdelijke aanduiding voor inhoud 7">
            <a:extLst>
              <a:ext uri="{FF2B5EF4-FFF2-40B4-BE49-F238E27FC236}">
                <a16:creationId xmlns:a16="http://schemas.microsoft.com/office/drawing/2014/main" id="{DEEF948A-750D-21A5-5493-845D26F8547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</p:spPr>
        <p:txBody>
          <a:bodyPr vert="horz" lIns="91440" tIns="45720" rIns="91440" bIns="45720" numCol="2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6C11F"/>
              </a:buClr>
              <a:buFont typeface="Arial"/>
              <a:buNone/>
              <a:defRPr lang="nl-BE" sz="2500" b="0" kern="1200" dirty="0" smtClean="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2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Monitoring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Na 6 maanden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NL" dirty="0"/>
              <a:t>Nitraat snel afgebroken bij infiltratiefilter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NL" dirty="0"/>
              <a:t>Bijsturen: nitraatinfiltratie met factor 5 verhoogd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Laatste dosering na 9 maanden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Eindmonitoring na 12 maanden</a:t>
            </a:r>
          </a:p>
        </p:txBody>
      </p:sp>
    </p:spTree>
    <p:extLst>
      <p:ext uri="{BB962C8B-B14F-4D97-AF65-F5344CB8AC3E}">
        <p14:creationId xmlns:p14="http://schemas.microsoft.com/office/powerpoint/2010/main" val="2395033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89E844-2370-4BBB-80C2-ADF3D666B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Monitoring anaerobe pilots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71D0F96-8A01-48BF-92A3-5684D0FAF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1092" y="1681163"/>
            <a:ext cx="5506483" cy="823912"/>
          </a:xfrm>
        </p:spPr>
        <p:txBody>
          <a:bodyPr/>
          <a:lstStyle/>
          <a:p>
            <a:r>
              <a:rPr lang="nl-BE" dirty="0"/>
              <a:t>Resultaat T=9 </a:t>
            </a:r>
            <a:r>
              <a:rPr lang="nl-BE" dirty="0" err="1"/>
              <a:t>mnd</a:t>
            </a:r>
            <a:r>
              <a:rPr lang="nl-BE" dirty="0"/>
              <a:t>  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A3B43A84-A4C6-B581-EFAF-25752AE524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1092" y="2505075"/>
            <a:ext cx="5085760" cy="3397690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5757DF7-BD8F-4424-B3DB-C0BBC4B92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36696" y="1681163"/>
            <a:ext cx="4718691" cy="823912"/>
          </a:xfrm>
        </p:spPr>
        <p:txBody>
          <a:bodyPr/>
          <a:lstStyle/>
          <a:p>
            <a:r>
              <a:rPr lang="nl-BE" dirty="0"/>
              <a:t>Tracer Bromide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FFC06B2F-BBAA-A914-E5D0-7081AFF5613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636697" y="2505075"/>
            <a:ext cx="5064211" cy="339769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22DDE74-F271-635F-CC5B-AF3600544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38F0BA6-EC74-BF75-767D-1629298FE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570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89E844-2370-4BBB-80C2-ADF3D666B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Monitoring anaerobe pilots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71D0F96-8A01-48BF-92A3-5684D0FAF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5706" y="1681163"/>
            <a:ext cx="5381869" cy="823912"/>
          </a:xfrm>
        </p:spPr>
        <p:txBody>
          <a:bodyPr/>
          <a:lstStyle/>
          <a:p>
            <a:r>
              <a:rPr lang="nl-BE" dirty="0"/>
              <a:t>Resultaat T= 9 </a:t>
            </a:r>
            <a:r>
              <a:rPr lang="nl-BE" dirty="0" err="1"/>
              <a:t>mnd</a:t>
            </a:r>
            <a:endParaRPr lang="nl-BE" dirty="0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529AC6A3-33C1-A992-3B0B-B2C27C110E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5706" y="2505075"/>
            <a:ext cx="4964195" cy="3262785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5757DF7-BD8F-4424-B3DB-C0BBC4B92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2100" y="1681163"/>
            <a:ext cx="4743287" cy="823912"/>
          </a:xfrm>
        </p:spPr>
        <p:txBody>
          <a:bodyPr/>
          <a:lstStyle/>
          <a:p>
            <a:r>
              <a:rPr lang="nl-BE" dirty="0"/>
              <a:t>Sulfaat en Nitraat 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87D39748-33DF-CAC7-5330-6B7C5BBFDDD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612101" y="2505075"/>
            <a:ext cx="5139237" cy="326278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22DDE74-F271-635F-CC5B-AF3600544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38F0BA6-EC74-BF75-767D-1629298FE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59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89E844-2370-4BBB-80C2-ADF3D666B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Monitoring anaerobe pilots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71D0F96-8A01-48BF-92A3-5684D0FAFF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Resultaat T = 9 </a:t>
            </a:r>
            <a:r>
              <a:rPr lang="nl-BE" dirty="0" err="1"/>
              <a:t>mnd</a:t>
            </a:r>
            <a:r>
              <a:rPr lang="nl-BE" dirty="0"/>
              <a:t> 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D2CF802E-6672-93AA-FD99-4E76E932EB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743982"/>
            <a:ext cx="4273666" cy="3206774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5757DF7-BD8F-4424-B3DB-C0BBC4B92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78548" y="1681163"/>
            <a:ext cx="4276840" cy="823912"/>
          </a:xfrm>
        </p:spPr>
        <p:txBody>
          <a:bodyPr/>
          <a:lstStyle/>
          <a:p>
            <a:r>
              <a:rPr lang="nl-BE" dirty="0"/>
              <a:t>Naftaleen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EFAF07A7-22F2-3FB3-EC13-7F6F7932EBC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078548" y="2743982"/>
            <a:ext cx="4255377" cy="320677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22DDE74-F271-635F-CC5B-AF3600544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38F0BA6-EC74-BF75-767D-1629298FE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299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89E844-2370-4BBB-80C2-ADF3D666B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biologische parameters (</a:t>
            </a:r>
            <a:r>
              <a:rPr lang="nl-BE" dirty="0" err="1"/>
              <a:t>qPCR</a:t>
            </a:r>
            <a:r>
              <a:rPr lang="nl-BE" dirty="0"/>
              <a:t>)</a:t>
            </a:r>
            <a:br>
              <a:rPr lang="nl-BE" dirty="0"/>
            </a:br>
            <a:r>
              <a:rPr lang="nl-BE" dirty="0"/>
              <a:t>Sulfaatpilot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71D0F96-8A01-48BF-92A3-5684D0FAFF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Resultaat T = 9 </a:t>
            </a:r>
            <a:r>
              <a:rPr lang="nl-BE" dirty="0" err="1"/>
              <a:t>mnd</a:t>
            </a:r>
            <a:endParaRPr lang="nl-BE" dirty="0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AF13DC43-FAD9-6A13-24AD-20278B0E27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28165" y="2655582"/>
            <a:ext cx="3981033" cy="3383573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5757DF7-BD8F-4424-B3DB-C0BBC4B92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19031FED-8DA2-45D6-6722-5D8B70EB243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819001" y="2655582"/>
            <a:ext cx="3889585" cy="338357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22DDE74-F271-635F-CC5B-AF3600544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38F0BA6-EC74-BF75-767D-1629298FE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526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89E844-2370-4BBB-80C2-ADF3D666B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biologische parameters (</a:t>
            </a:r>
            <a:r>
              <a:rPr lang="nl-BE" dirty="0" err="1"/>
              <a:t>qPCR</a:t>
            </a:r>
            <a:r>
              <a:rPr lang="nl-BE" dirty="0"/>
              <a:t>)</a:t>
            </a:r>
            <a:br>
              <a:rPr lang="nl-BE" dirty="0"/>
            </a:br>
            <a:r>
              <a:rPr lang="nl-BE" dirty="0"/>
              <a:t>Nitraatpilot</a:t>
            </a:r>
            <a:br>
              <a:rPr lang="nl-BE" dirty="0"/>
            </a:b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71D0F96-8A01-48BF-92A3-5684D0FAFF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Resultaat T = 9 </a:t>
            </a:r>
            <a:r>
              <a:rPr lang="nl-BE" dirty="0" err="1"/>
              <a:t>mnd</a:t>
            </a:r>
            <a:endParaRPr lang="nl-BE" dirty="0"/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AACCDF79-8773-D75F-7402-74E12C0CFA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70840" y="2655582"/>
            <a:ext cx="3895682" cy="3383573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5757DF7-BD8F-4424-B3DB-C0BBC4B92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2" name="Tijdelijke aanduiding voor inhoud 11">
            <a:extLst>
              <a:ext uri="{FF2B5EF4-FFF2-40B4-BE49-F238E27FC236}">
                <a16:creationId xmlns:a16="http://schemas.microsoft.com/office/drawing/2014/main" id="{616D33F0-7A1F-8EF1-5A90-ED38D568A49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825098" y="2655582"/>
            <a:ext cx="3877392" cy="338357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22DDE74-F271-635F-CC5B-AF3600544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38F0BA6-EC74-BF75-767D-1629298FE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747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89E844-2370-4BBB-80C2-ADF3D666B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Opzet Aerobe pilot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71D0F96-8A01-48BF-92A3-5684D0FAFF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2" name="Tijdelijke aanduiding voor inhoud 11">
            <a:extLst>
              <a:ext uri="{FF2B5EF4-FFF2-40B4-BE49-F238E27FC236}">
                <a16:creationId xmlns:a16="http://schemas.microsoft.com/office/drawing/2014/main" id="{7533D2FF-1AE0-E5C0-F84C-952BB83963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97281" y="1675058"/>
            <a:ext cx="3921778" cy="4514605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5757DF7-BD8F-4424-B3DB-C0BBC4B92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BA0C2F0A-73E4-83DD-C8F7-D90DAEB58E6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979732" y="1865240"/>
            <a:ext cx="6106386" cy="373370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22DDE74-F271-635F-CC5B-AF3600544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38F0BA6-EC74-BF75-767D-1629298FE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93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D675A2-27D4-463F-96FC-C90C4C09C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Geschiedenis CEBECO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8472B00-61C6-E38A-5EA4-DA9378FDA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6ECEF38-690F-A9CD-F999-C697BC949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B302F187-77AE-61F0-454E-9D9D53C6E76C}"/>
              </a:ext>
            </a:extLst>
          </p:cNvPr>
          <p:cNvSpPr txBox="1">
            <a:spLocks/>
          </p:cNvSpPr>
          <p:nvPr/>
        </p:nvSpPr>
        <p:spPr>
          <a:xfrm>
            <a:off x="191086" y="1825625"/>
            <a:ext cx="5257800" cy="44536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6C11F"/>
              </a:buClr>
              <a:buFont typeface="Arial"/>
              <a:buNone/>
              <a:defRPr sz="2500" b="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2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85900" lvl="2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lvl="3" indent="0">
              <a:buFont typeface="Arial"/>
              <a:buNone/>
            </a:pPr>
            <a:endParaRPr lang="nl-BE" dirty="0"/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817CCE45-BF1B-145A-9F50-9623D2E267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nl-NL" dirty="0"/>
              <a:t>van 1962 tot 1995 houtveredeling</a:t>
            </a:r>
          </a:p>
          <a:p>
            <a:pPr marL="342900" indent="-342900">
              <a:buFontTx/>
              <a:buChar char="-"/>
            </a:pPr>
            <a:r>
              <a:rPr lang="nl-NL" dirty="0"/>
              <a:t>Houten palen in creosootolie</a:t>
            </a:r>
          </a:p>
          <a:p>
            <a:pPr marL="342900" indent="-342900">
              <a:buFontTx/>
              <a:buChar char="-"/>
            </a:pPr>
            <a:r>
              <a:rPr lang="nl-NL" dirty="0"/>
              <a:t>Opslag in openterrein </a:t>
            </a:r>
          </a:p>
          <a:p>
            <a:pPr marL="342900" indent="-342900">
              <a:buFontTx/>
              <a:buChar char="-"/>
            </a:pPr>
            <a:r>
              <a:rPr lang="nl-NL" dirty="0"/>
              <a:t>Afvalwater geloosd op watergang</a:t>
            </a:r>
          </a:p>
          <a:p>
            <a:pPr marL="342900" indent="-342900">
              <a:buFontTx/>
              <a:buChar char="-"/>
            </a:pPr>
            <a:r>
              <a:rPr lang="nl-NL" dirty="0"/>
              <a:t>Creosoot in bezinksloot gevuld met houtkrullen</a:t>
            </a:r>
          </a:p>
          <a:p>
            <a:pPr marL="342900" indent="-342900">
              <a:buFontTx/>
              <a:buChar char="-"/>
            </a:pPr>
            <a:r>
              <a:rPr lang="nl-NL" dirty="0"/>
              <a:t>Houtkrullen werd afgevoerd naar weiland </a:t>
            </a:r>
          </a:p>
          <a:p>
            <a:pPr marL="342900" indent="-342900">
              <a:buFontTx/>
              <a:buChar char="-"/>
            </a:pPr>
            <a:r>
              <a:rPr lang="nl-NL" dirty="0"/>
              <a:t>Grond- en grondwaterverontreiniging</a:t>
            </a:r>
          </a:p>
        </p:txBody>
      </p:sp>
      <p:pic>
        <p:nvPicPr>
          <p:cNvPr id="23" name="Tijdelijke aanduiding voor inhoud 22">
            <a:extLst>
              <a:ext uri="{FF2B5EF4-FFF2-40B4-BE49-F238E27FC236}">
                <a16:creationId xmlns:a16="http://schemas.microsoft.com/office/drawing/2014/main" id="{79B4F064-5D0D-9EA9-34E2-6577F6E8CE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37968" y="1825625"/>
            <a:ext cx="5661246" cy="411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510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Voorlopige conclusies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Kanttekening:  Deze week zijn pas de laatste monitoringsrondes uitgevoerd. Dus een eindconclusie is nog niet te trekken. </a:t>
            </a:r>
          </a:p>
          <a:p>
            <a:r>
              <a:rPr lang="nl-BE" b="1" dirty="0"/>
              <a:t>Voorlopig:</a:t>
            </a:r>
          </a:p>
          <a:p>
            <a:pPr marL="342900" indent="-342900">
              <a:buFontTx/>
              <a:buChar char="-"/>
            </a:pPr>
            <a:r>
              <a:rPr lang="nl-BE" dirty="0"/>
              <a:t>De beheersmaatregel werkt naar behoren </a:t>
            </a:r>
          </a:p>
          <a:p>
            <a:pPr marL="342900" indent="-342900">
              <a:buFontTx/>
              <a:buChar char="-"/>
            </a:pPr>
            <a:r>
              <a:rPr lang="nl-BE" dirty="0"/>
              <a:t>De verontreiniging bevindt zich in 2 zones (ondiep/diep) en daartussen schoon</a:t>
            </a:r>
          </a:p>
          <a:p>
            <a:pPr marL="342900" indent="-342900">
              <a:buFontTx/>
              <a:buChar char="-"/>
            </a:pPr>
            <a:r>
              <a:rPr lang="nl-BE" dirty="0"/>
              <a:t>Op basis van OIP onderzoek &gt; verontreiniging veel minder dan gedacht</a:t>
            </a:r>
          </a:p>
          <a:p>
            <a:pPr marL="342900" indent="-342900">
              <a:buFontTx/>
              <a:buChar char="-"/>
            </a:pPr>
            <a:r>
              <a:rPr lang="nl-BE" dirty="0"/>
              <a:t>Goede stap / veel informatie / nog niet voldoende zekerheid</a:t>
            </a:r>
          </a:p>
          <a:p>
            <a:pPr marL="342900" indent="-342900">
              <a:buFontTx/>
              <a:buChar char="-"/>
            </a:pPr>
            <a:endParaRPr lang="nl-BE" dirty="0"/>
          </a:p>
          <a:p>
            <a:endParaRPr lang="nl-BE" dirty="0"/>
          </a:p>
          <a:p>
            <a:pPr marL="1485900" lvl="2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lvl="3" indent="0">
              <a:buNone/>
            </a:pP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354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Voorlopige conclusies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Voorzichtig </a:t>
            </a:r>
            <a:r>
              <a:rPr lang="nl-BE" b="1" dirty="0"/>
              <a:t>conclusies</a:t>
            </a:r>
            <a:r>
              <a:rPr lang="nl-BE" dirty="0"/>
              <a:t> op pilots:</a:t>
            </a:r>
          </a:p>
          <a:p>
            <a:pPr marL="342900" indent="-342900">
              <a:buFontTx/>
              <a:buChar char="-"/>
            </a:pPr>
            <a:r>
              <a:rPr lang="nl-BE" dirty="0"/>
              <a:t>Sulfaat en nitraat hebben beperkte invloedsfeer (5-10m)</a:t>
            </a:r>
          </a:p>
          <a:p>
            <a:pPr marL="342900" indent="-342900">
              <a:buFontTx/>
              <a:buChar char="-"/>
            </a:pPr>
            <a:r>
              <a:rPr lang="nl-BE" dirty="0"/>
              <a:t>Fluctuerende concentraties &gt; afbraak niet aantoonbaar op basis van naftaleen concentraties</a:t>
            </a:r>
          </a:p>
          <a:p>
            <a:pPr marL="342900" indent="-342900">
              <a:buFontTx/>
              <a:buChar char="-"/>
            </a:pPr>
            <a:r>
              <a:rPr lang="nl-BE" dirty="0"/>
              <a:t>Sulfaat lijkt niet te werken </a:t>
            </a:r>
          </a:p>
          <a:p>
            <a:pPr marL="342900" indent="-342900">
              <a:buFontTx/>
              <a:buChar char="-"/>
            </a:pPr>
            <a:r>
              <a:rPr lang="nl-BE" dirty="0"/>
              <a:t>Aanwijzing voor afbraak in nitraatpilot (toename gen (</a:t>
            </a:r>
            <a:r>
              <a:rPr lang="nl-BE" dirty="0" err="1"/>
              <a:t>ncrC</a:t>
            </a:r>
            <a:r>
              <a:rPr lang="nl-BE" dirty="0"/>
              <a:t>)</a:t>
            </a:r>
          </a:p>
          <a:p>
            <a:pPr marL="342900" indent="-342900">
              <a:buFontTx/>
              <a:buChar char="-"/>
            </a:pPr>
            <a:r>
              <a:rPr lang="nl-BE" dirty="0"/>
              <a:t>Aerobe pilot nog geen resultaten </a:t>
            </a:r>
          </a:p>
          <a:p>
            <a:pPr marL="342900" indent="-342900">
              <a:buFontTx/>
              <a:buChar char="-"/>
            </a:pPr>
            <a:r>
              <a:rPr lang="nl-BE" dirty="0"/>
              <a:t>Biologische waterzuivering (SMFB) werkt fantastisch en is ook gebruikt in aerobe pilot (slib infiltratie)</a:t>
            </a:r>
          </a:p>
          <a:p>
            <a:pPr marL="342900" indent="-342900">
              <a:buFontTx/>
              <a:buChar char="-"/>
            </a:pPr>
            <a:endParaRPr lang="nl-BE" dirty="0"/>
          </a:p>
          <a:p>
            <a:endParaRPr lang="nl-BE" dirty="0"/>
          </a:p>
          <a:p>
            <a:pPr marL="1485900" lvl="2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lvl="3" indent="0">
              <a:buNone/>
            </a:pP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745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Aanbevelingen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Aanbevelingen &gt;  terugblik en vervolg</a:t>
            </a:r>
          </a:p>
          <a:p>
            <a:pPr marL="342900" indent="-342900">
              <a:buFontTx/>
              <a:buChar char="-"/>
            </a:pPr>
            <a:r>
              <a:rPr lang="nl-BE" dirty="0"/>
              <a:t>Op heterogene locatie meer bewijslijnen kiezen</a:t>
            </a:r>
          </a:p>
          <a:p>
            <a:pPr marL="1028700" lvl="1" indent="-342900">
              <a:buFontTx/>
              <a:buChar char="-"/>
            </a:pPr>
            <a:r>
              <a:rPr lang="nl-BE" dirty="0"/>
              <a:t>- nu: concentratie en genen/bacteriën </a:t>
            </a:r>
          </a:p>
          <a:p>
            <a:pPr marL="1028700" lvl="1" indent="-342900">
              <a:buFontTx/>
              <a:buChar char="-"/>
            </a:pPr>
            <a:r>
              <a:rPr lang="nl-BE" dirty="0"/>
              <a:t>- CSIA en metabolieten meenemen &gt; mogelijk duidelijker bewijs</a:t>
            </a:r>
          </a:p>
          <a:p>
            <a:pPr marL="342900" indent="-342900">
              <a:buFontTx/>
              <a:buChar char="-"/>
            </a:pPr>
            <a:r>
              <a:rPr lang="nl-BE" dirty="0"/>
              <a:t>Anaerobe afbraak (PAK/naftaleen) stimuleren vergt lange adem</a:t>
            </a:r>
          </a:p>
          <a:p>
            <a:pPr marL="342900" indent="-342900">
              <a:buFontTx/>
              <a:buChar char="-"/>
            </a:pPr>
            <a:r>
              <a:rPr lang="nl-BE" dirty="0"/>
              <a:t>Neem nu monsters voor CSIA en metabolietenanalyses </a:t>
            </a:r>
          </a:p>
          <a:p>
            <a:pPr marL="342900" indent="-342900">
              <a:buFontTx/>
              <a:buChar char="-"/>
            </a:pPr>
            <a:r>
              <a:rPr lang="nl-BE" dirty="0"/>
              <a:t>Zet zo mogelijk in ander programma de pilots voort</a:t>
            </a:r>
          </a:p>
          <a:p>
            <a:pPr marL="342900" indent="-342900">
              <a:buFontTx/>
              <a:buChar char="-"/>
            </a:pPr>
            <a:r>
              <a:rPr lang="nl-BE" dirty="0"/>
              <a:t>Deel resultaten en kijk kritisch naar conclusie vóór eindrapport</a:t>
            </a:r>
          </a:p>
          <a:p>
            <a:pPr marL="342900" indent="-342900">
              <a:buFontTx/>
              <a:buChar char="-"/>
            </a:pPr>
            <a:endParaRPr lang="nl-BE" dirty="0"/>
          </a:p>
          <a:p>
            <a:endParaRPr lang="nl-BE" dirty="0"/>
          </a:p>
          <a:p>
            <a:pPr marL="1485900" lvl="2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lvl="3" indent="0">
              <a:buNone/>
            </a:pP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213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AE627B-3A7B-4C73-93C4-FB33F8D49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C380457-6F4F-1E1D-C86C-2CC72C4A3C5D}"/>
              </a:ext>
            </a:extLst>
          </p:cNvPr>
          <p:cNvSpPr/>
          <p:nvPr/>
        </p:nvSpPr>
        <p:spPr>
          <a:xfrm>
            <a:off x="1604168" y="3705726"/>
            <a:ext cx="2294063" cy="1215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91F5CF0-C1D1-BE0B-9400-EC41A1821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232" y="4015834"/>
            <a:ext cx="1909052" cy="46640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15834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83823D-FF74-8E64-7839-FCD5B5D9E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Geschiedenis CEBECO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EEC725F4-B175-A46D-6D9A-E4A2F0754E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462" y="1825625"/>
            <a:ext cx="5491692" cy="4118769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6004599-3BF4-B900-D6FD-B5307A9C4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625D-97DF-4E98-923E-63669D30E3BE}" type="datetime1">
              <a:rPr lang="nl-BE" smtClean="0"/>
              <a:t>12/10/2022</a:t>
            </a:fld>
            <a:endParaRPr lang="en-US"/>
          </a:p>
        </p:txBody>
      </p:sp>
      <p:pic>
        <p:nvPicPr>
          <p:cNvPr id="13" name="Tijdelijke aanduiding voor inhoud 12">
            <a:extLst>
              <a:ext uri="{FF2B5EF4-FFF2-40B4-BE49-F238E27FC236}">
                <a16:creationId xmlns:a16="http://schemas.microsoft.com/office/drawing/2014/main" id="{CA9FB45F-F79D-16DA-3197-36B5BE308D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09488" y="1828856"/>
            <a:ext cx="5491692" cy="411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60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89E844-2370-4BBB-80C2-ADF3D666B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Ontwikkeling </a:t>
            </a:r>
            <a:r>
              <a:rPr lang="nl-BE" dirty="0" err="1"/>
              <a:t>Cebeco</a:t>
            </a:r>
            <a:r>
              <a:rPr lang="nl-BE" dirty="0"/>
              <a:t> terrein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71D0F96-8A01-48BF-92A3-5684D0FAFF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AF9D60D1-9E86-5413-CC54-79E4389463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223" y="1969478"/>
            <a:ext cx="5721187" cy="3999568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5757DF7-BD8F-4424-B3DB-C0BBC4B92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BE" dirty="0"/>
              <a:t>Sanering </a:t>
            </a:r>
            <a:r>
              <a:rPr lang="nl-BE" dirty="0" err="1"/>
              <a:t>icm</a:t>
            </a:r>
            <a:r>
              <a:rPr lang="nl-BE" dirty="0"/>
              <a:t> planontwikkeling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22DDE74-F271-635F-CC5B-AF3600544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38F0BA6-EC74-BF75-767D-1629298FE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D021F8D1-832C-47FD-F3BC-E963884B7C8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nl-NL" dirty="0"/>
              <a:t>2010 start sloop en bodemsanering</a:t>
            </a:r>
          </a:p>
          <a:p>
            <a:pPr marL="342900" indent="-342900">
              <a:buFontTx/>
              <a:buChar char="-"/>
            </a:pPr>
            <a:r>
              <a:rPr lang="nl-NL" dirty="0"/>
              <a:t>Westelijk deel afgerond en bebouwd in 2012</a:t>
            </a:r>
          </a:p>
          <a:p>
            <a:pPr marL="342900" indent="-342900">
              <a:buFontTx/>
              <a:buChar char="-"/>
            </a:pPr>
            <a:r>
              <a:rPr lang="nl-NL" dirty="0"/>
              <a:t>In 2011 geohydrologische barrière</a:t>
            </a:r>
          </a:p>
          <a:p>
            <a:pPr marL="342900" indent="-342900">
              <a:buFontTx/>
              <a:buChar char="-"/>
            </a:pPr>
            <a:r>
              <a:rPr lang="nl-NL" dirty="0" err="1"/>
              <a:t>Deepwells</a:t>
            </a:r>
            <a:r>
              <a:rPr lang="nl-NL" dirty="0"/>
              <a:t> en waterzuivering</a:t>
            </a:r>
          </a:p>
          <a:p>
            <a:pPr marL="342900" indent="-342900">
              <a:buFontTx/>
              <a:buChar char="-"/>
            </a:pPr>
            <a:r>
              <a:rPr lang="nl-NL" dirty="0"/>
              <a:t>Eeuwigdurende beheersing </a:t>
            </a:r>
          </a:p>
          <a:p>
            <a:pPr marL="342900" indent="-342900">
              <a:buFontTx/>
              <a:buChar char="-"/>
            </a:pPr>
            <a:r>
              <a:rPr lang="nl-NL" dirty="0"/>
              <a:t>Bebouwing oostelijk deel </a:t>
            </a:r>
          </a:p>
        </p:txBody>
      </p:sp>
    </p:spTree>
    <p:extLst>
      <p:ext uri="{BB962C8B-B14F-4D97-AF65-F5344CB8AC3E}">
        <p14:creationId xmlns:p14="http://schemas.microsoft.com/office/powerpoint/2010/main" val="2943104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9D3210-F7ED-722A-597C-20864E89C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Afrondende fase bovengrond sanering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9ADF08-B3F3-90EE-0111-00B2304E41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Font typeface="+mj-lt"/>
              <a:buAutoNum type="romanLcPeriod"/>
            </a:pPr>
            <a:endParaRPr lang="nl-NL" dirty="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3F36CA5A-33A3-BEBD-2189-72FF98F5F8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48722" y="1690688"/>
            <a:ext cx="7071881" cy="4730701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47DBBA7-6D75-C240-C73E-06655E9CEB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F64CC66-A5D8-BF29-9A81-9AE1EEBF303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3EFB273-5B95-CAE3-A01B-1EC857EF2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9566D-2219-459F-A6F2-CE029426A2FB}" type="datetime1">
              <a:rPr lang="nl-BE" smtClean="0"/>
              <a:t>12/10/2022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22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0D6681-BF89-B954-4B0D-4CF8835A5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Aanleg </a:t>
            </a:r>
            <a:r>
              <a:rPr lang="nl-NL" dirty="0" err="1"/>
              <a:t>bentoniet</a:t>
            </a:r>
            <a:r>
              <a:rPr lang="nl-NL" dirty="0"/>
              <a:t> wand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3FC6C23-5CFB-38D4-4E84-81E5262DB8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Realisatie </a:t>
            </a:r>
            <a:r>
              <a:rPr lang="nl-NL" dirty="0" err="1"/>
              <a:t>bentonietwand</a:t>
            </a:r>
            <a:endParaRPr lang="nl-NL" dirty="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8AEE968D-3680-1717-0E04-5A8D416BB5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95028" y="2505075"/>
            <a:ext cx="3647307" cy="3684588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DFC5E43-852D-1942-6982-3479FCFCEB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dirty="0"/>
              <a:t>Barrière aan noordzijde terrein</a:t>
            </a:r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D7FF581E-7AE6-75A7-5061-53696488DE5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07402" y="2505075"/>
            <a:ext cx="4912784" cy="3684588"/>
          </a:xfrm>
          <a:prstGeom prst="rect">
            <a:avLst/>
          </a:prstGeom>
        </p:spPr>
      </p:pic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2AD82F5-AC1D-C5B7-9682-5143BF959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9566D-2219-459F-A6F2-CE029426A2FB}" type="datetime1">
              <a:rPr lang="nl-BE" smtClean="0"/>
              <a:t>12/10/2022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66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E7D5B8-D1A4-BB68-D911-A4FD90655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Traditionele grondwaterzuivering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2EF16E-4412-3A23-1BC0-0CBFFD4357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A4D0526A-0C73-1993-1A74-86CFED689F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3089" y="1955410"/>
            <a:ext cx="5645672" cy="4234254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191A275-0FEC-409F-E714-7D31A74D57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983B70D7-5C68-9EA2-E87A-1D7C6C71037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07401" y="1955410"/>
            <a:ext cx="5645671" cy="4234253"/>
          </a:xfrm>
          <a:prstGeom prst="rect">
            <a:avLst/>
          </a:prstGeom>
        </p:spPr>
      </p:pic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7E77F45-71FF-93B0-B4BE-977C7CB17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9566D-2219-459F-A6F2-CE029426A2FB}" type="datetime1">
              <a:rPr lang="nl-BE" smtClean="0"/>
              <a:t>12/10/2022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94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1106</Words>
  <Application>Microsoft Office PowerPoint</Application>
  <PresentationFormat>Breedbeeld</PresentationFormat>
  <Paragraphs>261</Paragraphs>
  <Slides>43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‘s Gravenmoer</vt:lpstr>
      <vt:lpstr>‘s Gravenmoer In-Situ bio-stimulatie</vt:lpstr>
      <vt:lpstr>‘s Gravenmoer In-Situ bio-stimulatie</vt:lpstr>
      <vt:lpstr>Geschiedenis CEBECO</vt:lpstr>
      <vt:lpstr>Geschiedenis CEBECO</vt:lpstr>
      <vt:lpstr>Ontwikkeling Cebeco terrein</vt:lpstr>
      <vt:lpstr>Afrondende fase bovengrond sanering</vt:lpstr>
      <vt:lpstr>Aanleg bentoniet wand</vt:lpstr>
      <vt:lpstr>Traditionele grondwaterzuivering</vt:lpstr>
      <vt:lpstr>Gefaseerd onderzoek</vt:lpstr>
      <vt:lpstr>Historisch onderzoek</vt:lpstr>
      <vt:lpstr>Locatie onderzoek</vt:lpstr>
      <vt:lpstr>Locatie onderzoek EnISSA</vt:lpstr>
      <vt:lpstr>Locatie onderzoek EnISSA</vt:lpstr>
      <vt:lpstr>Uitkomsten locatie onderzoek</vt:lpstr>
      <vt:lpstr>iFLUX technologie</vt:lpstr>
      <vt:lpstr>Resultaten ondiep: 4-6 m-mv</vt:lpstr>
      <vt:lpstr>Resultaten ondiep: 8-10 m-mv</vt:lpstr>
      <vt:lpstr>Resultaten diep: 18-19 m-mv</vt:lpstr>
      <vt:lpstr>Resultaten dieper: 27-33 m-mv</vt:lpstr>
      <vt:lpstr>Conclusies</vt:lpstr>
      <vt:lpstr>Uitkomsten locatie onderzoek</vt:lpstr>
      <vt:lpstr>Uitkomsten locatie onderzoek</vt:lpstr>
      <vt:lpstr>Resultaat Locatie onderzoek</vt:lpstr>
      <vt:lpstr>Biostimulatie onderzoek</vt:lpstr>
      <vt:lpstr>Pilot opstelling </vt:lpstr>
      <vt:lpstr>Doseringen – uitvoering(elke 3 maanden)</vt:lpstr>
      <vt:lpstr>Pilot opstelling </vt:lpstr>
      <vt:lpstr>Uitvoering infiltratie</vt:lpstr>
      <vt:lpstr>Uitvoering infiltratie</vt:lpstr>
      <vt:lpstr>Uitvoering pilot </vt:lpstr>
      <vt:lpstr>Monitoring anaerobe pilots</vt:lpstr>
      <vt:lpstr>Interpretatie en bijsturing</vt:lpstr>
      <vt:lpstr>Monitoring anaerobe pilots</vt:lpstr>
      <vt:lpstr>Monitoring anaerobe pilots</vt:lpstr>
      <vt:lpstr>Monitoring anaerobe pilots</vt:lpstr>
      <vt:lpstr>biologische parameters (qPCR) Sulfaatpilot</vt:lpstr>
      <vt:lpstr>biologische parameters (qPCR) Nitraatpilot </vt:lpstr>
      <vt:lpstr>Opzet Aerobe pilot </vt:lpstr>
      <vt:lpstr>Voorlopige conclusies</vt:lpstr>
      <vt:lpstr>Voorlopige conclusies</vt:lpstr>
      <vt:lpstr>Aanbevelingen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office365 imac</dc:creator>
  <cp:lastModifiedBy>Pierre Timmermans</cp:lastModifiedBy>
  <cp:revision>53</cp:revision>
  <cp:lastPrinted>2022-10-12T12:31:54Z</cp:lastPrinted>
  <dcterms:created xsi:type="dcterms:W3CDTF">2020-05-28T09:06:14Z</dcterms:created>
  <dcterms:modified xsi:type="dcterms:W3CDTF">2022-10-12T12:33:55Z</dcterms:modified>
</cp:coreProperties>
</file>