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328" r:id="rId6"/>
    <p:sldId id="352" r:id="rId7"/>
    <p:sldId id="351" r:id="rId8"/>
    <p:sldId id="361" r:id="rId9"/>
    <p:sldId id="355" r:id="rId10"/>
    <p:sldId id="356" r:id="rId11"/>
    <p:sldId id="363" r:id="rId12"/>
    <p:sldId id="364" r:id="rId13"/>
    <p:sldId id="344" r:id="rId14"/>
    <p:sldId id="358" r:id="rId15"/>
    <p:sldId id="359" r:id="rId16"/>
    <p:sldId id="347" r:id="rId17"/>
    <p:sldId id="348" r:id="rId18"/>
    <p:sldId id="360" r:id="rId19"/>
    <p:sldId id="349" r:id="rId20"/>
    <p:sldId id="33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dia dos Santos Carvalhal Krijnen" initials="LdSC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11F"/>
    <a:srgbClr val="575756"/>
    <a:srgbClr val="07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Stijl, licht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ijl, licht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2726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E79032-3630-4AB8-AFD3-F09B99085E0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3B143C-3186-4D5C-B768-84E180520FAD}">
      <dgm:prSet/>
      <dgm:spPr>
        <a:solidFill>
          <a:srgbClr val="96C11F"/>
        </a:solidFill>
      </dgm:spPr>
      <dgm:t>
        <a:bodyPr/>
        <a:lstStyle/>
        <a:p>
          <a:r>
            <a:rPr lang="nl-BE" dirty="0">
              <a:solidFill>
                <a:schemeClr val="tx1"/>
              </a:solidFill>
            </a:rPr>
            <a:t>Reactieve mat ( </a:t>
          </a:r>
          <a:r>
            <a:rPr lang="nl-BE" dirty="0" err="1">
              <a:solidFill>
                <a:schemeClr val="tx1"/>
              </a:solidFill>
            </a:rPr>
            <a:t>biochar</a:t>
          </a:r>
          <a:r>
            <a:rPr lang="nl-BE" dirty="0">
              <a:solidFill>
                <a:schemeClr val="tx1"/>
              </a:solidFill>
            </a:rPr>
            <a:t> en veen) houdt verontreinigd grondwater met PAK, BTEX en minerale olie tegen </a:t>
          </a:r>
          <a:endParaRPr lang="en-US" dirty="0">
            <a:solidFill>
              <a:schemeClr val="tx1"/>
            </a:solidFill>
          </a:endParaRPr>
        </a:p>
      </dgm:t>
    </dgm:pt>
    <dgm:pt modelId="{75B2B1F7-AC0E-4C4D-8B35-98A312C0BDE1}" type="parTrans" cxnId="{1C1299DD-31F9-4E0F-B662-E99376F29153}">
      <dgm:prSet/>
      <dgm:spPr/>
      <dgm:t>
        <a:bodyPr/>
        <a:lstStyle/>
        <a:p>
          <a:endParaRPr lang="en-US"/>
        </a:p>
      </dgm:t>
    </dgm:pt>
    <dgm:pt modelId="{7B84C6B8-1220-43BA-BB38-50F44B8CAC52}" type="sibTrans" cxnId="{1C1299DD-31F9-4E0F-B662-E99376F29153}">
      <dgm:prSet/>
      <dgm:spPr/>
      <dgm:t>
        <a:bodyPr/>
        <a:lstStyle/>
        <a:p>
          <a:endParaRPr lang="en-US"/>
        </a:p>
      </dgm:t>
    </dgm:pt>
    <dgm:pt modelId="{23E35841-4720-4560-A82B-C72B4726F2F0}">
      <dgm:prSet/>
      <dgm:spPr>
        <a:solidFill>
          <a:srgbClr val="96C11F"/>
        </a:solidFill>
      </dgm:spPr>
      <dgm:t>
        <a:bodyPr/>
        <a:lstStyle/>
        <a:p>
          <a:r>
            <a:rPr lang="nl-BE" dirty="0">
              <a:solidFill>
                <a:schemeClr val="tx1"/>
              </a:solidFill>
            </a:rPr>
            <a:t>Aanzienlijke verbetering van de kwaliteit van het oppervlaktewater</a:t>
          </a:r>
          <a:endParaRPr lang="en-US" dirty="0">
            <a:solidFill>
              <a:schemeClr val="tx1"/>
            </a:solidFill>
          </a:endParaRPr>
        </a:p>
      </dgm:t>
    </dgm:pt>
    <dgm:pt modelId="{6B9C0121-DF10-4ADA-B20F-3E7306EAE7CD}" type="parTrans" cxnId="{78B86BB4-7260-404E-8F5C-5B9FA9091980}">
      <dgm:prSet/>
      <dgm:spPr/>
      <dgm:t>
        <a:bodyPr/>
        <a:lstStyle/>
        <a:p>
          <a:endParaRPr lang="en-US"/>
        </a:p>
      </dgm:t>
    </dgm:pt>
    <dgm:pt modelId="{8471DA4B-2853-423A-9844-19E58458C5FD}" type="sibTrans" cxnId="{78B86BB4-7260-404E-8F5C-5B9FA9091980}">
      <dgm:prSet/>
      <dgm:spPr/>
      <dgm:t>
        <a:bodyPr/>
        <a:lstStyle/>
        <a:p>
          <a:endParaRPr lang="en-US"/>
        </a:p>
      </dgm:t>
    </dgm:pt>
    <dgm:pt modelId="{20AAC850-79EE-45D5-BE0F-D8ADD920EC4F}">
      <dgm:prSet/>
      <dgm:spPr>
        <a:solidFill>
          <a:srgbClr val="96C11F"/>
        </a:solidFill>
      </dgm:spPr>
      <dgm:t>
        <a:bodyPr/>
        <a:lstStyle/>
        <a:p>
          <a:r>
            <a:rPr lang="nl-BE" dirty="0">
              <a:solidFill>
                <a:schemeClr val="tx1"/>
              </a:solidFill>
            </a:rPr>
            <a:t>Optimale werking - rendement 85%-99% </a:t>
          </a:r>
          <a:endParaRPr lang="en-US" dirty="0">
            <a:solidFill>
              <a:schemeClr val="tx1"/>
            </a:solidFill>
          </a:endParaRPr>
        </a:p>
      </dgm:t>
    </dgm:pt>
    <dgm:pt modelId="{CFC109E2-EFDB-4DCB-A90F-43BBB60BA0FE}" type="parTrans" cxnId="{081C7F93-0A9F-4D09-8FC6-88B074ECBAC8}">
      <dgm:prSet/>
      <dgm:spPr/>
      <dgm:t>
        <a:bodyPr/>
        <a:lstStyle/>
        <a:p>
          <a:endParaRPr lang="en-US"/>
        </a:p>
      </dgm:t>
    </dgm:pt>
    <dgm:pt modelId="{982AAAA6-078C-45FC-A63D-6A00B5E2E18E}" type="sibTrans" cxnId="{081C7F93-0A9F-4D09-8FC6-88B074ECBAC8}">
      <dgm:prSet/>
      <dgm:spPr/>
      <dgm:t>
        <a:bodyPr/>
        <a:lstStyle/>
        <a:p>
          <a:endParaRPr lang="en-US"/>
        </a:p>
      </dgm:t>
    </dgm:pt>
    <dgm:pt modelId="{8ECACDC7-8736-4210-91C8-BA312CBCD11E}">
      <dgm:prSet/>
      <dgm:spPr>
        <a:solidFill>
          <a:srgbClr val="96C11F"/>
        </a:solidFill>
      </dgm:spPr>
      <dgm:t>
        <a:bodyPr/>
        <a:lstStyle/>
        <a:p>
          <a:r>
            <a:rPr lang="nl-BE" dirty="0">
              <a:solidFill>
                <a:schemeClr val="tx1"/>
              </a:solidFill>
            </a:rPr>
            <a:t>periode dec. 2021 – april 2022</a:t>
          </a:r>
          <a:endParaRPr lang="en-US" dirty="0">
            <a:solidFill>
              <a:schemeClr val="tx1"/>
            </a:solidFill>
          </a:endParaRPr>
        </a:p>
      </dgm:t>
    </dgm:pt>
    <dgm:pt modelId="{73CFCA86-FDE1-4EEC-87A9-814DA894D0B8}" type="parTrans" cxnId="{CB9F1C48-7F73-4493-A86C-B5C240404FF0}">
      <dgm:prSet/>
      <dgm:spPr/>
      <dgm:t>
        <a:bodyPr/>
        <a:lstStyle/>
        <a:p>
          <a:endParaRPr lang="en-US"/>
        </a:p>
      </dgm:t>
    </dgm:pt>
    <dgm:pt modelId="{B9801A70-9590-4B55-8852-21EAC35D80E0}" type="sibTrans" cxnId="{CB9F1C48-7F73-4493-A86C-B5C240404FF0}">
      <dgm:prSet/>
      <dgm:spPr/>
      <dgm:t>
        <a:bodyPr/>
        <a:lstStyle/>
        <a:p>
          <a:endParaRPr lang="en-US"/>
        </a:p>
      </dgm:t>
    </dgm:pt>
    <dgm:pt modelId="{48E32ADE-6214-4384-B2C7-7184B6E09F59}">
      <dgm:prSet/>
      <dgm:spPr>
        <a:solidFill>
          <a:srgbClr val="96C11F"/>
        </a:solidFill>
      </dgm:spPr>
      <dgm:t>
        <a:bodyPr/>
        <a:lstStyle/>
        <a:p>
          <a:r>
            <a:rPr lang="nl-BE" dirty="0">
              <a:solidFill>
                <a:schemeClr val="tx1"/>
              </a:solidFill>
            </a:rPr>
            <a:t>Droge zomerperiode + invloed bijkomende verharding/ gebouw : verder onderzoek nodig ! </a:t>
          </a:r>
          <a:endParaRPr lang="en-US" dirty="0">
            <a:solidFill>
              <a:schemeClr val="tx1"/>
            </a:solidFill>
          </a:endParaRPr>
        </a:p>
      </dgm:t>
    </dgm:pt>
    <dgm:pt modelId="{8CB81E3F-1767-4599-BE41-0763EDC11150}" type="parTrans" cxnId="{E0C825AA-AA4C-447C-99B2-BF5538E9B9E0}">
      <dgm:prSet/>
      <dgm:spPr/>
      <dgm:t>
        <a:bodyPr/>
        <a:lstStyle/>
        <a:p>
          <a:endParaRPr lang="en-US"/>
        </a:p>
      </dgm:t>
    </dgm:pt>
    <dgm:pt modelId="{2F9E09B3-072E-4F95-8336-60BE79778936}" type="sibTrans" cxnId="{E0C825AA-AA4C-447C-99B2-BF5538E9B9E0}">
      <dgm:prSet/>
      <dgm:spPr/>
      <dgm:t>
        <a:bodyPr/>
        <a:lstStyle/>
        <a:p>
          <a:endParaRPr lang="en-US"/>
        </a:p>
      </dgm:t>
    </dgm:pt>
    <dgm:pt modelId="{E6CBB1BA-5F31-4EDB-B9EA-949A2E0C1D05}">
      <dgm:prSet/>
      <dgm:spPr>
        <a:solidFill>
          <a:srgbClr val="96C11F"/>
        </a:solidFill>
      </dgm:spPr>
      <dgm:t>
        <a:bodyPr/>
        <a:lstStyle/>
        <a:p>
          <a:r>
            <a:rPr lang="nl-BE" dirty="0">
              <a:solidFill>
                <a:schemeClr val="tx1"/>
              </a:solidFill>
            </a:rPr>
            <a:t>periode okt. 2020 – okt. 2021 </a:t>
          </a:r>
          <a:endParaRPr lang="en-US" dirty="0">
            <a:solidFill>
              <a:schemeClr val="tx1"/>
            </a:solidFill>
          </a:endParaRPr>
        </a:p>
      </dgm:t>
    </dgm:pt>
    <dgm:pt modelId="{CDA46947-9BC2-45DC-A1B4-6BC18E22433D}" type="sibTrans" cxnId="{114D583A-D499-42CE-B689-C38D13D72C8E}">
      <dgm:prSet/>
      <dgm:spPr/>
      <dgm:t>
        <a:bodyPr/>
        <a:lstStyle/>
        <a:p>
          <a:endParaRPr lang="en-US"/>
        </a:p>
      </dgm:t>
    </dgm:pt>
    <dgm:pt modelId="{E4D449DB-200C-4F1A-97AD-20D115471EB2}" type="parTrans" cxnId="{114D583A-D499-42CE-B689-C38D13D72C8E}">
      <dgm:prSet/>
      <dgm:spPr/>
      <dgm:t>
        <a:bodyPr/>
        <a:lstStyle/>
        <a:p>
          <a:endParaRPr lang="en-US"/>
        </a:p>
      </dgm:t>
    </dgm:pt>
    <dgm:pt modelId="{17AB9BB3-47D7-4888-BC1D-2E7B19634DC5}" type="pres">
      <dgm:prSet presAssocID="{53E79032-3630-4AB8-AFD3-F09B99085E0A}" presName="diagram" presStyleCnt="0">
        <dgm:presLayoutVars>
          <dgm:dir/>
          <dgm:resizeHandles val="exact"/>
        </dgm:presLayoutVars>
      </dgm:prSet>
      <dgm:spPr/>
    </dgm:pt>
    <dgm:pt modelId="{CECBCA40-4690-4264-8FC9-CD8E3B210DFA}" type="pres">
      <dgm:prSet presAssocID="{643B143C-3186-4D5C-B768-84E180520FAD}" presName="node" presStyleLbl="node1" presStyleIdx="0" presStyleCnt="4">
        <dgm:presLayoutVars>
          <dgm:bulletEnabled val="1"/>
        </dgm:presLayoutVars>
      </dgm:prSet>
      <dgm:spPr/>
    </dgm:pt>
    <dgm:pt modelId="{6B0390E4-A333-4377-940D-5A88BF2A5663}" type="pres">
      <dgm:prSet presAssocID="{7B84C6B8-1220-43BA-BB38-50F44B8CAC52}" presName="sibTrans" presStyleCnt="0"/>
      <dgm:spPr/>
    </dgm:pt>
    <dgm:pt modelId="{CE9B635C-6BB4-4DB8-A9E6-E37BA439FB1F}" type="pres">
      <dgm:prSet presAssocID="{23E35841-4720-4560-A82B-C72B4726F2F0}" presName="node" presStyleLbl="node1" presStyleIdx="1" presStyleCnt="4">
        <dgm:presLayoutVars>
          <dgm:bulletEnabled val="1"/>
        </dgm:presLayoutVars>
      </dgm:prSet>
      <dgm:spPr/>
    </dgm:pt>
    <dgm:pt modelId="{8CBFD9E4-3F4C-434E-96D7-0EABCAF13536}" type="pres">
      <dgm:prSet presAssocID="{8471DA4B-2853-423A-9844-19E58458C5FD}" presName="sibTrans" presStyleCnt="0"/>
      <dgm:spPr/>
    </dgm:pt>
    <dgm:pt modelId="{B8F6F273-379E-4130-BD69-7F4E7EA64198}" type="pres">
      <dgm:prSet presAssocID="{20AAC850-79EE-45D5-BE0F-D8ADD920EC4F}" presName="node" presStyleLbl="node1" presStyleIdx="2" presStyleCnt="4">
        <dgm:presLayoutVars>
          <dgm:bulletEnabled val="1"/>
        </dgm:presLayoutVars>
      </dgm:prSet>
      <dgm:spPr/>
    </dgm:pt>
    <dgm:pt modelId="{64EB42FA-5D93-4A84-B8C0-FE1EE4270076}" type="pres">
      <dgm:prSet presAssocID="{982AAAA6-078C-45FC-A63D-6A00B5E2E18E}" presName="sibTrans" presStyleCnt="0"/>
      <dgm:spPr/>
    </dgm:pt>
    <dgm:pt modelId="{9516CC8B-4B9C-4B8D-AEE7-F86CD55145D3}" type="pres">
      <dgm:prSet presAssocID="{48E32ADE-6214-4384-B2C7-7184B6E09F59}" presName="node" presStyleLbl="node1" presStyleIdx="3" presStyleCnt="4">
        <dgm:presLayoutVars>
          <dgm:bulletEnabled val="1"/>
        </dgm:presLayoutVars>
      </dgm:prSet>
      <dgm:spPr/>
    </dgm:pt>
  </dgm:ptLst>
  <dgm:cxnLst>
    <dgm:cxn modelId="{114D583A-D499-42CE-B689-C38D13D72C8E}" srcId="{20AAC850-79EE-45D5-BE0F-D8ADD920EC4F}" destId="{E6CBB1BA-5F31-4EDB-B9EA-949A2E0C1D05}" srcOrd="0" destOrd="0" parTransId="{E4D449DB-200C-4F1A-97AD-20D115471EB2}" sibTransId="{CDA46947-9BC2-45DC-A1B4-6BC18E22433D}"/>
    <dgm:cxn modelId="{388B975F-B1C0-42C6-8167-AB1F6F0ABFC7}" type="presOf" srcId="{8ECACDC7-8736-4210-91C8-BA312CBCD11E}" destId="{B8F6F273-379E-4130-BD69-7F4E7EA64198}" srcOrd="0" destOrd="2" presId="urn:microsoft.com/office/officeart/2005/8/layout/default"/>
    <dgm:cxn modelId="{CB9F1C48-7F73-4493-A86C-B5C240404FF0}" srcId="{20AAC850-79EE-45D5-BE0F-D8ADD920EC4F}" destId="{8ECACDC7-8736-4210-91C8-BA312CBCD11E}" srcOrd="1" destOrd="0" parTransId="{73CFCA86-FDE1-4EEC-87A9-814DA894D0B8}" sibTransId="{B9801A70-9590-4B55-8852-21EAC35D80E0}"/>
    <dgm:cxn modelId="{4B7EAC7D-F31A-41BC-A0B9-577CBEE2A32E}" type="presOf" srcId="{53E79032-3630-4AB8-AFD3-F09B99085E0A}" destId="{17AB9BB3-47D7-4888-BC1D-2E7B19634DC5}" srcOrd="0" destOrd="0" presId="urn:microsoft.com/office/officeart/2005/8/layout/default"/>
    <dgm:cxn modelId="{8F26E07D-E5C1-448A-92CA-186B4DF779BF}" type="presOf" srcId="{48E32ADE-6214-4384-B2C7-7184B6E09F59}" destId="{9516CC8B-4B9C-4B8D-AEE7-F86CD55145D3}" srcOrd="0" destOrd="0" presId="urn:microsoft.com/office/officeart/2005/8/layout/default"/>
    <dgm:cxn modelId="{081C7F93-0A9F-4D09-8FC6-88B074ECBAC8}" srcId="{53E79032-3630-4AB8-AFD3-F09B99085E0A}" destId="{20AAC850-79EE-45D5-BE0F-D8ADD920EC4F}" srcOrd="2" destOrd="0" parTransId="{CFC109E2-EFDB-4DCB-A90F-43BBB60BA0FE}" sibTransId="{982AAAA6-078C-45FC-A63D-6A00B5E2E18E}"/>
    <dgm:cxn modelId="{E0C825AA-AA4C-447C-99B2-BF5538E9B9E0}" srcId="{53E79032-3630-4AB8-AFD3-F09B99085E0A}" destId="{48E32ADE-6214-4384-B2C7-7184B6E09F59}" srcOrd="3" destOrd="0" parTransId="{8CB81E3F-1767-4599-BE41-0763EDC11150}" sibTransId="{2F9E09B3-072E-4F95-8336-60BE79778936}"/>
    <dgm:cxn modelId="{78B86BB4-7260-404E-8F5C-5B9FA9091980}" srcId="{53E79032-3630-4AB8-AFD3-F09B99085E0A}" destId="{23E35841-4720-4560-A82B-C72B4726F2F0}" srcOrd="1" destOrd="0" parTransId="{6B9C0121-DF10-4ADA-B20F-3E7306EAE7CD}" sibTransId="{8471DA4B-2853-423A-9844-19E58458C5FD}"/>
    <dgm:cxn modelId="{394544C3-A439-4A03-8B2F-60A78F41B972}" type="presOf" srcId="{643B143C-3186-4D5C-B768-84E180520FAD}" destId="{CECBCA40-4690-4264-8FC9-CD8E3B210DFA}" srcOrd="0" destOrd="0" presId="urn:microsoft.com/office/officeart/2005/8/layout/default"/>
    <dgm:cxn modelId="{1C1299DD-31F9-4E0F-B662-E99376F29153}" srcId="{53E79032-3630-4AB8-AFD3-F09B99085E0A}" destId="{643B143C-3186-4D5C-B768-84E180520FAD}" srcOrd="0" destOrd="0" parTransId="{75B2B1F7-AC0E-4C4D-8B35-98A312C0BDE1}" sibTransId="{7B84C6B8-1220-43BA-BB38-50F44B8CAC52}"/>
    <dgm:cxn modelId="{30DF86E1-CFFA-476A-B822-8593FBEEC033}" type="presOf" srcId="{20AAC850-79EE-45D5-BE0F-D8ADD920EC4F}" destId="{B8F6F273-379E-4130-BD69-7F4E7EA64198}" srcOrd="0" destOrd="0" presId="urn:microsoft.com/office/officeart/2005/8/layout/default"/>
    <dgm:cxn modelId="{3F7267F1-1428-4699-A6BF-31EBB42CA1BA}" type="presOf" srcId="{23E35841-4720-4560-A82B-C72B4726F2F0}" destId="{CE9B635C-6BB4-4DB8-A9E6-E37BA439FB1F}" srcOrd="0" destOrd="0" presId="urn:microsoft.com/office/officeart/2005/8/layout/default"/>
    <dgm:cxn modelId="{78DB2EF4-A0DB-41B3-9FDE-B4A97516F81F}" type="presOf" srcId="{E6CBB1BA-5F31-4EDB-B9EA-949A2E0C1D05}" destId="{B8F6F273-379E-4130-BD69-7F4E7EA64198}" srcOrd="0" destOrd="1" presId="urn:microsoft.com/office/officeart/2005/8/layout/default"/>
    <dgm:cxn modelId="{97E24816-C7A9-498C-8CA3-C295337B2BC3}" type="presParOf" srcId="{17AB9BB3-47D7-4888-BC1D-2E7B19634DC5}" destId="{CECBCA40-4690-4264-8FC9-CD8E3B210DFA}" srcOrd="0" destOrd="0" presId="urn:microsoft.com/office/officeart/2005/8/layout/default"/>
    <dgm:cxn modelId="{C7FF0D03-DDBB-4FF8-8E56-F0981A7B011A}" type="presParOf" srcId="{17AB9BB3-47D7-4888-BC1D-2E7B19634DC5}" destId="{6B0390E4-A333-4377-940D-5A88BF2A5663}" srcOrd="1" destOrd="0" presId="urn:microsoft.com/office/officeart/2005/8/layout/default"/>
    <dgm:cxn modelId="{E31524D6-BA5D-4794-BEF6-4E77F3C1114D}" type="presParOf" srcId="{17AB9BB3-47D7-4888-BC1D-2E7B19634DC5}" destId="{CE9B635C-6BB4-4DB8-A9E6-E37BA439FB1F}" srcOrd="2" destOrd="0" presId="urn:microsoft.com/office/officeart/2005/8/layout/default"/>
    <dgm:cxn modelId="{AF921227-C055-45DA-8878-3E7EEAE6C893}" type="presParOf" srcId="{17AB9BB3-47D7-4888-BC1D-2E7B19634DC5}" destId="{8CBFD9E4-3F4C-434E-96D7-0EABCAF13536}" srcOrd="3" destOrd="0" presId="urn:microsoft.com/office/officeart/2005/8/layout/default"/>
    <dgm:cxn modelId="{11745868-D42A-4EFC-942F-6134405523FE}" type="presParOf" srcId="{17AB9BB3-47D7-4888-BC1D-2E7B19634DC5}" destId="{B8F6F273-379E-4130-BD69-7F4E7EA64198}" srcOrd="4" destOrd="0" presId="urn:microsoft.com/office/officeart/2005/8/layout/default"/>
    <dgm:cxn modelId="{C3E078B0-C9F9-4177-AAF4-4807EB5D5627}" type="presParOf" srcId="{17AB9BB3-47D7-4888-BC1D-2E7B19634DC5}" destId="{64EB42FA-5D93-4A84-B8C0-FE1EE4270076}" srcOrd="5" destOrd="0" presId="urn:microsoft.com/office/officeart/2005/8/layout/default"/>
    <dgm:cxn modelId="{AE4574D1-84FA-41D9-89F7-FCAAD04D4AED}" type="presParOf" srcId="{17AB9BB3-47D7-4888-BC1D-2E7B19634DC5}" destId="{9516CC8B-4B9C-4B8D-AEE7-F86CD55145D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CC64B9-A526-4E65-813C-43EA84A8CB7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0B655B-6B3B-412C-AF1D-596D9FC6C971}">
      <dgm:prSet custT="1"/>
      <dgm:spPr>
        <a:solidFill>
          <a:srgbClr val="96C11F"/>
        </a:solidFill>
      </dgm:spPr>
      <dgm:t>
        <a:bodyPr/>
        <a:lstStyle/>
        <a:p>
          <a:r>
            <a:rPr lang="nl-BE" sz="2000" dirty="0">
              <a:solidFill>
                <a:schemeClr val="tx1"/>
              </a:solidFill>
            </a:rPr>
            <a:t>Wat bij verzadiging matten ? </a:t>
          </a:r>
          <a:endParaRPr lang="en-US" sz="2000" dirty="0">
            <a:solidFill>
              <a:schemeClr val="tx1"/>
            </a:solidFill>
          </a:endParaRPr>
        </a:p>
      </dgm:t>
    </dgm:pt>
    <dgm:pt modelId="{4C1FF4D9-F2A4-4B0D-A46D-20100F0102B6}" type="parTrans" cxnId="{FC063D2B-4022-4BDA-BA3F-AA860A8913CB}">
      <dgm:prSet/>
      <dgm:spPr/>
      <dgm:t>
        <a:bodyPr/>
        <a:lstStyle/>
        <a:p>
          <a:endParaRPr lang="en-US"/>
        </a:p>
      </dgm:t>
    </dgm:pt>
    <dgm:pt modelId="{F14234C1-6261-4DF9-81D1-B67BE1E88A73}" type="sibTrans" cxnId="{FC063D2B-4022-4BDA-BA3F-AA860A8913CB}">
      <dgm:prSet/>
      <dgm:spPr/>
      <dgm:t>
        <a:bodyPr/>
        <a:lstStyle/>
        <a:p>
          <a:endParaRPr lang="en-US"/>
        </a:p>
      </dgm:t>
    </dgm:pt>
    <dgm:pt modelId="{E299951A-09C8-4C1B-90AB-86FB3590B787}">
      <dgm:prSet custT="1"/>
      <dgm:spPr/>
      <dgm:t>
        <a:bodyPr/>
        <a:lstStyle/>
        <a:p>
          <a:pPr marL="342900" indent="-342900" algn="l" defTabSz="914400" rtl="0" eaLnBrk="1" latinLnBrk="0" hangingPunct="1">
            <a:lnSpc>
              <a:spcPct val="90000"/>
            </a:lnSpc>
            <a:spcBef>
              <a:spcPts val="1000"/>
            </a:spcBef>
            <a:buClr>
              <a:srgbClr val="96C11F"/>
            </a:buClr>
            <a:buFontTx/>
            <a:buChar char="-"/>
          </a:pPr>
          <a:r>
            <a:rPr lang="nl-BE" sz="2000" b="0" kern="1200" dirty="0">
              <a:solidFill>
                <a:srgbClr val="575756"/>
              </a:solidFill>
              <a:latin typeface="+mn-lt"/>
              <a:ea typeface="+mn-ea"/>
              <a:cs typeface="+mn-cs"/>
            </a:rPr>
            <a:t>Matelement verwijderen en legen</a:t>
          </a:r>
          <a:endParaRPr lang="en-US" sz="2000" b="0" kern="1200" dirty="0">
            <a:solidFill>
              <a:srgbClr val="575756"/>
            </a:solidFill>
            <a:latin typeface="+mn-lt"/>
            <a:ea typeface="+mn-ea"/>
            <a:cs typeface="+mn-cs"/>
          </a:endParaRPr>
        </a:p>
      </dgm:t>
    </dgm:pt>
    <dgm:pt modelId="{623FFA0C-522B-45F3-B9DF-2196C65F06CE}" type="parTrans" cxnId="{9B3044AD-A30F-4DCB-907D-4EF8BFF5E779}">
      <dgm:prSet/>
      <dgm:spPr/>
      <dgm:t>
        <a:bodyPr/>
        <a:lstStyle/>
        <a:p>
          <a:endParaRPr lang="en-US"/>
        </a:p>
      </dgm:t>
    </dgm:pt>
    <dgm:pt modelId="{DDCFCA7D-6F56-4AF7-B323-D161B0927DD6}" type="sibTrans" cxnId="{9B3044AD-A30F-4DCB-907D-4EF8BFF5E779}">
      <dgm:prSet/>
      <dgm:spPr/>
      <dgm:t>
        <a:bodyPr/>
        <a:lstStyle/>
        <a:p>
          <a:endParaRPr lang="en-US"/>
        </a:p>
      </dgm:t>
    </dgm:pt>
    <dgm:pt modelId="{5F1295F7-F2EF-4C33-83CC-B74CFAE72D6A}">
      <dgm:prSet custT="1"/>
      <dgm:spPr/>
      <dgm:t>
        <a:bodyPr/>
        <a:lstStyle/>
        <a:p>
          <a:pPr marL="342900" indent="-342900" algn="l" defTabSz="914400" rtl="0" eaLnBrk="1" latinLnBrk="0" hangingPunct="1">
            <a:lnSpc>
              <a:spcPct val="90000"/>
            </a:lnSpc>
            <a:spcBef>
              <a:spcPts val="1000"/>
            </a:spcBef>
            <a:buClr>
              <a:srgbClr val="96C11F"/>
            </a:buClr>
            <a:buFontTx/>
            <a:buChar char="-"/>
          </a:pPr>
          <a:r>
            <a:rPr lang="nl-BE" sz="2000" b="0" kern="1200" dirty="0">
              <a:solidFill>
                <a:srgbClr val="575756"/>
              </a:solidFill>
              <a:latin typeface="+mn-lt"/>
              <a:ea typeface="+mn-ea"/>
              <a:cs typeface="+mn-cs"/>
            </a:rPr>
            <a:t>Drogen van het </a:t>
          </a:r>
          <a:r>
            <a:rPr lang="nl-BE" sz="2000" b="0" kern="1200" dirty="0" err="1">
              <a:solidFill>
                <a:srgbClr val="575756"/>
              </a:solidFill>
              <a:latin typeface="+mn-lt"/>
              <a:ea typeface="+mn-ea"/>
              <a:cs typeface="+mn-cs"/>
            </a:rPr>
            <a:t>geotextiel</a:t>
          </a:r>
          <a:endParaRPr lang="en-US" sz="2000" b="0" kern="1200" dirty="0">
            <a:solidFill>
              <a:srgbClr val="575756"/>
            </a:solidFill>
            <a:latin typeface="+mn-lt"/>
            <a:ea typeface="+mn-ea"/>
            <a:cs typeface="+mn-cs"/>
          </a:endParaRPr>
        </a:p>
      </dgm:t>
    </dgm:pt>
    <dgm:pt modelId="{31BB86C9-C018-4FBE-AE02-326112E0F9A8}" type="parTrans" cxnId="{01C9F33E-477F-42B3-9E68-7C189E2D6CB9}">
      <dgm:prSet/>
      <dgm:spPr/>
      <dgm:t>
        <a:bodyPr/>
        <a:lstStyle/>
        <a:p>
          <a:endParaRPr lang="en-US"/>
        </a:p>
      </dgm:t>
    </dgm:pt>
    <dgm:pt modelId="{8FB622BD-BF9C-450A-AF7A-43245411C43D}" type="sibTrans" cxnId="{01C9F33E-477F-42B3-9E68-7C189E2D6CB9}">
      <dgm:prSet/>
      <dgm:spPr/>
      <dgm:t>
        <a:bodyPr/>
        <a:lstStyle/>
        <a:p>
          <a:endParaRPr lang="en-US"/>
        </a:p>
      </dgm:t>
    </dgm:pt>
    <dgm:pt modelId="{A420A637-FA5B-4387-86E2-A7ADCDB4D69E}">
      <dgm:prSet custT="1"/>
      <dgm:spPr/>
      <dgm:t>
        <a:bodyPr/>
        <a:lstStyle/>
        <a:p>
          <a:pPr marL="342900" indent="-342900" algn="l" defTabSz="914400" rtl="0" eaLnBrk="1" latinLnBrk="0" hangingPunct="1">
            <a:lnSpc>
              <a:spcPct val="90000"/>
            </a:lnSpc>
            <a:spcBef>
              <a:spcPts val="1000"/>
            </a:spcBef>
            <a:buClr>
              <a:srgbClr val="96C11F"/>
            </a:buClr>
            <a:buFontTx/>
            <a:buChar char="-"/>
          </a:pPr>
          <a:r>
            <a:rPr lang="nl-BE" sz="2000" b="0" kern="1200" dirty="0">
              <a:solidFill>
                <a:srgbClr val="575756"/>
              </a:solidFill>
              <a:latin typeface="+mn-lt"/>
              <a:ea typeface="+mn-ea"/>
              <a:cs typeface="+mn-cs"/>
            </a:rPr>
            <a:t>Opnieuw vullen van het element en terug aanbrengen</a:t>
          </a:r>
          <a:endParaRPr lang="en-US" sz="2000" b="0" kern="1200" dirty="0">
            <a:solidFill>
              <a:srgbClr val="575756"/>
            </a:solidFill>
            <a:latin typeface="+mn-lt"/>
            <a:ea typeface="+mn-ea"/>
            <a:cs typeface="+mn-cs"/>
          </a:endParaRPr>
        </a:p>
      </dgm:t>
    </dgm:pt>
    <dgm:pt modelId="{F32BB18C-9143-4B0B-8FD4-B30CBEA936A0}" type="parTrans" cxnId="{58132E38-CC7C-4FF2-B370-22DAF5B88EBF}">
      <dgm:prSet/>
      <dgm:spPr/>
      <dgm:t>
        <a:bodyPr/>
        <a:lstStyle/>
        <a:p>
          <a:endParaRPr lang="en-US"/>
        </a:p>
      </dgm:t>
    </dgm:pt>
    <dgm:pt modelId="{045B93B9-131A-4366-826D-267193F57E6D}" type="sibTrans" cxnId="{58132E38-CC7C-4FF2-B370-22DAF5B88EBF}">
      <dgm:prSet/>
      <dgm:spPr/>
      <dgm:t>
        <a:bodyPr/>
        <a:lstStyle/>
        <a:p>
          <a:endParaRPr lang="en-US"/>
        </a:p>
      </dgm:t>
    </dgm:pt>
    <dgm:pt modelId="{14E36055-122B-4B4B-A5B4-D56EE6DE336E}">
      <dgm:prSet custT="1"/>
      <dgm:spPr>
        <a:solidFill>
          <a:srgbClr val="96C11F"/>
        </a:solidFill>
      </dgm:spPr>
      <dgm:t>
        <a:bodyPr/>
        <a:lstStyle/>
        <a:p>
          <a:r>
            <a:rPr lang="nl-BE" sz="2000" dirty="0">
              <a:solidFill>
                <a:schemeClr val="tx1"/>
              </a:solidFill>
            </a:rPr>
            <a:t>Verwerking inhoud van de mat</a:t>
          </a:r>
          <a:endParaRPr lang="en-US" sz="2000" dirty="0">
            <a:solidFill>
              <a:schemeClr val="tx1"/>
            </a:solidFill>
          </a:endParaRPr>
        </a:p>
      </dgm:t>
    </dgm:pt>
    <dgm:pt modelId="{BBEB98E3-6187-4BC7-9853-0E6759B38141}" type="parTrans" cxnId="{5D139E7F-8222-4AB1-949B-17742B20EF56}">
      <dgm:prSet/>
      <dgm:spPr/>
      <dgm:t>
        <a:bodyPr/>
        <a:lstStyle/>
        <a:p>
          <a:endParaRPr lang="en-US"/>
        </a:p>
      </dgm:t>
    </dgm:pt>
    <dgm:pt modelId="{5D43E19A-2B8B-4B51-8C06-DF319DB816FA}" type="sibTrans" cxnId="{5D139E7F-8222-4AB1-949B-17742B20EF56}">
      <dgm:prSet/>
      <dgm:spPr/>
      <dgm:t>
        <a:bodyPr/>
        <a:lstStyle/>
        <a:p>
          <a:endParaRPr lang="en-US"/>
        </a:p>
      </dgm:t>
    </dgm:pt>
    <dgm:pt modelId="{F923AA49-0423-4F53-B896-58D6055A23C0}">
      <dgm:prSet custT="1"/>
      <dgm:spPr/>
      <dgm:t>
        <a:bodyPr/>
        <a:lstStyle/>
        <a:p>
          <a:pPr marL="342900" lvl="1" indent="-34290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96C11F"/>
            </a:buClr>
            <a:buFontTx/>
            <a:buChar char="-"/>
          </a:pPr>
          <a:r>
            <a:rPr lang="nl-BE" sz="2000" b="0" kern="1200" dirty="0">
              <a:solidFill>
                <a:srgbClr val="575756"/>
              </a:solidFill>
              <a:latin typeface="Calibri" panose="020F0502020204030204"/>
              <a:ea typeface="+mn-ea"/>
              <a:cs typeface="+mn-cs"/>
            </a:rPr>
            <a:t>Verbranden ( laagwaardig, verhoogde CO2 footprint) </a:t>
          </a:r>
          <a:endParaRPr lang="en-US" sz="2000" b="0" kern="1200" dirty="0">
            <a:solidFill>
              <a:srgbClr val="575756"/>
            </a:solidFill>
            <a:latin typeface="Calibri" panose="020F0502020204030204"/>
            <a:ea typeface="+mn-ea"/>
            <a:cs typeface="+mn-cs"/>
          </a:endParaRPr>
        </a:p>
      </dgm:t>
    </dgm:pt>
    <dgm:pt modelId="{E9CF5B45-3193-4739-B89D-EF9F009BB144}" type="parTrans" cxnId="{396D50CB-BF73-44C4-B455-A84BFC009A6D}">
      <dgm:prSet/>
      <dgm:spPr/>
      <dgm:t>
        <a:bodyPr/>
        <a:lstStyle/>
        <a:p>
          <a:endParaRPr lang="en-US"/>
        </a:p>
      </dgm:t>
    </dgm:pt>
    <dgm:pt modelId="{B955D540-3115-4F9F-B064-21006178021F}" type="sibTrans" cxnId="{396D50CB-BF73-44C4-B455-A84BFC009A6D}">
      <dgm:prSet/>
      <dgm:spPr/>
      <dgm:t>
        <a:bodyPr/>
        <a:lstStyle/>
        <a:p>
          <a:endParaRPr lang="en-US"/>
        </a:p>
      </dgm:t>
    </dgm:pt>
    <dgm:pt modelId="{4803051C-DA59-4D02-9383-6C0FC4B5FE13}">
      <dgm:prSet custT="1"/>
      <dgm:spPr/>
      <dgm:t>
        <a:bodyPr/>
        <a:lstStyle/>
        <a:p>
          <a:pPr marL="342900" lvl="1" indent="-34290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96C11F"/>
            </a:buClr>
            <a:buFontTx/>
            <a:buChar char="-"/>
          </a:pPr>
          <a:r>
            <a:rPr lang="nl-BE" sz="2000" b="0" kern="1200" dirty="0">
              <a:solidFill>
                <a:srgbClr val="575756"/>
              </a:solidFill>
              <a:latin typeface="Calibri" panose="020F0502020204030204"/>
              <a:ea typeface="+mn-ea"/>
              <a:cs typeface="+mn-cs"/>
            </a:rPr>
            <a:t>Alternatief : verder te onderzoeken : </a:t>
          </a:r>
          <a:r>
            <a:rPr lang="nl-BE" sz="2000" b="0" kern="1200" dirty="0" err="1">
              <a:solidFill>
                <a:srgbClr val="575756"/>
              </a:solidFill>
              <a:latin typeface="Calibri" panose="020F0502020204030204"/>
              <a:ea typeface="+mn-ea"/>
              <a:cs typeface="+mn-cs"/>
            </a:rPr>
            <a:t>landfarming</a:t>
          </a:r>
          <a:r>
            <a:rPr lang="nl-BE" sz="2000" b="0" kern="1200" dirty="0">
              <a:solidFill>
                <a:srgbClr val="575756"/>
              </a:solidFill>
              <a:latin typeface="Calibri" panose="020F0502020204030204"/>
              <a:ea typeface="+mn-ea"/>
              <a:cs typeface="+mn-cs"/>
            </a:rPr>
            <a:t> met witrotschimmels</a:t>
          </a:r>
          <a:endParaRPr lang="en-US" sz="2000" b="0" kern="1200" dirty="0">
            <a:solidFill>
              <a:srgbClr val="575756"/>
            </a:solidFill>
            <a:latin typeface="Calibri" panose="020F0502020204030204"/>
            <a:ea typeface="+mn-ea"/>
            <a:cs typeface="+mn-cs"/>
          </a:endParaRPr>
        </a:p>
      </dgm:t>
    </dgm:pt>
    <dgm:pt modelId="{6A880596-B0C0-443B-A917-657189A86A40}" type="parTrans" cxnId="{D65A6661-A7E6-4CFC-B7ED-D897399859E2}">
      <dgm:prSet/>
      <dgm:spPr/>
      <dgm:t>
        <a:bodyPr/>
        <a:lstStyle/>
        <a:p>
          <a:endParaRPr lang="en-US"/>
        </a:p>
      </dgm:t>
    </dgm:pt>
    <dgm:pt modelId="{987682DC-897B-4FA9-B1ED-D97D1A00B917}" type="sibTrans" cxnId="{D65A6661-A7E6-4CFC-B7ED-D897399859E2}">
      <dgm:prSet/>
      <dgm:spPr/>
      <dgm:t>
        <a:bodyPr/>
        <a:lstStyle/>
        <a:p>
          <a:endParaRPr lang="en-US"/>
        </a:p>
      </dgm:t>
    </dgm:pt>
    <dgm:pt modelId="{6EBAC74B-E50A-4D99-9DE9-0F636303A90B}">
      <dgm:prSet custT="1"/>
      <dgm:spPr/>
      <dgm:t>
        <a:bodyPr/>
        <a:lstStyle/>
        <a:p>
          <a:pPr marL="342900" indent="-342900" algn="l" defTabSz="914400" rtl="0" eaLnBrk="1" latinLnBrk="0" hangingPunct="1">
            <a:lnSpc>
              <a:spcPct val="90000"/>
            </a:lnSpc>
            <a:spcBef>
              <a:spcPts val="1000"/>
            </a:spcBef>
            <a:buClr>
              <a:srgbClr val="96C11F"/>
            </a:buClr>
            <a:buFontTx/>
            <a:buChar char="-"/>
          </a:pPr>
          <a:endParaRPr lang="en-US" sz="2000" b="0" kern="1200" dirty="0">
            <a:solidFill>
              <a:srgbClr val="575756"/>
            </a:solidFill>
            <a:latin typeface="+mn-lt"/>
            <a:ea typeface="+mn-ea"/>
            <a:cs typeface="+mn-cs"/>
          </a:endParaRPr>
        </a:p>
      </dgm:t>
    </dgm:pt>
    <dgm:pt modelId="{FA988335-1695-4DD1-84A3-2417FA4B0F42}" type="parTrans" cxnId="{6F49A886-B3DB-4CF5-AA80-DABD8AE1D957}">
      <dgm:prSet/>
      <dgm:spPr/>
      <dgm:t>
        <a:bodyPr/>
        <a:lstStyle/>
        <a:p>
          <a:endParaRPr lang="nl-BE"/>
        </a:p>
      </dgm:t>
    </dgm:pt>
    <dgm:pt modelId="{96282EF3-07E1-4943-8897-FE3B8BE01FF1}" type="sibTrans" cxnId="{6F49A886-B3DB-4CF5-AA80-DABD8AE1D957}">
      <dgm:prSet/>
      <dgm:spPr/>
      <dgm:t>
        <a:bodyPr/>
        <a:lstStyle/>
        <a:p>
          <a:endParaRPr lang="nl-BE"/>
        </a:p>
      </dgm:t>
    </dgm:pt>
    <dgm:pt modelId="{B75C788D-C54F-48C4-8395-465215922746}" type="pres">
      <dgm:prSet presAssocID="{A9CC64B9-A526-4E65-813C-43EA84A8CB7D}" presName="linear" presStyleCnt="0">
        <dgm:presLayoutVars>
          <dgm:animLvl val="lvl"/>
          <dgm:resizeHandles val="exact"/>
        </dgm:presLayoutVars>
      </dgm:prSet>
      <dgm:spPr/>
    </dgm:pt>
    <dgm:pt modelId="{6AA2B425-7A51-4E9E-8A13-B0C928052011}" type="pres">
      <dgm:prSet presAssocID="{540B655B-6B3B-412C-AF1D-596D9FC6C971}" presName="parentText" presStyleLbl="node1" presStyleIdx="0" presStyleCnt="2" custScaleX="86575" custScaleY="25922" custLinFactNeighborX="-6355" custLinFactNeighborY="-10208">
        <dgm:presLayoutVars>
          <dgm:chMax val="0"/>
          <dgm:bulletEnabled val="1"/>
        </dgm:presLayoutVars>
      </dgm:prSet>
      <dgm:spPr/>
    </dgm:pt>
    <dgm:pt modelId="{D7B01305-2C15-4F5A-A624-BAE8C9A1AF0F}" type="pres">
      <dgm:prSet presAssocID="{540B655B-6B3B-412C-AF1D-596D9FC6C971}" presName="childText" presStyleLbl="revTx" presStyleIdx="0" presStyleCnt="2">
        <dgm:presLayoutVars>
          <dgm:bulletEnabled val="1"/>
        </dgm:presLayoutVars>
      </dgm:prSet>
      <dgm:spPr/>
    </dgm:pt>
    <dgm:pt modelId="{353BE266-DC27-4C54-8882-12F1C65F4B4C}" type="pres">
      <dgm:prSet presAssocID="{14E36055-122B-4B4B-A5B4-D56EE6DE336E}" presName="parentText" presStyleLbl="node1" presStyleIdx="1" presStyleCnt="2" custScaleX="88470" custScaleY="28196" custLinFactNeighborX="-5407" custLinFactNeighborY="-10460">
        <dgm:presLayoutVars>
          <dgm:chMax val="0"/>
          <dgm:bulletEnabled val="1"/>
        </dgm:presLayoutVars>
      </dgm:prSet>
      <dgm:spPr/>
    </dgm:pt>
    <dgm:pt modelId="{454EF2E3-3968-4BFF-B1AF-1606D997CFDC}" type="pres">
      <dgm:prSet presAssocID="{14E36055-122B-4B4B-A5B4-D56EE6DE336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25B7A24-4B12-47A7-96C1-07D05E3B8B29}" type="presOf" srcId="{A9CC64B9-A526-4E65-813C-43EA84A8CB7D}" destId="{B75C788D-C54F-48C4-8395-465215922746}" srcOrd="0" destOrd="0" presId="urn:microsoft.com/office/officeart/2005/8/layout/vList2"/>
    <dgm:cxn modelId="{FC063D2B-4022-4BDA-BA3F-AA860A8913CB}" srcId="{A9CC64B9-A526-4E65-813C-43EA84A8CB7D}" destId="{540B655B-6B3B-412C-AF1D-596D9FC6C971}" srcOrd="0" destOrd="0" parTransId="{4C1FF4D9-F2A4-4B0D-A46D-20100F0102B6}" sibTransId="{F14234C1-6261-4DF9-81D1-B67BE1E88A73}"/>
    <dgm:cxn modelId="{58132E38-CC7C-4FF2-B370-22DAF5B88EBF}" srcId="{540B655B-6B3B-412C-AF1D-596D9FC6C971}" destId="{A420A637-FA5B-4387-86E2-A7ADCDB4D69E}" srcOrd="2" destOrd="0" parTransId="{F32BB18C-9143-4B0B-8FD4-B30CBEA936A0}" sibTransId="{045B93B9-131A-4366-826D-267193F57E6D}"/>
    <dgm:cxn modelId="{01C9F33E-477F-42B3-9E68-7C189E2D6CB9}" srcId="{540B655B-6B3B-412C-AF1D-596D9FC6C971}" destId="{5F1295F7-F2EF-4C33-83CC-B74CFAE72D6A}" srcOrd="1" destOrd="0" parTransId="{31BB86C9-C018-4FBE-AE02-326112E0F9A8}" sibTransId="{8FB622BD-BF9C-450A-AF7A-43245411C43D}"/>
    <dgm:cxn modelId="{D65A6661-A7E6-4CFC-B7ED-D897399859E2}" srcId="{14E36055-122B-4B4B-A5B4-D56EE6DE336E}" destId="{4803051C-DA59-4D02-9383-6C0FC4B5FE13}" srcOrd="1" destOrd="0" parTransId="{6A880596-B0C0-443B-A917-657189A86A40}" sibTransId="{987682DC-897B-4FA9-B1ED-D97D1A00B917}"/>
    <dgm:cxn modelId="{A5E90E44-B9ED-4F21-984A-D539A47BE6B8}" type="presOf" srcId="{F923AA49-0423-4F53-B896-58D6055A23C0}" destId="{454EF2E3-3968-4BFF-B1AF-1606D997CFDC}" srcOrd="0" destOrd="0" presId="urn:microsoft.com/office/officeart/2005/8/layout/vList2"/>
    <dgm:cxn modelId="{301E1D66-67F7-41D8-9694-C1FD8B46398F}" type="presOf" srcId="{A420A637-FA5B-4387-86E2-A7ADCDB4D69E}" destId="{D7B01305-2C15-4F5A-A624-BAE8C9A1AF0F}" srcOrd="0" destOrd="2" presId="urn:microsoft.com/office/officeart/2005/8/layout/vList2"/>
    <dgm:cxn modelId="{C0354B57-36C1-4D6B-BD10-556204C44DCA}" type="presOf" srcId="{E299951A-09C8-4C1B-90AB-86FB3590B787}" destId="{D7B01305-2C15-4F5A-A624-BAE8C9A1AF0F}" srcOrd="0" destOrd="0" presId="urn:microsoft.com/office/officeart/2005/8/layout/vList2"/>
    <dgm:cxn modelId="{5D139E7F-8222-4AB1-949B-17742B20EF56}" srcId="{A9CC64B9-A526-4E65-813C-43EA84A8CB7D}" destId="{14E36055-122B-4B4B-A5B4-D56EE6DE336E}" srcOrd="1" destOrd="0" parTransId="{BBEB98E3-6187-4BC7-9853-0E6759B38141}" sibTransId="{5D43E19A-2B8B-4B51-8C06-DF319DB816FA}"/>
    <dgm:cxn modelId="{AEFBA77F-1242-47FC-B7CC-451D6F1FD66A}" type="presOf" srcId="{4803051C-DA59-4D02-9383-6C0FC4B5FE13}" destId="{454EF2E3-3968-4BFF-B1AF-1606D997CFDC}" srcOrd="0" destOrd="1" presId="urn:microsoft.com/office/officeart/2005/8/layout/vList2"/>
    <dgm:cxn modelId="{158CF385-DC08-4518-8EA0-14EE2537DD07}" type="presOf" srcId="{6EBAC74B-E50A-4D99-9DE9-0F636303A90B}" destId="{D7B01305-2C15-4F5A-A624-BAE8C9A1AF0F}" srcOrd="0" destOrd="3" presId="urn:microsoft.com/office/officeart/2005/8/layout/vList2"/>
    <dgm:cxn modelId="{6F49A886-B3DB-4CF5-AA80-DABD8AE1D957}" srcId="{540B655B-6B3B-412C-AF1D-596D9FC6C971}" destId="{6EBAC74B-E50A-4D99-9DE9-0F636303A90B}" srcOrd="3" destOrd="0" parTransId="{FA988335-1695-4DD1-84A3-2417FA4B0F42}" sibTransId="{96282EF3-07E1-4943-8897-FE3B8BE01FF1}"/>
    <dgm:cxn modelId="{1899CEA7-1C1E-4529-948A-D3BCA7A48DB8}" type="presOf" srcId="{14E36055-122B-4B4B-A5B4-D56EE6DE336E}" destId="{353BE266-DC27-4C54-8882-12F1C65F4B4C}" srcOrd="0" destOrd="0" presId="urn:microsoft.com/office/officeart/2005/8/layout/vList2"/>
    <dgm:cxn modelId="{9B3044AD-A30F-4DCB-907D-4EF8BFF5E779}" srcId="{540B655B-6B3B-412C-AF1D-596D9FC6C971}" destId="{E299951A-09C8-4C1B-90AB-86FB3590B787}" srcOrd="0" destOrd="0" parTransId="{623FFA0C-522B-45F3-B9DF-2196C65F06CE}" sibTransId="{DDCFCA7D-6F56-4AF7-B323-D161B0927DD6}"/>
    <dgm:cxn modelId="{396D50CB-BF73-44C4-B455-A84BFC009A6D}" srcId="{14E36055-122B-4B4B-A5B4-D56EE6DE336E}" destId="{F923AA49-0423-4F53-B896-58D6055A23C0}" srcOrd="0" destOrd="0" parTransId="{E9CF5B45-3193-4739-B89D-EF9F009BB144}" sibTransId="{B955D540-3115-4F9F-B064-21006178021F}"/>
    <dgm:cxn modelId="{18E8FDD5-384A-44CB-99A5-DBA485084A30}" type="presOf" srcId="{540B655B-6B3B-412C-AF1D-596D9FC6C971}" destId="{6AA2B425-7A51-4E9E-8A13-B0C928052011}" srcOrd="0" destOrd="0" presId="urn:microsoft.com/office/officeart/2005/8/layout/vList2"/>
    <dgm:cxn modelId="{51ED2FEB-FAF2-44A0-9F44-2E70B8A24209}" type="presOf" srcId="{5F1295F7-F2EF-4C33-83CC-B74CFAE72D6A}" destId="{D7B01305-2C15-4F5A-A624-BAE8C9A1AF0F}" srcOrd="0" destOrd="1" presId="urn:microsoft.com/office/officeart/2005/8/layout/vList2"/>
    <dgm:cxn modelId="{6EC99DB7-6877-48E0-8C42-ACFE945EE6FE}" type="presParOf" srcId="{B75C788D-C54F-48C4-8395-465215922746}" destId="{6AA2B425-7A51-4E9E-8A13-B0C928052011}" srcOrd="0" destOrd="0" presId="urn:microsoft.com/office/officeart/2005/8/layout/vList2"/>
    <dgm:cxn modelId="{03717576-B2C7-48D4-85E4-50CD43985EC5}" type="presParOf" srcId="{B75C788D-C54F-48C4-8395-465215922746}" destId="{D7B01305-2C15-4F5A-A624-BAE8C9A1AF0F}" srcOrd="1" destOrd="0" presId="urn:microsoft.com/office/officeart/2005/8/layout/vList2"/>
    <dgm:cxn modelId="{BDDFF03E-0868-4F46-99AD-C96B820F1370}" type="presParOf" srcId="{B75C788D-C54F-48C4-8395-465215922746}" destId="{353BE266-DC27-4C54-8882-12F1C65F4B4C}" srcOrd="2" destOrd="0" presId="urn:microsoft.com/office/officeart/2005/8/layout/vList2"/>
    <dgm:cxn modelId="{D354E5D9-6FFB-4481-8C1B-F2730BABE91C}" type="presParOf" srcId="{B75C788D-C54F-48C4-8395-465215922746}" destId="{454EF2E3-3968-4BFF-B1AF-1606D997CFD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CBCA40-4690-4264-8FC9-CD8E3B210DFA}">
      <dsp:nvSpPr>
        <dsp:cNvPr id="0" name=""/>
        <dsp:cNvSpPr/>
      </dsp:nvSpPr>
      <dsp:spPr>
        <a:xfrm>
          <a:off x="237184" y="862"/>
          <a:ext cx="2910533" cy="1746320"/>
        </a:xfrm>
        <a:prstGeom prst="rect">
          <a:avLst/>
        </a:prstGeom>
        <a:solidFill>
          <a:srgbClr val="96C1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solidFill>
                <a:schemeClr val="tx1"/>
              </a:solidFill>
            </a:rPr>
            <a:t>Reactieve mat ( </a:t>
          </a:r>
          <a:r>
            <a:rPr lang="nl-BE" sz="2000" kern="1200" dirty="0" err="1">
              <a:solidFill>
                <a:schemeClr val="tx1"/>
              </a:solidFill>
            </a:rPr>
            <a:t>biochar</a:t>
          </a:r>
          <a:r>
            <a:rPr lang="nl-BE" sz="2000" kern="1200" dirty="0">
              <a:solidFill>
                <a:schemeClr val="tx1"/>
              </a:solidFill>
            </a:rPr>
            <a:t> en veen) houdt verontreinigd grondwater met PAK, BTEX en minerale olie tegen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37184" y="862"/>
        <a:ext cx="2910533" cy="1746320"/>
      </dsp:txXfrm>
    </dsp:sp>
    <dsp:sp modelId="{CE9B635C-6BB4-4DB8-A9E6-E37BA439FB1F}">
      <dsp:nvSpPr>
        <dsp:cNvPr id="0" name=""/>
        <dsp:cNvSpPr/>
      </dsp:nvSpPr>
      <dsp:spPr>
        <a:xfrm>
          <a:off x="3438771" y="862"/>
          <a:ext cx="2910533" cy="1746320"/>
        </a:xfrm>
        <a:prstGeom prst="rect">
          <a:avLst/>
        </a:prstGeom>
        <a:solidFill>
          <a:srgbClr val="96C1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solidFill>
                <a:schemeClr val="tx1"/>
              </a:solidFill>
            </a:rPr>
            <a:t>Aanzienlijke verbetering van de kwaliteit van het oppervlaktewater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438771" y="862"/>
        <a:ext cx="2910533" cy="1746320"/>
      </dsp:txXfrm>
    </dsp:sp>
    <dsp:sp modelId="{B8F6F273-379E-4130-BD69-7F4E7EA64198}">
      <dsp:nvSpPr>
        <dsp:cNvPr id="0" name=""/>
        <dsp:cNvSpPr/>
      </dsp:nvSpPr>
      <dsp:spPr>
        <a:xfrm>
          <a:off x="237184" y="2038236"/>
          <a:ext cx="2910533" cy="1746320"/>
        </a:xfrm>
        <a:prstGeom prst="rect">
          <a:avLst/>
        </a:prstGeom>
        <a:solidFill>
          <a:srgbClr val="96C1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solidFill>
                <a:schemeClr val="tx1"/>
              </a:solidFill>
            </a:rPr>
            <a:t>Optimale werking - rendement 85%-99% </a:t>
          </a:r>
          <a:endParaRPr lang="en-US" sz="20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600" kern="1200" dirty="0">
              <a:solidFill>
                <a:schemeClr val="tx1"/>
              </a:solidFill>
            </a:rPr>
            <a:t>periode okt. 2020 – okt. 2021 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600" kern="1200" dirty="0">
              <a:solidFill>
                <a:schemeClr val="tx1"/>
              </a:solidFill>
            </a:rPr>
            <a:t>periode dec. 2021 – april 2022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37184" y="2038236"/>
        <a:ext cx="2910533" cy="1746320"/>
      </dsp:txXfrm>
    </dsp:sp>
    <dsp:sp modelId="{9516CC8B-4B9C-4B8D-AEE7-F86CD55145D3}">
      <dsp:nvSpPr>
        <dsp:cNvPr id="0" name=""/>
        <dsp:cNvSpPr/>
      </dsp:nvSpPr>
      <dsp:spPr>
        <a:xfrm>
          <a:off x="3438771" y="2038236"/>
          <a:ext cx="2910533" cy="1746320"/>
        </a:xfrm>
        <a:prstGeom prst="rect">
          <a:avLst/>
        </a:prstGeom>
        <a:solidFill>
          <a:srgbClr val="96C1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solidFill>
                <a:schemeClr val="tx1"/>
              </a:solidFill>
            </a:rPr>
            <a:t>Droge zomerperiode + invloed bijkomende verharding/ gebouw : verder onderzoek nodig !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438771" y="2038236"/>
        <a:ext cx="2910533" cy="1746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2B425-7A51-4E9E-8A13-B0C928052011}">
      <dsp:nvSpPr>
        <dsp:cNvPr id="0" name=""/>
        <dsp:cNvSpPr/>
      </dsp:nvSpPr>
      <dsp:spPr>
        <a:xfrm>
          <a:off x="23051" y="271179"/>
          <a:ext cx="5582292" cy="310566"/>
        </a:xfrm>
        <a:prstGeom prst="roundRect">
          <a:avLst/>
        </a:prstGeom>
        <a:solidFill>
          <a:srgbClr val="96C1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solidFill>
                <a:schemeClr val="tx1"/>
              </a:solidFill>
            </a:rPr>
            <a:t>Wat bij verzadiging matten ? 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8212" y="286340"/>
        <a:ext cx="5551970" cy="280244"/>
      </dsp:txXfrm>
    </dsp:sp>
    <dsp:sp modelId="{D7B01305-2C15-4F5A-A624-BAE8C9A1AF0F}">
      <dsp:nvSpPr>
        <dsp:cNvPr id="0" name=""/>
        <dsp:cNvSpPr/>
      </dsp:nvSpPr>
      <dsp:spPr>
        <a:xfrm>
          <a:off x="0" y="720361"/>
          <a:ext cx="6447927" cy="1357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722" tIns="25400" rIns="142240" bIns="25400" numCol="1" spcCol="1270" anchor="t" anchorCtr="0">
          <a:noAutofit/>
        </a:bodyPr>
        <a:lstStyle/>
        <a:p>
          <a:pPr marL="342900" lvl="1" indent="-34290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96C11F"/>
            </a:buClr>
            <a:buFontTx/>
            <a:buChar char="-"/>
          </a:pPr>
          <a:r>
            <a:rPr lang="nl-BE" sz="2000" b="0" kern="1200" dirty="0">
              <a:solidFill>
                <a:srgbClr val="575756"/>
              </a:solidFill>
              <a:latin typeface="+mn-lt"/>
              <a:ea typeface="+mn-ea"/>
              <a:cs typeface="+mn-cs"/>
            </a:rPr>
            <a:t>Matelement verwijderen en legen</a:t>
          </a:r>
          <a:endParaRPr lang="en-US" sz="2000" b="0" kern="1200" dirty="0">
            <a:solidFill>
              <a:srgbClr val="575756"/>
            </a:solidFill>
            <a:latin typeface="+mn-lt"/>
            <a:ea typeface="+mn-ea"/>
            <a:cs typeface="+mn-cs"/>
          </a:endParaRPr>
        </a:p>
        <a:p>
          <a:pPr marL="342900" lvl="1" indent="-34290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96C11F"/>
            </a:buClr>
            <a:buFontTx/>
            <a:buChar char="-"/>
          </a:pPr>
          <a:r>
            <a:rPr lang="nl-BE" sz="2000" b="0" kern="1200" dirty="0">
              <a:solidFill>
                <a:srgbClr val="575756"/>
              </a:solidFill>
              <a:latin typeface="+mn-lt"/>
              <a:ea typeface="+mn-ea"/>
              <a:cs typeface="+mn-cs"/>
            </a:rPr>
            <a:t>Drogen van het </a:t>
          </a:r>
          <a:r>
            <a:rPr lang="nl-BE" sz="2000" b="0" kern="1200" dirty="0" err="1">
              <a:solidFill>
                <a:srgbClr val="575756"/>
              </a:solidFill>
              <a:latin typeface="+mn-lt"/>
              <a:ea typeface="+mn-ea"/>
              <a:cs typeface="+mn-cs"/>
            </a:rPr>
            <a:t>geotextiel</a:t>
          </a:r>
          <a:endParaRPr lang="en-US" sz="2000" b="0" kern="1200" dirty="0">
            <a:solidFill>
              <a:srgbClr val="575756"/>
            </a:solidFill>
            <a:latin typeface="+mn-lt"/>
            <a:ea typeface="+mn-ea"/>
            <a:cs typeface="+mn-cs"/>
          </a:endParaRPr>
        </a:p>
        <a:p>
          <a:pPr marL="342900" lvl="1" indent="-34290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96C11F"/>
            </a:buClr>
            <a:buFontTx/>
            <a:buChar char="-"/>
          </a:pPr>
          <a:r>
            <a:rPr lang="nl-BE" sz="2000" b="0" kern="1200" dirty="0">
              <a:solidFill>
                <a:srgbClr val="575756"/>
              </a:solidFill>
              <a:latin typeface="+mn-lt"/>
              <a:ea typeface="+mn-ea"/>
              <a:cs typeface="+mn-cs"/>
            </a:rPr>
            <a:t>Opnieuw vullen van het element en terug aanbrengen</a:t>
          </a:r>
          <a:endParaRPr lang="en-US" sz="2000" b="0" kern="1200" dirty="0">
            <a:solidFill>
              <a:srgbClr val="575756"/>
            </a:solidFill>
            <a:latin typeface="+mn-lt"/>
            <a:ea typeface="+mn-ea"/>
            <a:cs typeface="+mn-cs"/>
          </a:endParaRPr>
        </a:p>
        <a:p>
          <a:pPr marL="342900" lvl="1" indent="-34290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96C11F"/>
            </a:buClr>
            <a:buFontTx/>
            <a:buChar char="-"/>
          </a:pPr>
          <a:endParaRPr lang="en-US" sz="2000" b="0" kern="1200" dirty="0">
            <a:solidFill>
              <a:srgbClr val="575756"/>
            </a:solidFill>
            <a:latin typeface="+mn-lt"/>
            <a:ea typeface="+mn-ea"/>
            <a:cs typeface="+mn-cs"/>
          </a:endParaRPr>
        </a:p>
      </dsp:txBody>
      <dsp:txXfrm>
        <a:off x="0" y="720361"/>
        <a:ext cx="6447927" cy="1357920"/>
      </dsp:txXfrm>
    </dsp:sp>
    <dsp:sp modelId="{353BE266-DC27-4C54-8882-12F1C65F4B4C}">
      <dsp:nvSpPr>
        <dsp:cNvPr id="0" name=""/>
        <dsp:cNvSpPr/>
      </dsp:nvSpPr>
      <dsp:spPr>
        <a:xfrm>
          <a:off x="23083" y="1967422"/>
          <a:ext cx="5704481" cy="337810"/>
        </a:xfrm>
        <a:prstGeom prst="roundRect">
          <a:avLst/>
        </a:prstGeom>
        <a:solidFill>
          <a:srgbClr val="96C11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>
              <a:solidFill>
                <a:schemeClr val="tx1"/>
              </a:solidFill>
            </a:rPr>
            <a:t>Verwerking inhoud van de mat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9574" y="1983913"/>
        <a:ext cx="5671499" cy="304828"/>
      </dsp:txXfrm>
    </dsp:sp>
    <dsp:sp modelId="{454EF2E3-3968-4BFF-B1AF-1606D997CFDC}">
      <dsp:nvSpPr>
        <dsp:cNvPr id="0" name=""/>
        <dsp:cNvSpPr/>
      </dsp:nvSpPr>
      <dsp:spPr>
        <a:xfrm>
          <a:off x="0" y="2416092"/>
          <a:ext cx="6447927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722" tIns="25400" rIns="142240" bIns="25400" numCol="1" spcCol="1270" anchor="t" anchorCtr="0">
          <a:noAutofit/>
        </a:bodyPr>
        <a:lstStyle/>
        <a:p>
          <a:pPr marL="342900" lvl="1" indent="-34290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96C11F"/>
            </a:buClr>
            <a:buFontTx/>
            <a:buChar char="-"/>
          </a:pPr>
          <a:r>
            <a:rPr lang="nl-BE" sz="2000" b="0" kern="1200" dirty="0">
              <a:solidFill>
                <a:srgbClr val="575756"/>
              </a:solidFill>
              <a:latin typeface="Calibri" panose="020F0502020204030204"/>
              <a:ea typeface="+mn-ea"/>
              <a:cs typeface="+mn-cs"/>
            </a:rPr>
            <a:t>Verbranden ( laagwaardig, verhoogde CO2 footprint) </a:t>
          </a:r>
          <a:endParaRPr lang="en-US" sz="2000" b="0" kern="1200" dirty="0">
            <a:solidFill>
              <a:srgbClr val="575756"/>
            </a:solidFill>
            <a:latin typeface="Calibri" panose="020F0502020204030204"/>
            <a:ea typeface="+mn-ea"/>
            <a:cs typeface="+mn-cs"/>
          </a:endParaRPr>
        </a:p>
        <a:p>
          <a:pPr marL="342900" lvl="1" indent="-34290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rgbClr val="96C11F"/>
            </a:buClr>
            <a:buFontTx/>
            <a:buChar char="-"/>
          </a:pPr>
          <a:r>
            <a:rPr lang="nl-BE" sz="2000" b="0" kern="1200" dirty="0">
              <a:solidFill>
                <a:srgbClr val="575756"/>
              </a:solidFill>
              <a:latin typeface="Calibri" panose="020F0502020204030204"/>
              <a:ea typeface="+mn-ea"/>
              <a:cs typeface="+mn-cs"/>
            </a:rPr>
            <a:t>Alternatief : verder te onderzoeken : </a:t>
          </a:r>
          <a:r>
            <a:rPr lang="nl-BE" sz="2000" b="0" kern="1200" dirty="0" err="1">
              <a:solidFill>
                <a:srgbClr val="575756"/>
              </a:solidFill>
              <a:latin typeface="Calibri" panose="020F0502020204030204"/>
              <a:ea typeface="+mn-ea"/>
              <a:cs typeface="+mn-cs"/>
            </a:rPr>
            <a:t>landfarming</a:t>
          </a:r>
          <a:r>
            <a:rPr lang="nl-BE" sz="2000" b="0" kern="1200" dirty="0">
              <a:solidFill>
                <a:srgbClr val="575756"/>
              </a:solidFill>
              <a:latin typeface="Calibri" panose="020F0502020204030204"/>
              <a:ea typeface="+mn-ea"/>
              <a:cs typeface="+mn-cs"/>
            </a:rPr>
            <a:t> met witrotschimmels</a:t>
          </a:r>
          <a:endParaRPr lang="en-US" sz="2000" b="0" kern="1200" dirty="0">
            <a:solidFill>
              <a:srgbClr val="575756"/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416092"/>
        <a:ext cx="6447927" cy="105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D4360-734B-4A41-BB40-448DDCC7DBFF}" type="datetimeFigureOut">
              <a:rPr lang="nl-BE" smtClean="0"/>
              <a:t>14/10/2022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7E2E4-4958-4A0D-8EBE-E45C9991947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546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Sterke</a:t>
            </a:r>
            <a:r>
              <a:rPr lang="fr-BE" dirty="0"/>
              <a:t> drainage en </a:t>
            </a:r>
            <a:r>
              <a:rPr lang="fr-BE" dirty="0" err="1"/>
              <a:t>toename</a:t>
            </a:r>
            <a:r>
              <a:rPr lang="fr-BE" dirty="0"/>
              <a:t> van de </a:t>
            </a:r>
            <a:r>
              <a:rPr lang="fr-BE" dirty="0" err="1"/>
              <a:t>verontreiniging</a:t>
            </a:r>
            <a:r>
              <a:rPr lang="fr-BE" dirty="0"/>
              <a:t> </a:t>
            </a:r>
            <a:r>
              <a:rPr lang="fr-BE" dirty="0" err="1"/>
              <a:t>door</a:t>
            </a:r>
            <a:r>
              <a:rPr lang="fr-BE" dirty="0"/>
              <a:t> de </a:t>
            </a:r>
            <a:r>
              <a:rPr lang="fr-BE" dirty="0" err="1"/>
              <a:t>uitgevoerde</a:t>
            </a:r>
            <a:r>
              <a:rPr lang="fr-BE" dirty="0"/>
              <a:t> </a:t>
            </a:r>
            <a:r>
              <a:rPr lang="fr-BE" dirty="0" err="1"/>
              <a:t>ruiming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3743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nl-BE" sz="1200" dirty="0"/>
              <a:t>Meetcampagne afstemmen op de seizoenen  locatie aanplant ( dit kan momenteel niet uit de resultaten worden gehaald) – planning beter volgen – plaatsen peilbuizen op exacte locaties </a:t>
            </a:r>
            <a:r>
              <a:rPr lang="nl-BE" sz="1200" dirty="0" err="1"/>
              <a:t>ifv</a:t>
            </a:r>
            <a:r>
              <a:rPr lang="nl-BE" sz="1200" dirty="0"/>
              <a:t> de planten ( geen toevallige peilbuis die er al staat, maar peilbuis </a:t>
            </a:r>
            <a:r>
              <a:rPr lang="nl-BE" sz="1200" dirty="0" err="1"/>
              <a:t>ifv</a:t>
            </a:r>
            <a:r>
              <a:rPr lang="nl-BE" sz="1200" dirty="0"/>
              <a:t> locatie planten)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944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2997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6215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9435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0745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9887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1578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2224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nl-BE" sz="1200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7999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nl-BE" sz="1200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85101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9812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nl-BE" sz="1200" dirty="0"/>
          </a:p>
          <a:p>
            <a:pPr marL="342900" indent="-342900">
              <a:buFontTx/>
              <a:buChar char="-"/>
            </a:pPr>
            <a:r>
              <a:rPr lang="nl-BE" sz="1200" dirty="0"/>
              <a:t>Aandachtspunten bij het ontwerp</a:t>
            </a:r>
          </a:p>
          <a:p>
            <a:pPr marL="342900" indent="-342900">
              <a:buFontTx/>
              <a:buChar char="-"/>
            </a:pPr>
            <a:r>
              <a:rPr lang="nl-BE" sz="1200" dirty="0"/>
              <a:t>Hier eerst concept geschreven en daarna pas het haalbaarheidsonderzoek ( Universiteit / Covid – nadelig – vertraging) </a:t>
            </a:r>
          </a:p>
          <a:p>
            <a:pPr marL="342900" indent="-342900">
              <a:buFontTx/>
              <a:buChar char="-"/>
            </a:pPr>
            <a:r>
              <a:rPr lang="nl-BE" sz="1200" dirty="0"/>
              <a:t>Conclusies uit het haalbaarheidsonderzoek kwamen laat </a:t>
            </a:r>
            <a:r>
              <a:rPr lang="nl-BE" sz="1200" dirty="0" err="1"/>
              <a:t>ifv</a:t>
            </a:r>
            <a:r>
              <a:rPr lang="nl-BE" sz="1200" dirty="0"/>
              <a:t> het vervolgtraject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7E2E4-4958-4A0D-8EBE-E45C9991947A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5419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F131457-BF9E-49DE-9D24-614646BE4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55545"/>
            <a:ext cx="12192000" cy="5195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35472" y="2156754"/>
            <a:ext cx="9144000" cy="1022466"/>
          </a:xfrm>
        </p:spPr>
        <p:txBody>
          <a:bodyPr anchor="b">
            <a:normAutofit/>
          </a:bodyPr>
          <a:lstStyle>
            <a:lvl1pPr algn="ctr">
              <a:defRPr sz="5500" b="1">
                <a:solidFill>
                  <a:srgbClr val="96C11F"/>
                </a:solidFill>
              </a:defRPr>
            </a:lvl1pPr>
          </a:lstStyle>
          <a:p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br>
              <a:rPr lang="nl-BE"/>
            </a:br>
            <a:r>
              <a:rPr lang="nl-BE"/>
              <a:t>Titel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06807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D1540A42-342B-4E27-901D-2BBA8DC5DAEF}" type="datetime1">
              <a:rPr lang="nl-BE" smtClean="0"/>
              <a:pPr/>
              <a:t>14/10/2022</a:t>
            </a:fld>
            <a:endParaRPr lang="en-US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B570B46-A138-44CA-B513-776E8A86DD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37" y="3921745"/>
            <a:ext cx="3008926" cy="172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96DC4A7-3E7C-4753-AD9A-2B0599B60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90688"/>
            <a:ext cx="12192000" cy="5160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800" b="1">
                <a:solidFill>
                  <a:srgbClr val="96C11F"/>
                </a:solidFill>
              </a:defRPr>
            </a:lvl1pPr>
          </a:lstStyle>
          <a:p>
            <a:r>
              <a:rPr lang="nl-BE"/>
              <a:t>Titel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noFill/>
        </p:spPr>
        <p:txBody>
          <a:bodyPr/>
          <a:lstStyle>
            <a:lvl1pPr marL="0" indent="0">
              <a:buNone/>
              <a:defRPr lang="nl-BE" sz="2500" b="0" kern="1200" dirty="0" smtClean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nl-BE"/>
              <a:t>Kop 1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 err="1"/>
              <a:t>Third</a:t>
            </a:r>
            <a:r>
              <a:rPr lang="nl-BE"/>
              <a:t> level</a:t>
            </a:r>
          </a:p>
          <a:p>
            <a:pPr lvl="3"/>
            <a:r>
              <a:rPr lang="nl-BE" err="1"/>
              <a:t>Fourth</a:t>
            </a:r>
            <a:r>
              <a:rPr lang="nl-BE"/>
              <a:t> level</a:t>
            </a:r>
          </a:p>
          <a:p>
            <a:pPr lvl="4"/>
            <a:r>
              <a:rPr lang="nl-BE" err="1"/>
              <a:t>Fifth</a:t>
            </a:r>
            <a:r>
              <a:rPr lang="nl-BE"/>
              <a:t>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1BC3E-A6E3-4893-9CF4-DAF1B84EA9C7}" type="datetime1">
              <a:rPr lang="nl-BE" smtClean="0"/>
              <a:t>14/10/2022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Titel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noFill/>
        </p:spPr>
        <p:txBody>
          <a:bodyPr/>
          <a:lstStyle/>
          <a:p>
            <a:pPr lvl="0"/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Master </a:t>
            </a:r>
            <a:r>
              <a:rPr lang="nl-BE" err="1"/>
              <a:t>text</a:t>
            </a:r>
            <a:r>
              <a:rPr lang="nl-BE"/>
              <a:t> </a:t>
            </a:r>
            <a:r>
              <a:rPr lang="nl-BE" err="1"/>
              <a:t>styles</a:t>
            </a:r>
            <a:endParaRPr lang="nl-BE"/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 err="1"/>
              <a:t>Third</a:t>
            </a:r>
            <a:r>
              <a:rPr lang="nl-BE"/>
              <a:t> level</a:t>
            </a:r>
          </a:p>
          <a:p>
            <a:pPr lvl="3"/>
            <a:r>
              <a:rPr lang="nl-BE" err="1"/>
              <a:t>Fourth</a:t>
            </a:r>
            <a:r>
              <a:rPr lang="nl-BE"/>
              <a:t> level</a:t>
            </a:r>
          </a:p>
          <a:p>
            <a:pPr lvl="4"/>
            <a:r>
              <a:rPr lang="nl-BE" err="1"/>
              <a:t>Fifth</a:t>
            </a:r>
            <a:r>
              <a:rPr lang="nl-BE"/>
              <a:t>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noFill/>
        </p:spPr>
        <p:txBody>
          <a:bodyPr/>
          <a:lstStyle/>
          <a:p>
            <a:pPr lvl="0"/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Master </a:t>
            </a:r>
            <a:r>
              <a:rPr lang="nl-BE" err="1"/>
              <a:t>text</a:t>
            </a:r>
            <a:r>
              <a:rPr lang="nl-BE"/>
              <a:t> </a:t>
            </a:r>
            <a:r>
              <a:rPr lang="nl-BE" err="1"/>
              <a:t>styles</a:t>
            </a:r>
            <a:endParaRPr lang="nl-BE"/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 err="1"/>
              <a:t>Third</a:t>
            </a:r>
            <a:r>
              <a:rPr lang="nl-BE"/>
              <a:t> level</a:t>
            </a:r>
          </a:p>
          <a:p>
            <a:pPr lvl="3"/>
            <a:r>
              <a:rPr lang="nl-BE" err="1"/>
              <a:t>Fourth</a:t>
            </a:r>
            <a:r>
              <a:rPr lang="nl-BE"/>
              <a:t> level</a:t>
            </a:r>
          </a:p>
          <a:p>
            <a:pPr lvl="4"/>
            <a:r>
              <a:rPr lang="nl-BE" err="1"/>
              <a:t>Fifth</a:t>
            </a:r>
            <a:r>
              <a:rPr lang="nl-BE"/>
              <a:t>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625D-97DF-4E98-923E-63669D30E3BE}" type="datetime1">
              <a:rPr lang="nl-BE" smtClean="0"/>
              <a:t>14/10/2022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‹nr.›</a:t>
            </a:fld>
            <a:endParaRPr lang="en-US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AA230DF7-E2D4-4E50-A62B-F5A48E34424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25625"/>
            <a:ext cx="0" cy="4351338"/>
          </a:xfrm>
          <a:prstGeom prst="line">
            <a:avLst/>
          </a:prstGeom>
          <a:ln>
            <a:solidFill>
              <a:srgbClr val="07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234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Titel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000" b="1">
                <a:solidFill>
                  <a:srgbClr val="0766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Master </a:t>
            </a:r>
            <a:r>
              <a:rPr lang="nl-BE" err="1"/>
              <a:t>text</a:t>
            </a:r>
            <a:r>
              <a:rPr lang="nl-BE"/>
              <a:t> </a:t>
            </a:r>
            <a:r>
              <a:rPr lang="nl-BE" err="1"/>
              <a:t>styles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noFill/>
        </p:spPr>
        <p:txBody>
          <a:bodyPr/>
          <a:lstStyle/>
          <a:p>
            <a:pPr lvl="0"/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Master </a:t>
            </a:r>
            <a:r>
              <a:rPr lang="nl-BE" err="1"/>
              <a:t>text</a:t>
            </a:r>
            <a:r>
              <a:rPr lang="nl-BE"/>
              <a:t> </a:t>
            </a:r>
            <a:r>
              <a:rPr lang="nl-BE" err="1"/>
              <a:t>styles</a:t>
            </a:r>
            <a:endParaRPr lang="nl-BE"/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 err="1"/>
              <a:t>Third</a:t>
            </a:r>
            <a:r>
              <a:rPr lang="nl-BE"/>
              <a:t> level</a:t>
            </a:r>
          </a:p>
          <a:p>
            <a:pPr lvl="3"/>
            <a:r>
              <a:rPr lang="nl-BE" err="1"/>
              <a:t>Fourth</a:t>
            </a:r>
            <a:r>
              <a:rPr lang="nl-BE"/>
              <a:t> level</a:t>
            </a:r>
          </a:p>
          <a:p>
            <a:pPr lvl="4"/>
            <a:r>
              <a:rPr lang="nl-BE" err="1"/>
              <a:t>Fifth</a:t>
            </a:r>
            <a:r>
              <a:rPr lang="nl-BE"/>
              <a:t>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000" b="1">
                <a:solidFill>
                  <a:srgbClr val="0766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Master </a:t>
            </a:r>
            <a:r>
              <a:rPr lang="nl-BE" err="1"/>
              <a:t>text</a:t>
            </a:r>
            <a:r>
              <a:rPr lang="nl-BE"/>
              <a:t> </a:t>
            </a:r>
            <a:r>
              <a:rPr lang="nl-BE" err="1"/>
              <a:t>styles</a:t>
            </a:r>
            <a:endParaRPr lang="nl-B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noFill/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9566D-2219-459F-A6F2-CE029426A2FB}" type="datetime1">
              <a:rPr lang="nl-BE" smtClean="0"/>
              <a:t>14/10/2022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FB14DE5-8E4D-41CC-A7BA-3447DA38178B}"/>
              </a:ext>
            </a:extLst>
          </p:cNvPr>
          <p:cNvCxnSpPr>
            <a:cxnSpLocks/>
            <a:stCxn id="2" idx="2"/>
          </p:cNvCxnSpPr>
          <p:nvPr userDrawn="1"/>
        </p:nvCxnSpPr>
        <p:spPr>
          <a:xfrm flipH="1">
            <a:off x="6096000" y="1690688"/>
            <a:ext cx="1588" cy="4498975"/>
          </a:xfrm>
          <a:prstGeom prst="line">
            <a:avLst/>
          </a:prstGeom>
          <a:ln>
            <a:solidFill>
              <a:srgbClr val="07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24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612" y="380594"/>
            <a:ext cx="3932237" cy="1069975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nl-BE"/>
              <a:t>Titel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noFill/>
        </p:spPr>
        <p:txBody>
          <a:bodyPr/>
          <a:lstStyle>
            <a:lvl1pPr marL="0" indent="0">
              <a:buNone/>
              <a:defRPr sz="3000"/>
            </a:lvl1pPr>
            <a:lvl2pPr marL="742950" indent="-285750">
              <a:buFont typeface="Arial" panose="020B0604020202020204" pitchFamily="34" charset="0"/>
              <a:buChar char="•"/>
              <a:defRPr sz="1400"/>
            </a:lvl2pPr>
            <a:lvl3pPr marL="1085850" indent="-171450">
              <a:buFont typeface="Arial" panose="020B0604020202020204" pitchFamily="34" charset="0"/>
              <a:buChar char="•"/>
              <a:defRPr sz="1200"/>
            </a:lvl3pPr>
            <a:lvl4pPr marL="1543050" indent="-171450">
              <a:buFont typeface="Arial" panose="020B0604020202020204" pitchFamily="34" charset="0"/>
              <a:buChar char="•"/>
              <a:defRPr sz="1000"/>
            </a:lvl4pPr>
            <a:lvl5pPr marL="2000250" indent="-171450">
              <a:buFont typeface="Arial" panose="020B0604020202020204" pitchFamily="34" charset="0"/>
              <a:buChar char="•"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Master </a:t>
            </a:r>
            <a:r>
              <a:rPr lang="nl-BE" err="1"/>
              <a:t>text</a:t>
            </a:r>
            <a:r>
              <a:rPr lang="nl-BE"/>
              <a:t> </a:t>
            </a:r>
            <a:r>
              <a:rPr lang="nl-BE" err="1"/>
              <a:t>styles</a:t>
            </a:r>
            <a:endParaRPr lang="nl-BE"/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 err="1"/>
              <a:t>Third</a:t>
            </a:r>
            <a:r>
              <a:rPr lang="nl-BE"/>
              <a:t> level</a:t>
            </a:r>
          </a:p>
          <a:p>
            <a:pPr lvl="3"/>
            <a:r>
              <a:rPr lang="nl-BE" err="1"/>
              <a:t>Fourth</a:t>
            </a:r>
            <a:r>
              <a:rPr lang="nl-BE"/>
              <a:t> level</a:t>
            </a:r>
          </a:p>
          <a:p>
            <a:pPr lvl="4"/>
            <a:r>
              <a:rPr lang="nl-BE" err="1"/>
              <a:t>Fifth</a:t>
            </a:r>
            <a:r>
              <a:rPr lang="nl-BE"/>
              <a:t>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0272-4E02-4B9A-913E-521CE636ADFE}" type="datetime1">
              <a:rPr lang="nl-BE" smtClean="0"/>
              <a:t>14/10/2022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F1D1-5227-2740-ACC5-E828426B49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0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9C25AAC-BCF9-44A0-9167-AFEDEE330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r="241" b="83575"/>
          <a:stretch/>
        </p:blipFill>
        <p:spPr>
          <a:xfrm>
            <a:off x="-19665" y="0"/>
            <a:ext cx="12211665" cy="1622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321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Partners van RESANAT</a:t>
            </a:r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9FCB11C-1BEC-4BFC-A3E5-8A93924A00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16" y="2222089"/>
            <a:ext cx="9102169" cy="39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5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775448" y="334"/>
            <a:ext cx="719667" cy="663417"/>
          </a:xfrm>
          <a:noFill/>
        </p:spPr>
        <p:txBody>
          <a:bodyPr>
            <a:noAutofit/>
          </a:bodyPr>
          <a:lstStyle>
            <a:lvl1pPr>
              <a:defRPr sz="1067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5" hasCustomPrompt="1"/>
          </p:nvPr>
        </p:nvSpPr>
        <p:spPr>
          <a:xfrm>
            <a:off x="2495115" y="-1978"/>
            <a:ext cx="2400732" cy="665241"/>
          </a:xfrm>
          <a:solidFill>
            <a:schemeClr val="accent1"/>
          </a:solidFill>
        </p:spPr>
        <p:txBody>
          <a:bodyPr lIns="108000" tIns="79200" rIns="108000" bIns="50400" anchor="ctr" anchorCtr="0">
            <a:noAutofit/>
          </a:bodyPr>
          <a:lstStyle>
            <a:lvl1pPr>
              <a:lnSpc>
                <a:spcPts val="2133"/>
              </a:lnSpc>
              <a:defRPr sz="21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Onderwerp dia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75734" y="1028694"/>
            <a:ext cx="11040972" cy="485657"/>
          </a:xfrm>
          <a:solidFill>
            <a:schemeClr val="accent1"/>
          </a:solidFill>
        </p:spPr>
        <p:txBody>
          <a:bodyPr lIns="108000" tIns="43200" rIns="108000" bIns="4320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130802" y="6405331"/>
            <a:ext cx="1164585" cy="237515"/>
          </a:xfrm>
        </p:spPr>
        <p:txBody>
          <a:bodyPr/>
          <a:lstStyle/>
          <a:p>
            <a:fld id="{D2042BD0-40C8-444E-9920-E5A513A4247F}" type="datetime1">
              <a:rPr lang="nl-BE" smtClean="0"/>
              <a:t>14/10/2022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143340" y="6630875"/>
            <a:ext cx="2016224" cy="23751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©VITO – Not for distribution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4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527382" y="1604433"/>
            <a:ext cx="11137569" cy="4608876"/>
          </a:xfrm>
        </p:spPr>
        <p:txBody>
          <a:bodyPr/>
          <a:lstStyle>
            <a:lvl1pPr marL="228594" indent="-228594">
              <a:buFont typeface="Wingdings" panose="05000000000000000000" pitchFamily="2" charset="2"/>
              <a:buChar char="§"/>
              <a:defRPr sz="2400"/>
            </a:lvl1pPr>
            <a:lvl2pPr marL="480472" indent="-245527">
              <a:buFont typeface="Wingdings" panose="05000000000000000000" pitchFamily="2" charset="2"/>
              <a:buChar char="§"/>
              <a:defRPr sz="2133"/>
            </a:lvl2pPr>
            <a:lvl3pPr marL="715415" indent="-237061">
              <a:buFont typeface="Wingdings" panose="05000000000000000000" pitchFamily="2" charset="2"/>
              <a:buChar char="§"/>
              <a:defRPr sz="1867"/>
            </a:lvl3pPr>
            <a:lvl4pPr marL="958827" indent="-249760">
              <a:buFont typeface="Wingdings" panose="05000000000000000000" pitchFamily="2" charset="2"/>
              <a:buChar char="§"/>
              <a:defRPr sz="1600"/>
            </a:lvl4pPr>
            <a:lvl5pPr marL="480472" indent="-120648">
              <a:buFont typeface="Wingdings" panose="05000000000000000000" pitchFamily="2" charset="2"/>
              <a:buChar char="§"/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D834F6-B331-4344-8EF6-6E9CD994A1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4736" y="654"/>
            <a:ext cx="1219200" cy="6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-image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F063-B0BD-4053-ADC6-99766F39F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86201"/>
            <a:ext cx="4572000" cy="685799"/>
          </a:xfrm>
        </p:spPr>
        <p:txBody>
          <a:bodyPr/>
          <a:lstStyle/>
          <a:p>
            <a:r>
              <a:rPr lang="nl-NL"/>
              <a:t>Multi image slide title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9F2E6C-2AC3-46CC-ADD7-FBC44617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42D4-B472-4D33-8D3D-6F0C0E7887EA}" type="datetime3">
              <a:rPr lang="nl-NL" smtClean="0"/>
              <a:t>14/10/22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7CFF94-9D68-4764-B509-2DFCB7037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 Arcadis 2020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E121F-6096-426B-8D0F-9FEB96CC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3AA4-120D-435A-A130-F49443AF7CB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8F504382-8ECA-4BCC-BB7E-448D5DB4B9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5045412"/>
            <a:ext cx="4572000" cy="11267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Click to add text </a:t>
            </a:r>
            <a:endParaRPr lang="nl-NL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3CBCC71-2452-4503-B1A4-108D5F857D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67800" y="3886200"/>
            <a:ext cx="2667000" cy="25146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nl-NL"/>
              <a:t>Click on the icon to insert an image</a:t>
            </a:r>
            <a:endParaRPr lang="nl-NL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6D093F3-ED3C-4484-84B5-EAC2CCB96C4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0300" y="914400"/>
            <a:ext cx="5524500" cy="27432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nl-NL"/>
              <a:t>Click on the icon to insert an image</a:t>
            </a:r>
            <a:endParaRPr lang="nl-NL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1434175-4EE8-4C23-B6F6-EB9CE5C8E2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10300" y="3886200"/>
            <a:ext cx="2628900" cy="2514599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nl-NL"/>
              <a:t>Click on the icon to insert an image</a:t>
            </a:r>
            <a:endParaRPr lang="nl-NL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D8477AEF-69A9-4639-87C4-67E33637187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200" y="914399"/>
            <a:ext cx="5524500" cy="2743200"/>
          </a:xfrm>
          <a:prstGeom prst="rect">
            <a:avLst/>
          </a:prstGeom>
          <a:noFill/>
        </p:spPr>
        <p:txBody>
          <a:bodyPr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nl-NL"/>
              <a:t>Click on the icon to insert an image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664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F23A94BE-CD34-4A74-A906-D43AFCB8D6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r="241" b="83575"/>
          <a:stretch/>
        </p:blipFill>
        <p:spPr>
          <a:xfrm>
            <a:off x="-19665" y="0"/>
            <a:ext cx="12211665" cy="162232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F9CC2E9-9879-4BC4-A688-F4768BD3A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b="15657"/>
          <a:stretch/>
        </p:blipFill>
        <p:spPr>
          <a:xfrm>
            <a:off x="-9832" y="0"/>
            <a:ext cx="1221166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Master </a:t>
            </a:r>
            <a:r>
              <a:rPr lang="nl-BE" err="1"/>
              <a:t>title</a:t>
            </a:r>
            <a:r>
              <a:rPr lang="nl-BE"/>
              <a:t> </a:t>
            </a:r>
            <a:r>
              <a:rPr lang="nl-BE" err="1"/>
              <a:t>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Kop 1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 err="1"/>
              <a:t>Third</a:t>
            </a:r>
            <a:r>
              <a:rPr lang="nl-BE"/>
              <a:t> level</a:t>
            </a:r>
          </a:p>
          <a:p>
            <a:pPr lvl="3"/>
            <a:r>
              <a:rPr lang="nl-BE" err="1"/>
              <a:t>Fourth</a:t>
            </a:r>
            <a:r>
              <a:rPr lang="nl-BE"/>
              <a:t> level</a:t>
            </a:r>
          </a:p>
          <a:p>
            <a:pPr lvl="4"/>
            <a:r>
              <a:rPr lang="nl-BE" err="1"/>
              <a:t>Fifth</a:t>
            </a:r>
            <a:r>
              <a:rPr lang="nl-BE"/>
              <a:t>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3C2B5-056E-415D-9D19-CDBEC1189462}" type="datetime1">
              <a:rPr lang="nl-BE" smtClean="0"/>
              <a:t>14/10/2022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1F1D1-5227-2740-ACC5-E828426B4932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3DF8F62-18D2-4E0F-B8AF-691B5E8467B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22323"/>
            <a:ext cx="12192000" cy="522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9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  <p:sldLayoutId id="2147483658" r:id="rId6"/>
    <p:sldLayoutId id="2147483659" r:id="rId7"/>
    <p:sldLayoutId id="2147483660" r:id="rId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96C11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96C11F"/>
        </a:buClr>
        <a:buFont typeface="Arial"/>
        <a:buNone/>
        <a:defRPr sz="2500" b="0" kern="1200">
          <a:solidFill>
            <a:srgbClr val="57575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6C11F"/>
        </a:buClr>
        <a:buFont typeface="Arial"/>
        <a:buChar char="•"/>
        <a:defRPr sz="2000" kern="1200">
          <a:solidFill>
            <a:srgbClr val="57575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6C11F"/>
        </a:buClr>
        <a:buFont typeface="Arial"/>
        <a:buChar char="•"/>
        <a:defRPr sz="1600" kern="1200">
          <a:solidFill>
            <a:srgbClr val="57575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6C11F"/>
        </a:buClr>
        <a:buFont typeface="Arial"/>
        <a:buChar char="•"/>
        <a:defRPr sz="1400" kern="1200">
          <a:solidFill>
            <a:srgbClr val="57575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6C11F"/>
        </a:buClr>
        <a:buFont typeface="Arial"/>
        <a:buChar char="•"/>
        <a:defRPr sz="1200" kern="1200">
          <a:solidFill>
            <a:srgbClr val="5757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A0BDE-7BAF-486A-A411-16EF1CE8F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472" y="4673"/>
            <a:ext cx="9144000" cy="1675847"/>
          </a:xfrm>
        </p:spPr>
        <p:txBody>
          <a:bodyPr>
            <a:normAutofit/>
          </a:bodyPr>
          <a:lstStyle/>
          <a:p>
            <a:r>
              <a:rPr lang="nl-BE" dirty="0"/>
              <a:t>Innovatie in nature -</a:t>
            </a:r>
            <a:r>
              <a:rPr lang="nl-BE" dirty="0" err="1"/>
              <a:t>based</a:t>
            </a:r>
            <a:r>
              <a:rPr lang="nl-BE" dirty="0"/>
              <a:t> saneringstechnieken </a:t>
            </a:r>
          </a:p>
        </p:txBody>
      </p:sp>
    </p:spTree>
    <p:extLst>
      <p:ext uri="{BB962C8B-B14F-4D97-AF65-F5344CB8AC3E}">
        <p14:creationId xmlns:p14="http://schemas.microsoft.com/office/powerpoint/2010/main" val="4123059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9B8B3A9-8D1B-9372-80FD-503C3B319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0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5114" y="1944547"/>
            <a:ext cx="4713423" cy="4913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Geen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overlast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voor</a:t>
            </a:r>
            <a:r>
              <a:rPr lang="en-US" sz="2000" dirty="0">
                <a:solidFill>
                  <a:schemeClr val="tx1"/>
                </a:solidFill>
              </a:rPr>
              <a:t> de omgeving </a:t>
            </a:r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Planning </a:t>
            </a:r>
            <a:r>
              <a:rPr lang="en-US" sz="2000" dirty="0" err="1">
                <a:solidFill>
                  <a:schemeClr val="tx1"/>
                </a:solidFill>
              </a:rPr>
              <a:t>aanhouden</a:t>
            </a:r>
            <a:r>
              <a:rPr lang="en-US" sz="2000" dirty="0">
                <a:solidFill>
                  <a:schemeClr val="tx1"/>
                </a:solidFill>
              </a:rPr>
              <a:t> van in het begin </a:t>
            </a:r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Keuze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onderzoek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ifv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beschikbaar</a:t>
            </a:r>
            <a:r>
              <a:rPr lang="en-US" sz="2000" dirty="0">
                <a:solidFill>
                  <a:schemeClr val="tx1"/>
                </a:solidFill>
              </a:rPr>
              <a:t> budget </a:t>
            </a:r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Focus op </a:t>
            </a:r>
            <a:r>
              <a:rPr lang="en-US" sz="2000" dirty="0" err="1">
                <a:solidFill>
                  <a:schemeClr val="tx1"/>
                </a:solidFill>
              </a:rPr>
              <a:t>onderzoek</a:t>
            </a:r>
            <a:r>
              <a:rPr lang="en-US" sz="2000" dirty="0">
                <a:solidFill>
                  <a:schemeClr val="tx1"/>
                </a:solidFill>
              </a:rPr>
              <a:t> op het </a:t>
            </a:r>
            <a:r>
              <a:rPr lang="en-US" sz="2000" dirty="0" err="1">
                <a:solidFill>
                  <a:schemeClr val="tx1"/>
                </a:solidFill>
              </a:rPr>
              <a:t>terrein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dus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praktijk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ipv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labo-onderzoek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Tijdsfactor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meer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tijd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nodig</a:t>
            </a:r>
            <a:r>
              <a:rPr lang="en-US" sz="2000" dirty="0">
                <a:solidFill>
                  <a:schemeClr val="tx1"/>
                </a:solidFill>
              </a:rPr>
              <a:t> dan de </a:t>
            </a:r>
            <a:r>
              <a:rPr lang="en-US" sz="2000" dirty="0" err="1">
                <a:solidFill>
                  <a:schemeClr val="tx1"/>
                </a:solidFill>
              </a:rPr>
              <a:t>beschikbare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projecttijd</a:t>
            </a:r>
            <a:r>
              <a:rPr lang="en-US" sz="2000" dirty="0">
                <a:solidFill>
                  <a:schemeClr val="tx1"/>
                </a:solidFill>
              </a:rPr>
              <a:t> ( </a:t>
            </a:r>
            <a:r>
              <a:rPr lang="en-US" sz="2000" dirty="0" err="1">
                <a:solidFill>
                  <a:schemeClr val="tx1"/>
                </a:solidFill>
              </a:rPr>
              <a:t>verlenging</a:t>
            </a:r>
            <a:r>
              <a:rPr lang="en-US" sz="2000" dirty="0">
                <a:solidFill>
                  <a:schemeClr val="tx1"/>
                </a:solidFill>
              </a:rPr>
              <a:t> is </a:t>
            </a:r>
            <a:r>
              <a:rPr lang="en-US" sz="2000" dirty="0" err="1">
                <a:solidFill>
                  <a:schemeClr val="tx1"/>
                </a:solidFill>
              </a:rPr>
              <a:t>positief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</a:p>
          <a:p>
            <a:pPr marL="5143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Er </a:t>
            </a:r>
            <a:r>
              <a:rPr lang="en-US" sz="2000" dirty="0" err="1">
                <a:solidFill>
                  <a:schemeClr val="tx1"/>
                </a:solidFill>
              </a:rPr>
              <a:t>wordt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komende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tijd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nog</a:t>
            </a:r>
            <a:r>
              <a:rPr lang="en-US" sz="2000" dirty="0">
                <a:solidFill>
                  <a:schemeClr val="tx1"/>
                </a:solidFill>
              </a:rPr>
              <a:t> info </a:t>
            </a:r>
            <a:r>
              <a:rPr lang="en-US" sz="2000" dirty="0" err="1">
                <a:solidFill>
                  <a:schemeClr val="tx1"/>
                </a:solidFill>
              </a:rPr>
              <a:t>verzameld</a:t>
            </a:r>
            <a:endParaRPr lang="en-US" sz="2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marL="514350" indent="-2286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55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34" y="154706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 err="1"/>
              <a:t>Conclusies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100" dirty="0" err="1"/>
              <a:t>fytoremediatie</a:t>
            </a:r>
            <a:endParaRPr lang="en-US" sz="41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29" y="2438400"/>
            <a:ext cx="6586491" cy="410129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Haalbaarheid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fytoremediatie</a:t>
            </a:r>
            <a:r>
              <a:rPr lang="en-US" sz="2000" dirty="0">
                <a:solidFill>
                  <a:schemeClr val="tx1"/>
                </a:solidFill>
              </a:rPr>
              <a:t> CVGP : </a:t>
            </a:r>
            <a:r>
              <a:rPr lang="en-US" sz="2000" dirty="0" err="1">
                <a:solidFill>
                  <a:schemeClr val="tx1"/>
                </a:solidFill>
              </a:rPr>
              <a:t>eerst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haalbaarheidsonderzoek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uitvoeren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daarna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pilootproef</a:t>
            </a:r>
            <a:r>
              <a:rPr lang="en-US" sz="2000" dirty="0">
                <a:solidFill>
                  <a:schemeClr val="tx1"/>
                </a:solidFill>
              </a:rPr>
              <a:t> - </a:t>
            </a:r>
            <a:r>
              <a:rPr lang="en-US" sz="2000" dirty="0" err="1">
                <a:solidFill>
                  <a:schemeClr val="tx1"/>
                </a:solidFill>
              </a:rPr>
              <a:t>Belangrijk</a:t>
            </a:r>
            <a:r>
              <a:rPr lang="en-US" sz="2000" dirty="0">
                <a:solidFill>
                  <a:schemeClr val="tx1"/>
                </a:solidFill>
              </a:rPr>
              <a:t> om </a:t>
            </a:r>
            <a:r>
              <a:rPr lang="en-US" sz="2000" dirty="0" err="1">
                <a:solidFill>
                  <a:schemeClr val="tx1"/>
                </a:solidFill>
              </a:rPr>
              <a:t>deze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volgorde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respecteren</a:t>
            </a:r>
            <a:r>
              <a:rPr lang="en-US" sz="2000" dirty="0">
                <a:solidFill>
                  <a:schemeClr val="tx1"/>
                </a:solidFill>
              </a:rPr>
              <a:t> !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Fyto-specifieke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terreinkarakterisatie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dirty="0" err="1">
                <a:solidFill>
                  <a:schemeClr val="tx1"/>
                </a:solidFill>
              </a:rPr>
              <a:t>Carcoke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dirty="0" err="1">
                <a:solidFill>
                  <a:schemeClr val="tx1"/>
                </a:solidFill>
              </a:rPr>
              <a:t>veel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puin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aanwezig</a:t>
            </a:r>
            <a:r>
              <a:rPr lang="en-US" sz="2000" dirty="0">
                <a:solidFill>
                  <a:schemeClr val="tx1"/>
                </a:solidFill>
              </a:rPr>
              <a:t> ! </a:t>
            </a:r>
            <a:r>
              <a:rPr lang="en-US" sz="2000" dirty="0" err="1">
                <a:solidFill>
                  <a:schemeClr val="tx1"/>
                </a:solidFill>
              </a:rPr>
              <a:t>Wortelzone</a:t>
            </a:r>
            <a:r>
              <a:rPr lang="en-US" sz="2000" dirty="0">
                <a:solidFill>
                  <a:schemeClr val="tx1"/>
                </a:solidFill>
              </a:rPr>
              <a:t> is </a:t>
            </a:r>
            <a:r>
              <a:rPr lang="en-US" sz="2000" dirty="0" err="1">
                <a:solidFill>
                  <a:schemeClr val="tx1"/>
                </a:solidFill>
              </a:rPr>
              <a:t>moeilijk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bereikbaar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dirty="0" err="1">
                <a:solidFill>
                  <a:schemeClr val="tx1"/>
                </a:solidFill>
              </a:rPr>
              <a:t>grondwater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werd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onderzocht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ifv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wortelzone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dirty="0" err="1">
                <a:solidFill>
                  <a:schemeClr val="tx1"/>
                </a:solidFill>
              </a:rPr>
              <a:t>niet</a:t>
            </a:r>
            <a:r>
              <a:rPr lang="en-US" sz="2000" dirty="0">
                <a:solidFill>
                  <a:schemeClr val="tx1"/>
                </a:solidFill>
              </a:rPr>
              <a:t> met </a:t>
            </a:r>
            <a:r>
              <a:rPr lang="en-US" sz="2000" dirty="0" err="1">
                <a:solidFill>
                  <a:schemeClr val="tx1"/>
                </a:solidFill>
              </a:rPr>
              <a:t>zekerheid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aantonen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dat</a:t>
            </a:r>
            <a:r>
              <a:rPr lang="en-US" sz="2000" dirty="0">
                <a:solidFill>
                  <a:schemeClr val="tx1"/>
                </a:solidFill>
              </a:rPr>
              <a:t> het effect </a:t>
            </a:r>
            <a:r>
              <a:rPr lang="en-US" sz="2000" dirty="0" err="1">
                <a:solidFill>
                  <a:schemeClr val="tx1"/>
                </a:solidFill>
              </a:rPr>
              <a:t>zich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afspeelt</a:t>
            </a:r>
            <a:r>
              <a:rPr lang="en-US" sz="2000" dirty="0">
                <a:solidFill>
                  <a:schemeClr val="tx1"/>
                </a:solidFill>
              </a:rPr>
              <a:t> in de </a:t>
            </a:r>
            <a:r>
              <a:rPr lang="en-US" sz="2000" dirty="0" err="1">
                <a:solidFill>
                  <a:schemeClr val="tx1"/>
                </a:solidFill>
              </a:rPr>
              <a:t>wortelzone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Geen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optimale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omstandigheden</a:t>
            </a:r>
            <a:r>
              <a:rPr lang="en-US" sz="2000" dirty="0">
                <a:solidFill>
                  <a:schemeClr val="tx1"/>
                </a:solidFill>
              </a:rPr>
              <a:t> op het </a:t>
            </a:r>
            <a:r>
              <a:rPr lang="en-US" sz="2000" dirty="0" err="1">
                <a:solidFill>
                  <a:schemeClr val="tx1"/>
                </a:solidFill>
              </a:rPr>
              <a:t>Carcoketerrein</a:t>
            </a:r>
            <a:r>
              <a:rPr lang="en-US" sz="2000" dirty="0">
                <a:solidFill>
                  <a:schemeClr val="tx1"/>
                </a:solidFill>
              </a:rPr>
              <a:t>             ( </a:t>
            </a:r>
            <a:r>
              <a:rPr lang="en-US" sz="2000" dirty="0" err="1">
                <a:solidFill>
                  <a:schemeClr val="tx1"/>
                </a:solidFill>
              </a:rPr>
              <a:t>beplanting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groeit</a:t>
            </a:r>
            <a:r>
              <a:rPr lang="en-US" sz="2000" dirty="0">
                <a:solidFill>
                  <a:schemeClr val="tx1"/>
                </a:solidFill>
              </a:rPr>
              <a:t>, maar </a:t>
            </a:r>
            <a:r>
              <a:rPr lang="en-US" sz="2000" dirty="0" err="1">
                <a:solidFill>
                  <a:schemeClr val="tx1"/>
                </a:solidFill>
              </a:rPr>
              <a:t>omstandigheden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niet</a:t>
            </a:r>
            <a:r>
              <a:rPr lang="en-US" sz="2000" dirty="0">
                <a:solidFill>
                  <a:schemeClr val="tx1"/>
                </a:solidFill>
              </a:rPr>
              <a:t> optimal </a:t>
            </a:r>
            <a:r>
              <a:rPr lang="en-US" sz="2000" dirty="0" err="1">
                <a:solidFill>
                  <a:schemeClr val="tx1"/>
                </a:solidFill>
              </a:rPr>
              <a:t>voor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korte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looptijd</a:t>
            </a:r>
            <a:r>
              <a:rPr lang="en-US" sz="2000" dirty="0">
                <a:solidFill>
                  <a:schemeClr val="tx1"/>
                </a:solidFill>
              </a:rPr>
              <a:t> project) – </a:t>
            </a:r>
            <a:r>
              <a:rPr lang="en-US" sz="2000" dirty="0" err="1">
                <a:solidFill>
                  <a:schemeClr val="tx1"/>
                </a:solidFill>
              </a:rPr>
              <a:t>betere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omstandigheden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creëren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bij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aanplant</a:t>
            </a:r>
            <a:r>
              <a:rPr lang="en-US" sz="2000" dirty="0">
                <a:solidFill>
                  <a:schemeClr val="tx1"/>
                </a:solidFill>
              </a:rPr>
              <a:t> ( 1m³) – compost / drainage – </a:t>
            </a:r>
            <a:r>
              <a:rPr lang="en-US" sz="2000" dirty="0" err="1">
                <a:solidFill>
                  <a:schemeClr val="tx1"/>
                </a:solidFill>
              </a:rPr>
              <a:t>puin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heeft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grote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invloed</a:t>
            </a:r>
            <a:r>
              <a:rPr lang="en-US" sz="2000" dirty="0">
                <a:solidFill>
                  <a:schemeClr val="tx1"/>
                </a:solidFill>
              </a:rPr>
              <a:t> op de </a:t>
            </a:r>
            <a:r>
              <a:rPr lang="en-US" sz="2000" dirty="0" err="1">
                <a:solidFill>
                  <a:schemeClr val="tx1"/>
                </a:solidFill>
              </a:rPr>
              <a:t>groeiomstandigheden</a:t>
            </a:r>
            <a:r>
              <a:rPr lang="en-US" sz="2000" dirty="0">
                <a:solidFill>
                  <a:schemeClr val="tx1"/>
                </a:solidFill>
              </a:rPr>
              <a:t> !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Bij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inrichting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dirty="0" err="1">
                <a:solidFill>
                  <a:schemeClr val="tx1"/>
                </a:solidFill>
              </a:rPr>
              <a:t>geologie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goed</a:t>
            </a:r>
            <a:r>
              <a:rPr lang="en-US" sz="2000" dirty="0">
                <a:solidFill>
                  <a:schemeClr val="tx1"/>
                </a:solidFill>
              </a:rPr>
              <a:t> in </a:t>
            </a:r>
            <a:r>
              <a:rPr lang="en-US" sz="2000" dirty="0" err="1">
                <a:solidFill>
                  <a:schemeClr val="tx1"/>
                </a:solidFill>
              </a:rPr>
              <a:t>kaart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brengen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dirty="0" err="1">
                <a:solidFill>
                  <a:schemeClr val="tx1"/>
                </a:solidFill>
              </a:rPr>
              <a:t>aandacht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obstakels</a:t>
            </a:r>
            <a:r>
              <a:rPr lang="en-US" sz="2000" dirty="0">
                <a:solidFill>
                  <a:schemeClr val="tx1"/>
                </a:solidFill>
              </a:rPr>
              <a:t> ( </a:t>
            </a:r>
            <a:r>
              <a:rPr lang="en-US" sz="2000" dirty="0" err="1">
                <a:solidFill>
                  <a:schemeClr val="tx1"/>
                </a:solidFill>
              </a:rPr>
              <a:t>puin</a:t>
            </a:r>
            <a:r>
              <a:rPr lang="en-US" sz="2000" dirty="0">
                <a:solidFill>
                  <a:schemeClr val="tx1"/>
                </a:solidFill>
              </a:rPr>
              <a:t>/</a:t>
            </a:r>
            <a:r>
              <a:rPr lang="en-US" sz="2000" dirty="0" err="1">
                <a:solidFill>
                  <a:schemeClr val="tx1"/>
                </a:solidFill>
              </a:rPr>
              <a:t>leidingen</a:t>
            </a:r>
            <a:r>
              <a:rPr lang="en-US" sz="2000" dirty="0">
                <a:solidFill>
                  <a:schemeClr val="tx1"/>
                </a:solidFill>
              </a:rPr>
              <a:t>/ </a:t>
            </a:r>
            <a:r>
              <a:rPr lang="en-US" sz="2000" dirty="0" err="1">
                <a:solidFill>
                  <a:schemeClr val="tx1"/>
                </a:solidFill>
              </a:rPr>
              <a:t>wegen</a:t>
            </a:r>
            <a:r>
              <a:rPr lang="en-US" sz="2000" dirty="0">
                <a:solidFill>
                  <a:schemeClr val="tx1"/>
                </a:solidFill>
              </a:rPr>
              <a:t>) - </a:t>
            </a:r>
            <a:r>
              <a:rPr lang="en-US" sz="2000" dirty="0" err="1">
                <a:solidFill>
                  <a:schemeClr val="tx1"/>
                </a:solidFill>
              </a:rPr>
              <a:t>Ontwerp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aanpassen</a:t>
            </a:r>
            <a:r>
              <a:rPr lang="en-US" sz="2000" dirty="0">
                <a:solidFill>
                  <a:schemeClr val="tx1"/>
                </a:solidFill>
              </a:rPr>
              <a:t> in </a:t>
            </a:r>
            <a:r>
              <a:rPr lang="en-US" sz="2000" dirty="0" err="1">
                <a:solidFill>
                  <a:schemeClr val="tx1"/>
                </a:solidFill>
              </a:rPr>
              <a:t>functie</a:t>
            </a:r>
            <a:r>
              <a:rPr lang="en-US" sz="2000" dirty="0">
                <a:solidFill>
                  <a:schemeClr val="tx1"/>
                </a:solidFill>
              </a:rPr>
              <a:t> van </a:t>
            </a:r>
            <a:r>
              <a:rPr lang="en-US" sz="2000" dirty="0" err="1">
                <a:solidFill>
                  <a:schemeClr val="tx1"/>
                </a:solidFill>
              </a:rPr>
              <a:t>vastgestelde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obstakels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51435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8E2B79-2735-0A36-D766-B0523A91B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9" r="501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17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307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347519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 err="1"/>
              <a:t>Conclusies</a:t>
            </a:r>
            <a:r>
              <a:rPr lang="en-US" sz="4100" dirty="0"/>
              <a:t> </a:t>
            </a:r>
            <a:r>
              <a:rPr lang="en-US" sz="4100" dirty="0" err="1"/>
              <a:t>fytoremediatie</a:t>
            </a:r>
            <a:r>
              <a:rPr lang="en-US" sz="4100" dirty="0"/>
              <a:t> : monitoring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38220" y="2276354"/>
            <a:ext cx="6713702" cy="4072081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Monitoring </a:t>
            </a:r>
            <a:r>
              <a:rPr lang="en-US" sz="2000" dirty="0" err="1">
                <a:solidFill>
                  <a:schemeClr val="tx1"/>
                </a:solidFill>
              </a:rPr>
              <a:t>fytoremediatie</a:t>
            </a:r>
            <a:r>
              <a:rPr lang="en-US" sz="2000" dirty="0">
                <a:solidFill>
                  <a:schemeClr val="tx1"/>
                </a:solidFill>
              </a:rPr>
              <a:t> ( = </a:t>
            </a:r>
            <a:r>
              <a:rPr lang="en-US" sz="2000" dirty="0" err="1">
                <a:solidFill>
                  <a:schemeClr val="tx1"/>
                </a:solidFill>
              </a:rPr>
              <a:t>uitbreiding</a:t>
            </a:r>
            <a:r>
              <a:rPr lang="en-US" sz="2000" dirty="0">
                <a:solidFill>
                  <a:schemeClr val="tx1"/>
                </a:solidFill>
              </a:rPr>
              <a:t> op monitoring EBSD) – </a:t>
            </a:r>
            <a:r>
              <a:rPr lang="en-US" sz="2000" dirty="0" err="1">
                <a:solidFill>
                  <a:schemeClr val="tx1"/>
                </a:solidFill>
              </a:rPr>
              <a:t>doel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vroeg</a:t>
            </a:r>
            <a:r>
              <a:rPr lang="en-US" sz="2000" dirty="0">
                <a:solidFill>
                  <a:schemeClr val="tx1"/>
                </a:solidFill>
              </a:rPr>
              <a:t> stadium </a:t>
            </a:r>
            <a:r>
              <a:rPr lang="en-US" sz="2000" dirty="0" err="1">
                <a:solidFill>
                  <a:schemeClr val="tx1"/>
                </a:solidFill>
              </a:rPr>
              <a:t>nodige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bewijs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leveren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afbraak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doorgaat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Staal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bodem</a:t>
            </a:r>
            <a:r>
              <a:rPr lang="en-US" sz="2000" dirty="0">
                <a:solidFill>
                  <a:schemeClr val="tx1"/>
                </a:solidFill>
              </a:rPr>
              <a:t>/GW = </a:t>
            </a:r>
            <a:r>
              <a:rPr lang="en-US" sz="2000" dirty="0" err="1">
                <a:solidFill>
                  <a:schemeClr val="tx1"/>
                </a:solidFill>
              </a:rPr>
              <a:t>momentopname</a:t>
            </a:r>
            <a:r>
              <a:rPr lang="en-US" sz="2000" dirty="0">
                <a:solidFill>
                  <a:schemeClr val="tx1"/>
                </a:solidFill>
              </a:rPr>
              <a:t> –  effect </a:t>
            </a:r>
            <a:r>
              <a:rPr lang="en-US" sz="2000" dirty="0" err="1">
                <a:solidFill>
                  <a:schemeClr val="tx1"/>
                </a:solidFill>
              </a:rPr>
              <a:t>aanplant</a:t>
            </a:r>
            <a:r>
              <a:rPr lang="en-US" sz="2000" dirty="0">
                <a:solidFill>
                  <a:schemeClr val="tx1"/>
                </a:solidFill>
              </a:rPr>
              <a:t>/ </a:t>
            </a:r>
            <a:r>
              <a:rPr lang="en-US" sz="2000" dirty="0" err="1">
                <a:solidFill>
                  <a:schemeClr val="tx1"/>
                </a:solidFill>
              </a:rPr>
              <a:t>inoculatie</a:t>
            </a:r>
            <a:r>
              <a:rPr lang="en-US" sz="2000" dirty="0">
                <a:solidFill>
                  <a:schemeClr val="tx1"/>
                </a:solidFill>
              </a:rPr>
              <a:t> pas later </a:t>
            </a:r>
            <a:r>
              <a:rPr lang="en-US" sz="2000" dirty="0" err="1">
                <a:solidFill>
                  <a:schemeClr val="tx1"/>
                </a:solidFill>
              </a:rPr>
              <a:t>zichtbaar</a:t>
            </a:r>
            <a:r>
              <a:rPr lang="en-US" sz="2000" dirty="0">
                <a:solidFill>
                  <a:schemeClr val="tx1"/>
                </a:solidFill>
              </a:rPr>
              <a:t> in </a:t>
            </a:r>
            <a:r>
              <a:rPr lang="en-US" sz="2000" dirty="0" err="1">
                <a:solidFill>
                  <a:schemeClr val="tx1"/>
                </a:solidFill>
              </a:rPr>
              <a:t>resultaten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Natuurgebaseerde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techniek</a:t>
            </a:r>
            <a:r>
              <a:rPr lang="en-US" sz="2000" dirty="0">
                <a:solidFill>
                  <a:schemeClr val="tx1"/>
                </a:solidFill>
              </a:rPr>
              <a:t> = </a:t>
            </a:r>
            <a:r>
              <a:rPr lang="en-US" sz="2000" dirty="0" err="1">
                <a:solidFill>
                  <a:schemeClr val="tx1"/>
                </a:solidFill>
              </a:rPr>
              <a:t>respecteer</a:t>
            </a:r>
            <a:r>
              <a:rPr lang="en-US" sz="2000" dirty="0">
                <a:solidFill>
                  <a:schemeClr val="tx1"/>
                </a:solidFill>
              </a:rPr>
              <a:t> het </a:t>
            </a:r>
            <a:r>
              <a:rPr lang="en-US" sz="2000" dirty="0" err="1">
                <a:solidFill>
                  <a:schemeClr val="tx1"/>
                </a:solidFill>
              </a:rPr>
              <a:t>ritme</a:t>
            </a:r>
            <a:r>
              <a:rPr lang="en-US" sz="2000" dirty="0">
                <a:solidFill>
                  <a:schemeClr val="tx1"/>
                </a:solidFill>
              </a:rPr>
              <a:t> van de </a:t>
            </a:r>
            <a:r>
              <a:rPr lang="en-US" sz="2000" dirty="0" err="1">
                <a:solidFill>
                  <a:schemeClr val="tx1"/>
                </a:solidFill>
              </a:rPr>
              <a:t>natuur</a:t>
            </a:r>
            <a:r>
              <a:rPr lang="en-US" sz="2000" dirty="0">
                <a:solidFill>
                  <a:schemeClr val="tx1"/>
                </a:solidFill>
              </a:rPr>
              <a:t> ( </a:t>
            </a:r>
            <a:r>
              <a:rPr lang="en-US" sz="2000" dirty="0" err="1">
                <a:solidFill>
                  <a:schemeClr val="tx1"/>
                </a:solidFill>
              </a:rPr>
              <a:t>inrichting</a:t>
            </a:r>
            <a:r>
              <a:rPr lang="en-US" sz="2000" dirty="0">
                <a:solidFill>
                  <a:schemeClr val="tx1"/>
                </a:solidFill>
              </a:rPr>
              <a:t> / </a:t>
            </a:r>
            <a:r>
              <a:rPr lang="en-US" sz="2000" dirty="0" err="1">
                <a:solidFill>
                  <a:schemeClr val="tx1"/>
                </a:solidFill>
              </a:rPr>
              <a:t>beheer</a:t>
            </a:r>
            <a:r>
              <a:rPr lang="en-US" sz="2000" dirty="0">
                <a:solidFill>
                  <a:schemeClr val="tx1"/>
                </a:solidFill>
              </a:rPr>
              <a:t>/ monitoring </a:t>
            </a:r>
            <a:r>
              <a:rPr lang="en-US" sz="2000" dirty="0" err="1">
                <a:solidFill>
                  <a:schemeClr val="tx1"/>
                </a:solidFill>
              </a:rPr>
              <a:t>enten</a:t>
            </a:r>
            <a:r>
              <a:rPr lang="en-US" sz="2000" dirty="0">
                <a:solidFill>
                  <a:schemeClr val="tx1"/>
                </a:solidFill>
              </a:rPr>
              <a:t> op </a:t>
            </a:r>
            <a:r>
              <a:rPr lang="en-US" sz="2000" dirty="0" err="1">
                <a:solidFill>
                  <a:schemeClr val="tx1"/>
                </a:solidFill>
              </a:rPr>
              <a:t>dit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ritme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Wintermonitoring</a:t>
            </a:r>
            <a:r>
              <a:rPr lang="en-US" sz="2000" dirty="0">
                <a:solidFill>
                  <a:schemeClr val="tx1"/>
                </a:solidFill>
              </a:rPr>
              <a:t> ( </a:t>
            </a:r>
            <a:r>
              <a:rPr lang="en-US" sz="2000" dirty="0" err="1">
                <a:solidFill>
                  <a:schemeClr val="tx1"/>
                </a:solidFill>
              </a:rPr>
              <a:t>sapstroom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ligt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stil</a:t>
            </a:r>
            <a:r>
              <a:rPr lang="en-US" sz="2000" dirty="0">
                <a:solidFill>
                  <a:schemeClr val="tx1"/>
                </a:solidFill>
              </a:rPr>
              <a:t>) – </a:t>
            </a:r>
            <a:r>
              <a:rPr lang="en-US" sz="2000" dirty="0" err="1">
                <a:solidFill>
                  <a:schemeClr val="tx1"/>
                </a:solidFill>
              </a:rPr>
              <a:t>zomermonitoring</a:t>
            </a:r>
            <a:r>
              <a:rPr lang="en-US" sz="2000" dirty="0">
                <a:solidFill>
                  <a:schemeClr val="tx1"/>
                </a:solidFill>
              </a:rPr>
              <a:t>    ( </a:t>
            </a:r>
            <a:r>
              <a:rPr lang="en-US" sz="2000" dirty="0" err="1">
                <a:solidFill>
                  <a:schemeClr val="tx1"/>
                </a:solidFill>
              </a:rPr>
              <a:t>sapstroom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maximaal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iFlux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meerwaarde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dirty="0" err="1">
                <a:solidFill>
                  <a:schemeClr val="tx1"/>
                </a:solidFill>
              </a:rPr>
              <a:t>fytohydraulica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dirty="0" err="1">
                <a:solidFill>
                  <a:schemeClr val="tx1"/>
                </a:solidFill>
              </a:rPr>
              <a:t>aantonen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grondwaterstromingssnelheid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stopt</a:t>
            </a:r>
            <a:r>
              <a:rPr lang="en-US" sz="2000" dirty="0">
                <a:solidFill>
                  <a:schemeClr val="tx1"/>
                </a:solidFill>
              </a:rPr>
              <a:t>/ </a:t>
            </a:r>
            <a:r>
              <a:rPr lang="en-US" sz="2000" dirty="0" err="1">
                <a:solidFill>
                  <a:schemeClr val="tx1"/>
                </a:solidFill>
              </a:rPr>
              <a:t>vertraagt</a:t>
            </a:r>
            <a:r>
              <a:rPr lang="en-US" sz="2000" dirty="0">
                <a:solidFill>
                  <a:schemeClr val="tx1"/>
                </a:solidFill>
              </a:rPr>
              <a:t>                        ( </a:t>
            </a:r>
            <a:r>
              <a:rPr lang="en-US" sz="2000" dirty="0" err="1">
                <a:solidFill>
                  <a:schemeClr val="tx1"/>
                </a:solidFill>
              </a:rPr>
              <a:t>uitgevoerd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dirty="0" err="1">
                <a:solidFill>
                  <a:schemeClr val="tx1"/>
                </a:solidFill>
              </a:rPr>
              <a:t>maart</a:t>
            </a:r>
            <a:r>
              <a:rPr lang="en-US" sz="2000" dirty="0">
                <a:solidFill>
                  <a:schemeClr val="tx1"/>
                </a:solidFill>
              </a:rPr>
              <a:t> / </a:t>
            </a:r>
            <a:r>
              <a:rPr lang="en-US" sz="2000" dirty="0" err="1">
                <a:solidFill>
                  <a:schemeClr val="tx1"/>
                </a:solidFill>
              </a:rPr>
              <a:t>september</a:t>
            </a:r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beter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dirty="0" err="1">
                <a:solidFill>
                  <a:schemeClr val="tx1"/>
                </a:solidFill>
              </a:rPr>
              <a:t>december</a:t>
            </a:r>
            <a:r>
              <a:rPr lang="en-US" sz="2000" dirty="0">
                <a:solidFill>
                  <a:schemeClr val="tx1"/>
                </a:solidFill>
              </a:rPr>
              <a:t> / </a:t>
            </a:r>
            <a:r>
              <a:rPr lang="en-US" sz="2000" dirty="0" err="1">
                <a:solidFill>
                  <a:schemeClr val="tx1"/>
                </a:solidFill>
              </a:rPr>
              <a:t>juli</a:t>
            </a:r>
            <a:r>
              <a:rPr lang="en-US" sz="2000" dirty="0">
                <a:solidFill>
                  <a:schemeClr val="tx1"/>
                </a:solidFill>
              </a:rPr>
              <a:t> 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Meetcampagne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afstemmen</a:t>
            </a:r>
            <a:r>
              <a:rPr lang="en-US" sz="2000" dirty="0">
                <a:solidFill>
                  <a:schemeClr val="tx1"/>
                </a:solidFill>
              </a:rPr>
              <a:t> op de </a:t>
            </a:r>
            <a:r>
              <a:rPr lang="en-US" sz="2000" dirty="0" err="1">
                <a:solidFill>
                  <a:schemeClr val="tx1"/>
                </a:solidFill>
              </a:rPr>
              <a:t>seizoenen</a:t>
            </a:r>
            <a:r>
              <a:rPr lang="en-US" sz="2000" dirty="0">
                <a:solidFill>
                  <a:schemeClr val="tx1"/>
                </a:solidFill>
              </a:rPr>
              <a:t>/</a:t>
            </a:r>
            <a:r>
              <a:rPr lang="en-US" sz="2000" dirty="0" err="1">
                <a:solidFill>
                  <a:schemeClr val="tx1"/>
                </a:solidFill>
              </a:rPr>
              <a:t>locatie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aanplant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143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59DA2D-10C4-DD77-9BC5-CE66C1DAB4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17" r="3032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16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461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34" y="33351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 err="1"/>
              <a:t>Conclusies</a:t>
            </a:r>
            <a:r>
              <a:rPr lang="en-US" sz="4100" dirty="0"/>
              <a:t> </a:t>
            </a:r>
            <a:r>
              <a:rPr lang="en-US" sz="4100" dirty="0" err="1"/>
              <a:t>fytoremediatie</a:t>
            </a:r>
            <a:r>
              <a:rPr lang="en-US" sz="4100" dirty="0"/>
              <a:t> – monitoring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Geschikte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technieken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dirty="0" err="1">
                <a:solidFill>
                  <a:schemeClr val="tx1"/>
                </a:solidFill>
              </a:rPr>
              <a:t>onderzoek</a:t>
            </a:r>
            <a:r>
              <a:rPr lang="en-US" sz="2000" dirty="0">
                <a:solidFill>
                  <a:schemeClr val="tx1"/>
                </a:solidFill>
              </a:rPr>
              <a:t> micro-</a:t>
            </a:r>
            <a:r>
              <a:rPr lang="en-US" sz="2000" dirty="0" err="1">
                <a:solidFill>
                  <a:schemeClr val="tx1"/>
                </a:solidFill>
              </a:rPr>
              <a:t>organismen</a:t>
            </a:r>
            <a:r>
              <a:rPr lang="en-US" sz="2000" dirty="0">
                <a:solidFill>
                  <a:schemeClr val="tx1"/>
                </a:solidFill>
              </a:rPr>
              <a:t> /   </a:t>
            </a:r>
            <a:r>
              <a:rPr lang="en-US" sz="2000" dirty="0" err="1">
                <a:solidFill>
                  <a:schemeClr val="tx1"/>
                </a:solidFill>
              </a:rPr>
              <a:t>metabolieten</a:t>
            </a:r>
            <a:r>
              <a:rPr lang="en-US" sz="2000" dirty="0">
                <a:solidFill>
                  <a:schemeClr val="tx1"/>
                </a:solidFill>
              </a:rPr>
              <a:t>/GCMS/</a:t>
            </a:r>
            <a:r>
              <a:rPr lang="en-US" sz="2000" dirty="0" err="1">
                <a:solidFill>
                  <a:schemeClr val="tx1"/>
                </a:solidFill>
              </a:rPr>
              <a:t>isotoopanalyses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dirty="0" err="1">
                <a:solidFill>
                  <a:schemeClr val="tx1"/>
                </a:solidFill>
              </a:rPr>
              <a:t>biodegradatie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vindt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plaats</a:t>
            </a:r>
            <a:r>
              <a:rPr lang="en-US" sz="2000" dirty="0">
                <a:solidFill>
                  <a:schemeClr val="tx1"/>
                </a:solidFill>
              </a:rPr>
              <a:t> – effect van </a:t>
            </a:r>
            <a:r>
              <a:rPr lang="en-US" sz="2000" dirty="0" err="1">
                <a:solidFill>
                  <a:schemeClr val="tx1"/>
                </a:solidFill>
              </a:rPr>
              <a:t>inoculatie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Meerwaarde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organische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verontreiniging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dirty="0" err="1">
                <a:solidFill>
                  <a:schemeClr val="tx1"/>
                </a:solidFill>
              </a:rPr>
              <a:t>opname</a:t>
            </a:r>
            <a:r>
              <a:rPr lang="en-US" sz="2000" dirty="0">
                <a:solidFill>
                  <a:schemeClr val="tx1"/>
                </a:solidFill>
              </a:rPr>
              <a:t> in CVGP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143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92B2DEE-E701-B08D-6A59-8B4E65E5F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12" r="24573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B7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969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717" y="347519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 err="1"/>
              <a:t>Conclusies</a:t>
            </a:r>
            <a:r>
              <a:rPr lang="en-US" sz="4100" dirty="0"/>
              <a:t> </a:t>
            </a:r>
            <a:r>
              <a:rPr lang="en-US" sz="4100" dirty="0" err="1"/>
              <a:t>fytoremediatie</a:t>
            </a:r>
            <a:r>
              <a:rPr lang="en-US" sz="4100" dirty="0"/>
              <a:t> : </a:t>
            </a:r>
            <a:r>
              <a:rPr lang="en-US" sz="4100" dirty="0" err="1"/>
              <a:t>duurtijd</a:t>
            </a:r>
            <a:endParaRPr lang="en-US" sz="41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Projecttermijn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dirty="0" err="1">
                <a:solidFill>
                  <a:schemeClr val="tx1"/>
                </a:solidFill>
              </a:rPr>
              <a:t>kort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fytoremediatie</a:t>
            </a:r>
            <a:r>
              <a:rPr lang="en-US" sz="2000" dirty="0">
                <a:solidFill>
                  <a:schemeClr val="tx1"/>
                </a:solidFill>
              </a:rPr>
              <a:t> ( </a:t>
            </a:r>
            <a:r>
              <a:rPr lang="en-US" sz="2000" dirty="0" err="1">
                <a:solidFill>
                  <a:schemeClr val="tx1"/>
                </a:solidFill>
              </a:rPr>
              <a:t>haalbaarheid</a:t>
            </a:r>
            <a:r>
              <a:rPr lang="en-US" sz="2000" dirty="0">
                <a:solidFill>
                  <a:schemeClr val="tx1"/>
                </a:solidFill>
              </a:rPr>
              <a:t> /concept /</a:t>
            </a:r>
            <a:r>
              <a:rPr lang="en-US" sz="2000" dirty="0" err="1">
                <a:solidFill>
                  <a:schemeClr val="tx1"/>
                </a:solidFill>
              </a:rPr>
              <a:t>inrichting</a:t>
            </a:r>
            <a:r>
              <a:rPr lang="en-US" sz="2000" dirty="0">
                <a:solidFill>
                  <a:schemeClr val="tx1"/>
                </a:solidFill>
              </a:rPr>
              <a:t>/monitoring) 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Monitoring : start 2021 – </a:t>
            </a:r>
            <a:r>
              <a:rPr lang="en-US" sz="2000" dirty="0" err="1">
                <a:solidFill>
                  <a:schemeClr val="tx1"/>
                </a:solidFill>
              </a:rPr>
              <a:t>eind</a:t>
            </a:r>
            <a:r>
              <a:rPr lang="en-US" sz="2000" dirty="0">
                <a:solidFill>
                  <a:schemeClr val="tx1"/>
                </a:solidFill>
              </a:rPr>
              <a:t> 2022 ( </a:t>
            </a:r>
            <a:r>
              <a:rPr lang="en-US" sz="2000" dirty="0" err="1">
                <a:solidFill>
                  <a:schemeClr val="tx1"/>
                </a:solidFill>
              </a:rPr>
              <a:t>afronding</a:t>
            </a:r>
            <a:r>
              <a:rPr lang="en-US" sz="2000" dirty="0">
                <a:solidFill>
                  <a:schemeClr val="tx1"/>
                </a:solidFill>
              </a:rPr>
              <a:t> project) – </a:t>
            </a:r>
            <a:r>
              <a:rPr lang="en-US" sz="2000" dirty="0" err="1">
                <a:solidFill>
                  <a:schemeClr val="tx1"/>
                </a:solidFill>
              </a:rPr>
              <a:t>geen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bijsturing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mogelijk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Ideaal</a:t>
            </a:r>
            <a:r>
              <a:rPr lang="en-US" sz="2000" dirty="0">
                <a:solidFill>
                  <a:schemeClr val="tx1"/>
                </a:solidFill>
              </a:rPr>
              <a:t> was om </a:t>
            </a:r>
            <a:r>
              <a:rPr lang="en-US" sz="2000" dirty="0" err="1">
                <a:solidFill>
                  <a:schemeClr val="tx1"/>
                </a:solidFill>
              </a:rPr>
              <a:t>bvb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nog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bijkomende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inoculatie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uit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voeren</a:t>
            </a:r>
            <a:r>
              <a:rPr lang="en-US" sz="2000" dirty="0">
                <a:solidFill>
                  <a:schemeClr val="tx1"/>
                </a:solidFill>
              </a:rPr>
              <a:t> / </a:t>
            </a:r>
            <a:r>
              <a:rPr lang="en-US" sz="2000" dirty="0" err="1">
                <a:solidFill>
                  <a:schemeClr val="tx1"/>
                </a:solidFill>
              </a:rPr>
              <a:t>manier</a:t>
            </a:r>
            <a:r>
              <a:rPr lang="en-US" sz="2000" dirty="0">
                <a:solidFill>
                  <a:schemeClr val="tx1"/>
                </a:solidFill>
              </a:rPr>
              <a:t> van </a:t>
            </a:r>
            <a:r>
              <a:rPr lang="en-US" sz="2000" dirty="0" err="1">
                <a:solidFill>
                  <a:schemeClr val="tx1"/>
                </a:solidFill>
              </a:rPr>
              <a:t>inoculeren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bij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stellen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Seizoensgebonden</a:t>
            </a:r>
            <a:r>
              <a:rPr lang="en-US" sz="2000" dirty="0">
                <a:solidFill>
                  <a:schemeClr val="tx1"/>
                </a:solidFill>
              </a:rPr>
              <a:t> : elk </a:t>
            </a:r>
            <a:r>
              <a:rPr lang="en-US" sz="2000" dirty="0" err="1">
                <a:solidFill>
                  <a:schemeClr val="tx1"/>
                </a:solidFill>
              </a:rPr>
              <a:t>uitstel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kan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1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jaar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vertraging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opleveren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2000" dirty="0" err="1">
                <a:solidFill>
                  <a:schemeClr val="tx1"/>
                </a:solidFill>
              </a:rPr>
              <a:t>aandacht</a:t>
            </a:r>
            <a:r>
              <a:rPr lang="en-US" sz="2000" dirty="0">
                <a:solidFill>
                  <a:schemeClr val="tx1"/>
                </a:solidFill>
              </a:rPr>
              <a:t> door alle </a:t>
            </a:r>
            <a:r>
              <a:rPr lang="en-US" sz="2000" dirty="0" err="1">
                <a:solidFill>
                  <a:schemeClr val="tx1"/>
                </a:solidFill>
              </a:rPr>
              <a:t>betrokken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partijen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bij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uitvoeren</a:t>
            </a:r>
            <a:r>
              <a:rPr lang="en-US" sz="2000" dirty="0">
                <a:solidFill>
                  <a:schemeClr val="tx1"/>
                </a:solidFill>
              </a:rPr>
              <a:t> van de </a:t>
            </a:r>
            <a:r>
              <a:rPr lang="en-US" sz="2000" dirty="0" err="1">
                <a:solidFill>
                  <a:schemeClr val="tx1"/>
                </a:solidFill>
              </a:rPr>
              <a:t>pilootproef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143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2A65BD9-1DF2-35BE-E368-DE328099E8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65" r="3590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580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554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400" y="224154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/>
              <a:t>Conclusies</a:t>
            </a:r>
            <a:r>
              <a:rPr lang="en-US" sz="4400" dirty="0"/>
              <a:t> </a:t>
            </a:r>
            <a:r>
              <a:rPr lang="en-US" sz="4400" dirty="0" err="1"/>
              <a:t>fytoremediatie</a:t>
            </a:r>
            <a:endParaRPr lang="en-US" sz="44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29" y="2438400"/>
            <a:ext cx="6586491" cy="405499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Micro-</a:t>
            </a:r>
            <a:r>
              <a:rPr lang="en-US" sz="2000" dirty="0" err="1">
                <a:solidFill>
                  <a:schemeClr val="tx1"/>
                </a:solidFill>
              </a:rPr>
              <a:t>organismen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maken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weinig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onderscheid</a:t>
            </a:r>
            <a:r>
              <a:rPr lang="en-US" sz="2000" dirty="0">
                <a:solidFill>
                  <a:schemeClr val="tx1"/>
                </a:solidFill>
              </a:rPr>
              <a:t> in C-</a:t>
            </a:r>
            <a:r>
              <a:rPr lang="en-US" sz="2000" dirty="0" err="1">
                <a:solidFill>
                  <a:schemeClr val="tx1"/>
                </a:solidFill>
              </a:rPr>
              <a:t>lengte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haalbaarheid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Fytopiles</a:t>
            </a:r>
            <a:r>
              <a:rPr lang="en-US" sz="2000" dirty="0">
                <a:solidFill>
                  <a:schemeClr val="tx1"/>
                </a:solidFill>
              </a:rPr>
              <a:t> : </a:t>
            </a:r>
            <a:r>
              <a:rPr lang="en-US" sz="2000" dirty="0" err="1">
                <a:solidFill>
                  <a:schemeClr val="tx1"/>
                </a:solidFill>
              </a:rPr>
              <a:t>wortelgroei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aangetoond</a:t>
            </a:r>
            <a:r>
              <a:rPr lang="en-US" sz="2000" dirty="0">
                <a:solidFill>
                  <a:schemeClr val="tx1"/>
                </a:solidFill>
              </a:rPr>
              <a:t> tot 35 cm op </a:t>
            </a:r>
            <a:r>
              <a:rPr lang="en-US" sz="2000" dirty="0" err="1">
                <a:solidFill>
                  <a:schemeClr val="tx1"/>
                </a:solidFill>
              </a:rPr>
              <a:t>korte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tijd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Piloot</a:t>
            </a:r>
            <a:r>
              <a:rPr lang="en-US" sz="2000" dirty="0">
                <a:solidFill>
                  <a:schemeClr val="tx1"/>
                </a:solidFill>
              </a:rPr>
              <a:t> 2 : zone </a:t>
            </a:r>
            <a:r>
              <a:rPr lang="en-US" sz="2000" dirty="0" err="1">
                <a:solidFill>
                  <a:schemeClr val="tx1"/>
                </a:solidFill>
              </a:rPr>
              <a:t>vrijwaren</a:t>
            </a:r>
            <a:r>
              <a:rPr lang="en-US" sz="2000" dirty="0">
                <a:solidFill>
                  <a:schemeClr val="tx1"/>
                </a:solidFill>
              </a:rPr>
              <a:t> van </a:t>
            </a:r>
            <a:r>
              <a:rPr lang="en-US" sz="2000" dirty="0" err="1">
                <a:solidFill>
                  <a:schemeClr val="tx1"/>
                </a:solidFill>
              </a:rPr>
              <a:t>bestaande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vegetatie</a:t>
            </a:r>
            <a:r>
              <a:rPr lang="en-US" sz="2000" dirty="0">
                <a:solidFill>
                  <a:schemeClr val="tx1"/>
                </a:solidFill>
              </a:rPr>
              <a:t> ( </a:t>
            </a:r>
            <a:r>
              <a:rPr lang="en-US" sz="2000" dirty="0" err="1">
                <a:solidFill>
                  <a:schemeClr val="tx1"/>
                </a:solidFill>
              </a:rPr>
              <a:t>riet</a:t>
            </a:r>
            <a:r>
              <a:rPr lang="en-US" sz="2000" dirty="0">
                <a:solidFill>
                  <a:schemeClr val="tx1"/>
                </a:solidFill>
              </a:rPr>
              <a:t>)  – </a:t>
            </a:r>
            <a:r>
              <a:rPr lang="en-US" sz="2000" dirty="0" err="1">
                <a:solidFill>
                  <a:schemeClr val="tx1"/>
                </a:solidFill>
              </a:rPr>
              <a:t>grote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Lisdodde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werd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snel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overwoekerd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dirty="0" err="1">
                <a:solidFill>
                  <a:schemeClr val="tx1"/>
                </a:solidFill>
              </a:rPr>
              <a:t>riet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werd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afgebrand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Alternatief</a:t>
            </a:r>
            <a:r>
              <a:rPr lang="en-US" sz="2000" dirty="0">
                <a:solidFill>
                  <a:schemeClr val="tx1"/>
                </a:solidFill>
              </a:rPr>
              <a:t> :</a:t>
            </a:r>
            <a:r>
              <a:rPr lang="en-US" sz="2000" dirty="0" err="1">
                <a:solidFill>
                  <a:schemeClr val="tx1"/>
                </a:solidFill>
              </a:rPr>
              <a:t>Afgraven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wortelstokken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eruit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  <a:r>
              <a:rPr lang="en-US" sz="2000" dirty="0" err="1">
                <a:solidFill>
                  <a:schemeClr val="tx1"/>
                </a:solidFill>
              </a:rPr>
              <a:t>halen</a:t>
            </a:r>
            <a:r>
              <a:rPr lang="en-US" sz="2000" dirty="0">
                <a:solidFill>
                  <a:schemeClr val="tx1"/>
                </a:solidFill>
              </a:rPr>
              <a:t> ( </a:t>
            </a:r>
            <a:r>
              <a:rPr lang="en-US" sz="2000" dirty="0" err="1">
                <a:solidFill>
                  <a:schemeClr val="tx1"/>
                </a:solidFill>
              </a:rPr>
              <a:t>geen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insitu-sanering</a:t>
            </a:r>
            <a:r>
              <a:rPr lang="en-US" sz="2000" dirty="0">
                <a:solidFill>
                  <a:schemeClr val="tx1"/>
                </a:solidFill>
              </a:rPr>
              <a:t>) – </a:t>
            </a:r>
            <a:r>
              <a:rPr lang="en-US" sz="2000" dirty="0" err="1">
                <a:solidFill>
                  <a:schemeClr val="tx1"/>
                </a:solidFill>
              </a:rPr>
              <a:t>toepassing</a:t>
            </a:r>
            <a:r>
              <a:rPr lang="en-US" sz="2000" dirty="0">
                <a:solidFill>
                  <a:schemeClr val="tx1"/>
                </a:solidFill>
              </a:rPr>
              <a:t> op </a:t>
            </a:r>
            <a:r>
              <a:rPr lang="en-US" sz="2000" dirty="0" err="1">
                <a:solidFill>
                  <a:schemeClr val="tx1"/>
                </a:solidFill>
              </a:rPr>
              <a:t>fytopiles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Phytoscreening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treecore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uit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bestaande</a:t>
            </a:r>
            <a:r>
              <a:rPr lang="en-US" sz="2000" dirty="0">
                <a:solidFill>
                  <a:schemeClr val="tx1"/>
                </a:solidFill>
              </a:rPr>
              <a:t> boom- </a:t>
            </a:r>
            <a:r>
              <a:rPr lang="en-US" sz="2000" dirty="0" err="1">
                <a:solidFill>
                  <a:schemeClr val="tx1"/>
                </a:solidFill>
              </a:rPr>
              <a:t>onderzoek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aanwezige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verontreiniging</a:t>
            </a:r>
            <a:r>
              <a:rPr lang="en-US" sz="2000" dirty="0">
                <a:solidFill>
                  <a:schemeClr val="tx1"/>
                </a:solidFill>
              </a:rPr>
              <a:t>) : </a:t>
            </a:r>
            <a:r>
              <a:rPr lang="en-US" sz="2000" dirty="0" err="1">
                <a:solidFill>
                  <a:schemeClr val="tx1"/>
                </a:solidFill>
              </a:rPr>
              <a:t>correlatie</a:t>
            </a:r>
            <a:r>
              <a:rPr lang="en-US" sz="2000" dirty="0">
                <a:solidFill>
                  <a:schemeClr val="tx1"/>
                </a:solidFill>
              </a:rPr>
              <a:t> in </a:t>
            </a:r>
            <a:r>
              <a:rPr lang="en-US" sz="2000" dirty="0" err="1">
                <a:solidFill>
                  <a:schemeClr val="tx1"/>
                </a:solidFill>
              </a:rPr>
              <a:t>grondwater</a:t>
            </a:r>
            <a:r>
              <a:rPr lang="en-US" sz="2000" dirty="0">
                <a:solidFill>
                  <a:schemeClr val="tx1"/>
                </a:solidFill>
              </a:rPr>
              <a:t> –</a:t>
            </a:r>
            <a:r>
              <a:rPr lang="en-US" sz="2000" dirty="0" err="1">
                <a:solidFill>
                  <a:schemeClr val="tx1"/>
                </a:solidFill>
              </a:rPr>
              <a:t>sapstroom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bepaalde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verontreiniging</a:t>
            </a:r>
            <a:r>
              <a:rPr lang="en-US" sz="2000" dirty="0">
                <a:solidFill>
                  <a:schemeClr val="tx1"/>
                </a:solidFill>
              </a:rPr>
              <a:t> ( </a:t>
            </a:r>
            <a:r>
              <a:rPr lang="en-US" sz="2000" dirty="0" err="1">
                <a:solidFill>
                  <a:schemeClr val="tx1"/>
                </a:solidFill>
              </a:rPr>
              <a:t>VOCl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Reductie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minerale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olie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PAK’s, </a:t>
            </a:r>
            <a:r>
              <a:rPr lang="en-US" sz="2000" dirty="0" err="1">
                <a:solidFill>
                  <a:schemeClr val="tx1"/>
                </a:solidFill>
              </a:rPr>
              <a:t>positief</a:t>
            </a:r>
            <a:r>
              <a:rPr lang="en-US" sz="2000" dirty="0">
                <a:solidFill>
                  <a:schemeClr val="tx1"/>
                </a:solidFill>
              </a:rPr>
              <a:t> effect van </a:t>
            </a:r>
            <a:r>
              <a:rPr lang="en-US" sz="2000" dirty="0" err="1">
                <a:solidFill>
                  <a:schemeClr val="tx1"/>
                </a:solidFill>
              </a:rPr>
              <a:t>inoculatie</a:t>
            </a:r>
            <a:r>
              <a:rPr lang="en-US" sz="2000" dirty="0">
                <a:solidFill>
                  <a:schemeClr val="tx1"/>
                </a:solidFill>
              </a:rPr>
              <a:t> in </a:t>
            </a:r>
            <a:r>
              <a:rPr lang="en-US" sz="2000" dirty="0" err="1">
                <a:solidFill>
                  <a:schemeClr val="tx1"/>
                </a:solidFill>
              </a:rPr>
              <a:t>fytopiles</a:t>
            </a:r>
            <a:r>
              <a:rPr lang="en-US" sz="2000" dirty="0">
                <a:solidFill>
                  <a:schemeClr val="tx1"/>
                </a:solidFill>
              </a:rPr>
              <a:t> (7- 10% extra </a:t>
            </a:r>
            <a:r>
              <a:rPr lang="en-US" sz="2000" dirty="0" err="1">
                <a:solidFill>
                  <a:schemeClr val="tx1"/>
                </a:solidFill>
              </a:rPr>
              <a:t>afbraak</a:t>
            </a:r>
            <a:r>
              <a:rPr lang="en-US" sz="2000" dirty="0">
                <a:solidFill>
                  <a:schemeClr val="tx1"/>
                </a:solidFill>
              </a:rPr>
              <a:t> )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51435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9CB0380-0CDC-5D70-9F00-665DFD72B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9" r="322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C8C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275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05" y="212580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Vervolgstappen</a:t>
            </a:r>
            <a:endParaRPr lang="en-US" sz="44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Verwerking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aanbevelingen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als</a:t>
            </a:r>
            <a:r>
              <a:rPr lang="en-US" sz="2000" dirty="0">
                <a:solidFill>
                  <a:schemeClr val="tx1"/>
                </a:solidFill>
              </a:rPr>
              <a:t> addendum in de Code van Goede </a:t>
            </a:r>
            <a:r>
              <a:rPr lang="en-US" sz="2000" dirty="0" err="1">
                <a:solidFill>
                  <a:schemeClr val="tx1"/>
                </a:solidFill>
              </a:rPr>
              <a:t>Praktijk</a:t>
            </a:r>
            <a:endParaRPr lang="en-US" sz="2000" dirty="0">
              <a:solidFill>
                <a:schemeClr val="tx1"/>
              </a:solidFill>
            </a:endParaRPr>
          </a:p>
          <a:p>
            <a:pPr marL="114300"/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Opname</a:t>
            </a:r>
            <a:r>
              <a:rPr lang="en-US" sz="2000" dirty="0">
                <a:solidFill>
                  <a:schemeClr val="tx1"/>
                </a:solidFill>
              </a:rPr>
              <a:t> van </a:t>
            </a:r>
            <a:r>
              <a:rPr lang="en-US" sz="2000" dirty="0" err="1">
                <a:solidFill>
                  <a:schemeClr val="tx1"/>
                </a:solidFill>
              </a:rPr>
              <a:t>natuurgebaseerde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technieken</a:t>
            </a:r>
            <a:r>
              <a:rPr lang="en-US" sz="2000" dirty="0">
                <a:solidFill>
                  <a:schemeClr val="tx1"/>
                </a:solidFill>
              </a:rPr>
              <a:t> in BOSS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C8C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E7194C79-CDE4-BDBC-64D6-DA4AA5D82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2340"/>
            <a:ext cx="4913049" cy="39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25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2EFED9-C199-A70A-137B-62A313B6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7" y="338328"/>
            <a:ext cx="10488629" cy="1608328"/>
          </a:xfrm>
        </p:spPr>
        <p:txBody>
          <a:bodyPr>
            <a:normAutofit/>
          </a:bodyPr>
          <a:lstStyle/>
          <a:p>
            <a:r>
              <a:rPr lang="fr-BE" sz="3600" dirty="0" err="1"/>
              <a:t>Innovatie</a:t>
            </a:r>
            <a:r>
              <a:rPr lang="fr-BE" sz="3600" dirty="0"/>
              <a:t> in nature-</a:t>
            </a:r>
            <a:r>
              <a:rPr lang="fr-BE" sz="3600" dirty="0" err="1"/>
              <a:t>based</a:t>
            </a:r>
            <a:r>
              <a:rPr lang="fr-BE" sz="3600" dirty="0"/>
              <a:t> </a:t>
            </a:r>
            <a:r>
              <a:rPr lang="fr-BE" sz="3600" dirty="0" err="1"/>
              <a:t>saneringtechnieken</a:t>
            </a:r>
            <a:endParaRPr lang="nl-BE" sz="3600" dirty="0"/>
          </a:p>
        </p:txBody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8E4F753-C6DF-A28B-48CF-587E8EA64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78" y="2742397"/>
            <a:ext cx="4840940" cy="329184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7869B9-1998-5145-976F-AB5C967E6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224" y="6356350"/>
            <a:ext cx="26609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BE" dirty="0">
                <a:solidFill>
                  <a:srgbClr val="595959"/>
                </a:solidFill>
              </a:rPr>
              <a:t>13/10/2022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4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9F7CEB-7E29-DD69-5F5C-9C98C5057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484" y="3349924"/>
            <a:ext cx="4974336" cy="207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2EFED9-C199-A70A-137B-62A313B6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7" y="338328"/>
            <a:ext cx="10488629" cy="1608328"/>
          </a:xfrm>
        </p:spPr>
        <p:txBody>
          <a:bodyPr>
            <a:normAutofit/>
          </a:bodyPr>
          <a:lstStyle/>
          <a:p>
            <a:r>
              <a:rPr lang="fr-BE" sz="3600" dirty="0" err="1"/>
              <a:t>Innovatie</a:t>
            </a:r>
            <a:r>
              <a:rPr lang="fr-BE" sz="3600" dirty="0"/>
              <a:t> in nature-</a:t>
            </a:r>
            <a:r>
              <a:rPr lang="fr-BE" sz="3600" dirty="0" err="1"/>
              <a:t>based</a:t>
            </a:r>
            <a:r>
              <a:rPr lang="fr-BE" sz="3600" dirty="0"/>
              <a:t> </a:t>
            </a:r>
            <a:r>
              <a:rPr lang="fr-BE" sz="3600" dirty="0" err="1"/>
              <a:t>saneringtechnieken</a:t>
            </a:r>
            <a:endParaRPr lang="nl-BE" sz="3600" dirty="0"/>
          </a:p>
        </p:txBody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8E4F753-C6DF-A28B-48CF-587E8EA64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78" y="2742397"/>
            <a:ext cx="4840940" cy="329184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7869B9-1998-5145-976F-AB5C967E6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224" y="6356350"/>
            <a:ext cx="26609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BE" dirty="0">
                <a:solidFill>
                  <a:srgbClr val="595959"/>
                </a:solidFill>
              </a:rPr>
              <a:t>13/10/2022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34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9F7CEB-7E29-DD69-5F5C-9C98C5057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484" y="3349924"/>
            <a:ext cx="4974336" cy="207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3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32CDD-0852-6761-5B1B-A68E73FF1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24236"/>
            <a:ext cx="6586491" cy="1286160"/>
          </a:xfrm>
        </p:spPr>
        <p:txBody>
          <a:bodyPr anchor="b">
            <a:normAutofit/>
          </a:bodyPr>
          <a:lstStyle/>
          <a:p>
            <a:r>
              <a:rPr lang="fr-BE" sz="4100" dirty="0" err="1"/>
              <a:t>Conclusies</a:t>
            </a:r>
            <a:r>
              <a:rPr lang="fr-BE" sz="4100" dirty="0"/>
              <a:t> </a:t>
            </a:r>
            <a:r>
              <a:rPr lang="fr-BE" sz="4100" dirty="0" err="1"/>
              <a:t>reactieve</a:t>
            </a:r>
            <a:r>
              <a:rPr lang="fr-BE" sz="4100" dirty="0"/>
              <a:t> mat</a:t>
            </a:r>
            <a:endParaRPr lang="nl-BE" sz="4100" dirty="0"/>
          </a:p>
        </p:txBody>
      </p:sp>
      <p:graphicFrame>
        <p:nvGraphicFramePr>
          <p:cNvPr id="21" name="Tijdelijke aanduiding voor inhoud 2">
            <a:extLst>
              <a:ext uri="{FF2B5EF4-FFF2-40B4-BE49-F238E27FC236}">
                <a16:creationId xmlns:a16="http://schemas.microsoft.com/office/drawing/2014/main" id="{EBF9CDB2-FFDF-A50B-F86F-68D8B972BF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2732538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7C1E88-0BDD-492E-2CBC-059E9C84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498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B1BC3E-A6E3-4893-9CF4-DAF1B84EA9C7}" type="datetime1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14/10/2022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Afbeelding 5" descr="Afbeelding met buiten, boom, bebost, helling&#10;&#10;Automatisch gegenereerde beschrijving">
            <a:extLst>
              <a:ext uri="{FF2B5EF4-FFF2-40B4-BE49-F238E27FC236}">
                <a16:creationId xmlns:a16="http://schemas.microsoft.com/office/drawing/2014/main" id="{CCEEC0B7-E82C-7E98-BCC8-8793BA778E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990" r="1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7B4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769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32CDD-0852-6761-5B1B-A68E73FF1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34" y="24236"/>
            <a:ext cx="6586491" cy="1286160"/>
          </a:xfrm>
        </p:spPr>
        <p:txBody>
          <a:bodyPr anchor="b">
            <a:normAutofit/>
          </a:bodyPr>
          <a:lstStyle/>
          <a:p>
            <a:r>
              <a:rPr lang="fr-BE" dirty="0" err="1"/>
              <a:t>Conclusies</a:t>
            </a:r>
            <a:r>
              <a:rPr lang="fr-BE" dirty="0"/>
              <a:t> </a:t>
            </a:r>
            <a:r>
              <a:rPr lang="fr-BE" dirty="0" err="1"/>
              <a:t>reactieve</a:t>
            </a:r>
            <a:r>
              <a:rPr lang="fr-BE" dirty="0"/>
              <a:t> mat</a:t>
            </a:r>
            <a:endParaRPr lang="nl-BE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DA3FEC09-F8A4-263E-39EC-D29ABCB64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nl-BE" sz="2000" dirty="0"/>
              <a:t>Ontkenning hypothese verzadiging van de mat door flux- metingen</a:t>
            </a:r>
          </a:p>
          <a:p>
            <a:pPr marL="342900" indent="-342900">
              <a:buFontTx/>
              <a:buChar char="-"/>
            </a:pPr>
            <a:r>
              <a:rPr lang="nl-BE" sz="2000" dirty="0"/>
              <a:t>Bemonstering materiaal van de mat om verzadiging na te gaan ( nog uit te voeren)</a:t>
            </a:r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7C1E88-0BDD-492E-2CBC-059E9C84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498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B1BC3E-A6E3-4893-9CF4-DAF1B84EA9C7}" type="datetime1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14/10/2022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ADDC1F4-8626-E6A2-9065-9AFD44A7B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26" r="35185" b="1"/>
          <a:stretch/>
        </p:blipFill>
        <p:spPr>
          <a:xfrm>
            <a:off x="20" y="10"/>
            <a:ext cx="4775180" cy="6857990"/>
          </a:xfrm>
          <a:prstGeom prst="rect">
            <a:avLst/>
          </a:prstGeom>
          <a:effectLst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AA6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62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32CDD-0852-6761-5B1B-A68E73FF1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73" y="-8899"/>
            <a:ext cx="6586491" cy="1286160"/>
          </a:xfrm>
        </p:spPr>
        <p:txBody>
          <a:bodyPr anchor="b">
            <a:normAutofit/>
          </a:bodyPr>
          <a:lstStyle/>
          <a:p>
            <a:r>
              <a:rPr lang="fr-BE" dirty="0" err="1"/>
              <a:t>Conclusies</a:t>
            </a:r>
            <a:r>
              <a:rPr lang="fr-BE" dirty="0"/>
              <a:t> </a:t>
            </a:r>
            <a:r>
              <a:rPr lang="fr-BE" dirty="0" err="1"/>
              <a:t>reactieve</a:t>
            </a:r>
            <a:r>
              <a:rPr lang="fr-BE" dirty="0"/>
              <a:t> mat</a:t>
            </a:r>
            <a:endParaRPr lang="nl-BE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DA3FEC09-F8A4-263E-39EC-D29ABCB64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nl-BE" sz="2000" dirty="0"/>
              <a:t>Nauw overleg tussen milieuadviseur, aannemer en producent zijn essentieel voor een haalbaar ontwerp. </a:t>
            </a:r>
          </a:p>
          <a:p>
            <a:pPr marL="342900" indent="-342900">
              <a:buFontTx/>
              <a:buChar char="-"/>
            </a:pPr>
            <a:r>
              <a:rPr lang="nl-BE" sz="2000" dirty="0"/>
              <a:t>Maatwerk – arbeidsintensief ( vullen/plaatsen)</a:t>
            </a:r>
          </a:p>
          <a:p>
            <a:pPr marL="342900" indent="-342900">
              <a:buFontTx/>
              <a:buChar char="-"/>
            </a:pPr>
            <a:r>
              <a:rPr lang="nl-BE" sz="2000" dirty="0"/>
              <a:t>Aansluiting matelementen (cruciaal !): tegen elkaar plaatsen + afdichting met overlappende folie om preferentiële stroompaden te voorkomen (optimalisatie mogelijk)</a:t>
            </a:r>
          </a:p>
          <a:p>
            <a:pPr marL="342900" indent="-342900">
              <a:buFontTx/>
              <a:buChar char="-"/>
            </a:pPr>
            <a:r>
              <a:rPr lang="nl-BE" sz="2000" dirty="0"/>
              <a:t>Afweging weghalen puur product ( dieper baggeren) vooraleer mat geplaatst wordt (tevens om gasvorming te voorkomen) </a:t>
            </a:r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7C1E88-0BDD-492E-2CBC-059E9C84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498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B1BC3E-A6E3-4893-9CF4-DAF1B84EA9C7}" type="datetime1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14/10/2022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C90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1679AE88-2FBE-7A35-A03D-16F901F56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76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3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32CDD-0852-6761-5B1B-A68E73FF1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157" y="200060"/>
            <a:ext cx="6586491" cy="1286160"/>
          </a:xfrm>
        </p:spPr>
        <p:txBody>
          <a:bodyPr anchor="b">
            <a:normAutofit/>
          </a:bodyPr>
          <a:lstStyle/>
          <a:p>
            <a:r>
              <a:rPr lang="fr-BE" dirty="0" err="1"/>
              <a:t>Conclusies</a:t>
            </a:r>
            <a:r>
              <a:rPr lang="fr-BE" dirty="0"/>
              <a:t> </a:t>
            </a:r>
            <a:r>
              <a:rPr lang="fr-BE" dirty="0" err="1"/>
              <a:t>reactieve</a:t>
            </a:r>
            <a:r>
              <a:rPr lang="fr-BE" dirty="0"/>
              <a:t> mat</a:t>
            </a:r>
            <a:endParaRPr lang="nl-BE" dirty="0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DA3FEC09-F8A4-263E-39EC-D29ABCB64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nl-BE" sz="2000" dirty="0"/>
              <a:t>Meerwaarde MIP-sonderingen: afperking bodemverontreiniging en aanwezigheid hot spots nagaan  ( hoge concentraties / puur product) </a:t>
            </a:r>
          </a:p>
          <a:p>
            <a:pPr marL="342900" indent="-342900">
              <a:buFontTx/>
              <a:buChar char="-"/>
            </a:pPr>
            <a:r>
              <a:rPr lang="nl-BE" sz="2000" dirty="0"/>
              <a:t>Flux metingen zijn essentieel ( directe meting massaflux  + richting van waterflux) – betere dimensionering mogelijk ! </a:t>
            </a:r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  <a:p>
            <a:pPr marL="342900" indent="-342900">
              <a:buFontTx/>
              <a:buChar char="-"/>
            </a:pPr>
            <a:endParaRPr lang="nl-BE" sz="20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7C1E88-0BDD-492E-2CBC-059E9C84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498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B1BC3E-A6E3-4893-9CF4-DAF1B84EA9C7}" type="datetime1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14/10/2022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77221CB-F4BA-67DB-53BD-C23894687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99" r="22869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1BB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747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32CDD-0852-6761-5B1B-A68E73FF1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24236"/>
            <a:ext cx="6586491" cy="1286160"/>
          </a:xfrm>
        </p:spPr>
        <p:txBody>
          <a:bodyPr anchor="b">
            <a:normAutofit/>
          </a:bodyPr>
          <a:lstStyle/>
          <a:p>
            <a:r>
              <a:rPr lang="fr-BE" sz="4100" dirty="0" err="1"/>
              <a:t>Vervolgstappen</a:t>
            </a:r>
            <a:r>
              <a:rPr lang="fr-BE" sz="4100" dirty="0"/>
              <a:t> </a:t>
            </a:r>
            <a:endParaRPr lang="nl-BE" sz="4100" dirty="0"/>
          </a:p>
        </p:txBody>
      </p:sp>
      <p:graphicFrame>
        <p:nvGraphicFramePr>
          <p:cNvPr id="21" name="Tijdelijke aanduiding voor inhoud 2">
            <a:extLst>
              <a:ext uri="{FF2B5EF4-FFF2-40B4-BE49-F238E27FC236}">
                <a16:creationId xmlns:a16="http://schemas.microsoft.com/office/drawing/2014/main" id="{FB89F789-8EBE-9A9A-922B-48374FAA5E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6260319"/>
              </p:ext>
            </p:extLst>
          </p:nvPr>
        </p:nvGraphicFramePr>
        <p:xfrm>
          <a:off x="4942367" y="2338092"/>
          <a:ext cx="6447927" cy="3885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7C1E88-0BDD-492E-2CBC-059E9C84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498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CB1BC3E-A6E3-4893-9CF4-DAF1B84EA9C7}" type="datetime1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14/10/2022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7B4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32764B-7D14-0E6F-F642-DAAEC14DF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2551" y="-71120"/>
            <a:ext cx="4745991" cy="690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0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934" y="143131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/>
              <a:t>Conclusies</a:t>
            </a:r>
            <a:r>
              <a:rPr lang="en-US" sz="4400" dirty="0"/>
              <a:t> </a:t>
            </a:r>
            <a:r>
              <a:rPr lang="en-US" sz="4400" dirty="0" err="1"/>
              <a:t>biostimulatie</a:t>
            </a:r>
            <a:endParaRPr lang="en-US" sz="44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Uniek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vooronderzoek</a:t>
            </a:r>
            <a:r>
              <a:rPr lang="en-US" sz="2000" dirty="0">
                <a:solidFill>
                  <a:schemeClr val="tx1"/>
                </a:solidFill>
              </a:rPr>
              <a:t>  ( </a:t>
            </a:r>
            <a:r>
              <a:rPr lang="en-US" sz="2000" dirty="0" err="1">
                <a:solidFill>
                  <a:schemeClr val="tx1"/>
                </a:solidFill>
              </a:rPr>
              <a:t>combinatie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EnISSA</a:t>
            </a:r>
            <a:r>
              <a:rPr lang="en-US" sz="2000" dirty="0">
                <a:solidFill>
                  <a:schemeClr val="tx1"/>
                </a:solidFill>
              </a:rPr>
              <a:t>/ </a:t>
            </a:r>
            <a:r>
              <a:rPr lang="en-US" sz="2000" dirty="0" err="1">
                <a:solidFill>
                  <a:schemeClr val="tx1"/>
                </a:solidFill>
              </a:rPr>
              <a:t>iFlux</a:t>
            </a:r>
            <a:r>
              <a:rPr lang="en-US" sz="2000" dirty="0">
                <a:solidFill>
                  <a:schemeClr val="tx1"/>
                </a:solidFill>
              </a:rPr>
              <a:t>) : </a:t>
            </a:r>
            <a:r>
              <a:rPr lang="en-US" sz="2000" dirty="0" err="1">
                <a:solidFill>
                  <a:schemeClr val="tx1"/>
                </a:solidFill>
              </a:rPr>
              <a:t>meer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informatie</a:t>
            </a:r>
            <a:r>
              <a:rPr lang="en-US" sz="2000" dirty="0">
                <a:solidFill>
                  <a:schemeClr val="tx1"/>
                </a:solidFill>
              </a:rPr>
              <a:t> dan met </a:t>
            </a:r>
            <a:r>
              <a:rPr lang="en-US" sz="2000" dirty="0" err="1">
                <a:solidFill>
                  <a:schemeClr val="tx1"/>
                </a:solidFill>
              </a:rPr>
              <a:t>klassieke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bodemonderzoeken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Aanzienlijk</a:t>
            </a:r>
            <a:r>
              <a:rPr lang="en-US" sz="2000" dirty="0">
                <a:solidFill>
                  <a:schemeClr val="tx1"/>
                </a:solidFill>
              </a:rPr>
              <a:t> minder </a:t>
            </a:r>
            <a:r>
              <a:rPr lang="en-US" sz="2000" dirty="0" err="1">
                <a:solidFill>
                  <a:schemeClr val="tx1"/>
                </a:solidFill>
              </a:rPr>
              <a:t>puur</a:t>
            </a:r>
            <a:r>
              <a:rPr lang="en-US" sz="2000" dirty="0">
                <a:solidFill>
                  <a:schemeClr val="tx1"/>
                </a:solidFill>
              </a:rPr>
              <a:t> product dan </a:t>
            </a:r>
            <a:r>
              <a:rPr lang="en-US" sz="2000" dirty="0" err="1">
                <a:solidFill>
                  <a:schemeClr val="tx1"/>
                </a:solidFill>
              </a:rPr>
              <a:t>verwacht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Heterogene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locatie</a:t>
            </a:r>
            <a:r>
              <a:rPr lang="en-US" sz="2000" dirty="0">
                <a:solidFill>
                  <a:schemeClr val="tx1"/>
                </a:solidFill>
              </a:rPr>
              <a:t> : nu </a:t>
            </a:r>
            <a:r>
              <a:rPr lang="en-US" sz="2000" dirty="0" err="1">
                <a:solidFill>
                  <a:schemeClr val="tx1"/>
                </a:solidFill>
              </a:rPr>
              <a:t>gekozen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bewijslijnen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concentratie</a:t>
            </a:r>
            <a:r>
              <a:rPr lang="en-US" sz="2000" dirty="0">
                <a:solidFill>
                  <a:schemeClr val="tx1"/>
                </a:solidFill>
              </a:rPr>
              <a:t>  - </a:t>
            </a:r>
            <a:r>
              <a:rPr lang="en-US" sz="2000" dirty="0" err="1">
                <a:solidFill>
                  <a:schemeClr val="tx1"/>
                </a:solidFill>
              </a:rPr>
              <a:t>genen</a:t>
            </a:r>
            <a:r>
              <a:rPr lang="en-US" sz="2000" dirty="0">
                <a:solidFill>
                  <a:schemeClr val="tx1"/>
                </a:solidFill>
              </a:rPr>
              <a:t>/ </a:t>
            </a:r>
            <a:r>
              <a:rPr lang="en-US" sz="2000" dirty="0" err="1">
                <a:solidFill>
                  <a:schemeClr val="tx1"/>
                </a:solidFill>
              </a:rPr>
              <a:t>bacteriën</a:t>
            </a:r>
            <a:r>
              <a:rPr lang="en-US" sz="2000" dirty="0">
                <a:solidFill>
                  <a:schemeClr val="tx1"/>
                </a:solidFill>
              </a:rPr>
              <a:t> , </a:t>
            </a:r>
            <a:r>
              <a:rPr lang="en-US" sz="2000" dirty="0" err="1">
                <a:solidFill>
                  <a:schemeClr val="tx1"/>
                </a:solidFill>
              </a:rPr>
              <a:t>volgende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ook</a:t>
            </a:r>
            <a:r>
              <a:rPr lang="en-US" sz="2000" dirty="0">
                <a:solidFill>
                  <a:schemeClr val="tx1"/>
                </a:solidFill>
              </a:rPr>
              <a:t> CSIA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metabolieten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Stroomsnelheid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lijkt</a:t>
            </a:r>
            <a:r>
              <a:rPr lang="en-US" sz="2000" dirty="0">
                <a:solidFill>
                  <a:schemeClr val="tx1"/>
                </a:solidFill>
              </a:rPr>
              <a:t> lager dan </a:t>
            </a:r>
            <a:r>
              <a:rPr lang="en-US" sz="2000" dirty="0" err="1">
                <a:solidFill>
                  <a:schemeClr val="tx1"/>
                </a:solidFill>
              </a:rPr>
              <a:t>verwacht</a:t>
            </a:r>
            <a:r>
              <a:rPr lang="en-US" sz="2000" dirty="0">
                <a:solidFill>
                  <a:schemeClr val="tx1"/>
                </a:solidFill>
              </a:rPr>
              <a:t> – de tracer </a:t>
            </a:r>
            <a:r>
              <a:rPr lang="en-US" sz="2000" dirty="0" err="1">
                <a:solidFill>
                  <a:schemeClr val="tx1"/>
                </a:solidFill>
              </a:rPr>
              <a:t>komt</a:t>
            </a:r>
            <a:r>
              <a:rPr lang="en-US" sz="2000" dirty="0">
                <a:solidFill>
                  <a:schemeClr val="tx1"/>
                </a:solidFill>
              </a:rPr>
              <a:t> minder </a:t>
            </a:r>
            <a:r>
              <a:rPr lang="en-US" sz="2000" dirty="0" err="1">
                <a:solidFill>
                  <a:schemeClr val="tx1"/>
                </a:solidFill>
              </a:rPr>
              <a:t>ver</a:t>
            </a:r>
            <a:r>
              <a:rPr lang="en-US" sz="2000" dirty="0">
                <a:solidFill>
                  <a:schemeClr val="tx1"/>
                </a:solidFill>
              </a:rPr>
              <a:t> – </a:t>
            </a:r>
            <a:r>
              <a:rPr lang="en-US" sz="2000" dirty="0" err="1">
                <a:solidFill>
                  <a:schemeClr val="tx1"/>
                </a:solidFill>
              </a:rPr>
              <a:t>bijkomende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metingen</a:t>
            </a:r>
            <a:r>
              <a:rPr lang="en-US" sz="2000" dirty="0">
                <a:solidFill>
                  <a:schemeClr val="tx1"/>
                </a:solidFill>
              </a:rPr>
              <a:t> door </a:t>
            </a:r>
            <a:r>
              <a:rPr lang="en-US" sz="2000" dirty="0" err="1">
                <a:solidFill>
                  <a:schemeClr val="tx1"/>
                </a:solidFill>
              </a:rPr>
              <a:t>iFlux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Sulfaat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lijkt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niet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werken</a:t>
            </a:r>
            <a:r>
              <a:rPr lang="en-US" sz="2000" dirty="0">
                <a:solidFill>
                  <a:schemeClr val="tx1"/>
                </a:solidFill>
              </a:rPr>
              <a:t> ( 9 </a:t>
            </a:r>
            <a:r>
              <a:rPr lang="en-US" sz="2000" dirty="0" err="1">
                <a:solidFill>
                  <a:schemeClr val="tx1"/>
                </a:solidFill>
              </a:rPr>
              <a:t>maanden</a:t>
            </a:r>
            <a:r>
              <a:rPr lang="en-US" sz="2000" dirty="0">
                <a:solidFill>
                  <a:schemeClr val="tx1"/>
                </a:solidFill>
              </a:rPr>
              <a:t>) – </a:t>
            </a:r>
            <a:r>
              <a:rPr lang="en-US" sz="2000" dirty="0" err="1">
                <a:solidFill>
                  <a:schemeClr val="tx1"/>
                </a:solidFill>
              </a:rPr>
              <a:t>Nitraat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als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stimulans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voor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biologie</a:t>
            </a:r>
            <a:r>
              <a:rPr lang="en-US" sz="2000" dirty="0">
                <a:solidFill>
                  <a:schemeClr val="tx1"/>
                </a:solidFill>
              </a:rPr>
              <a:t> ( maar </a:t>
            </a:r>
            <a:r>
              <a:rPr lang="en-US" sz="2000" dirty="0" err="1">
                <a:solidFill>
                  <a:schemeClr val="tx1"/>
                </a:solidFill>
              </a:rPr>
              <a:t>dit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kost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tijd</a:t>
            </a:r>
            <a:r>
              <a:rPr lang="en-US" sz="2000" dirty="0">
                <a:solidFill>
                  <a:schemeClr val="tx1"/>
                </a:solidFill>
              </a:rPr>
              <a:t> ! ) </a:t>
            </a:r>
          </a:p>
          <a:p>
            <a:pPr marL="114300"/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51435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99FB5A-2564-ACF3-707E-5428B1565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0" r="4404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8A8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45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30C280-444A-40E5-A057-44B92889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629268"/>
            <a:ext cx="6586490" cy="6902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 err="1"/>
              <a:t>Conclusies</a:t>
            </a:r>
            <a:r>
              <a:rPr lang="en-US" sz="4400" dirty="0"/>
              <a:t> </a:t>
            </a:r>
            <a:r>
              <a:rPr lang="en-US" sz="4400" dirty="0" err="1"/>
              <a:t>biostimulatie</a:t>
            </a:r>
            <a:endParaRPr lang="en-US" sz="4400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4C5307-5DDD-4DDD-B19F-717D3BCA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Veel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informatie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verzameld</a:t>
            </a:r>
            <a:r>
              <a:rPr lang="en-US" sz="2000" dirty="0">
                <a:solidFill>
                  <a:schemeClr val="tx1"/>
                </a:solidFill>
              </a:rPr>
              <a:t> maar </a:t>
            </a:r>
            <a:r>
              <a:rPr lang="en-US" sz="2000" dirty="0" err="1">
                <a:solidFill>
                  <a:schemeClr val="tx1"/>
                </a:solidFill>
              </a:rPr>
              <a:t>afbraak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momenteel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nog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niet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voldoende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vastgesteld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Waterzuivering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verandert</a:t>
            </a:r>
            <a:r>
              <a:rPr lang="en-US" sz="2000" dirty="0">
                <a:solidFill>
                  <a:schemeClr val="tx1"/>
                </a:solidFill>
              </a:rPr>
              <a:t> in </a:t>
            </a:r>
            <a:r>
              <a:rPr lang="en-US" sz="2000" dirty="0" err="1">
                <a:solidFill>
                  <a:schemeClr val="tx1"/>
                </a:solidFill>
              </a:rPr>
              <a:t>biologische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zuivering</a:t>
            </a:r>
            <a:r>
              <a:rPr lang="en-US" sz="2000" dirty="0">
                <a:solidFill>
                  <a:schemeClr val="tx1"/>
                </a:solidFill>
              </a:rPr>
              <a:t>                ( </a:t>
            </a:r>
            <a:r>
              <a:rPr lang="en-US" sz="2000" dirty="0" err="1">
                <a:solidFill>
                  <a:schemeClr val="tx1"/>
                </a:solidFill>
              </a:rPr>
              <a:t>optimaal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lozingsnormen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worden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gehaald</a:t>
            </a:r>
            <a:r>
              <a:rPr lang="en-US" sz="2000" dirty="0">
                <a:solidFill>
                  <a:schemeClr val="tx1"/>
                </a:solidFill>
              </a:rPr>
              <a:t>)  </a:t>
            </a:r>
            <a:r>
              <a:rPr lang="en-US" sz="2000" dirty="0" err="1">
                <a:solidFill>
                  <a:schemeClr val="tx1"/>
                </a:solidFill>
              </a:rPr>
              <a:t>bijdrage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aan</a:t>
            </a:r>
            <a:r>
              <a:rPr lang="en-US" sz="2000" dirty="0">
                <a:solidFill>
                  <a:schemeClr val="tx1"/>
                </a:solidFill>
              </a:rPr>
              <a:t> aerobe pilot, </a:t>
            </a:r>
            <a:r>
              <a:rPr lang="en-US" sz="2000" dirty="0" err="1">
                <a:solidFill>
                  <a:schemeClr val="tx1"/>
                </a:solidFill>
              </a:rPr>
              <a:t>kleinere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installatie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verbetering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voor</a:t>
            </a:r>
            <a:r>
              <a:rPr lang="en-US" sz="2000" dirty="0">
                <a:solidFill>
                  <a:schemeClr val="tx1"/>
                </a:solidFill>
              </a:rPr>
              <a:t> de omgeving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1435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5C88E89-E13E-8A56-7809-B36E812AB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46" r="29018" b="-1"/>
          <a:stretch/>
        </p:blipFill>
        <p:spPr>
          <a:xfrm>
            <a:off x="0" y="10"/>
            <a:ext cx="4618299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375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911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972EE9440E1043B5502FF6EE90F122" ma:contentTypeVersion="14" ma:contentTypeDescription="Een nieuw document maken." ma:contentTypeScope="" ma:versionID="2027b113a875f8a1fe88a26b2d8b941f">
  <xsd:schema xmlns:xsd="http://www.w3.org/2001/XMLSchema" xmlns:xs="http://www.w3.org/2001/XMLSchema" xmlns:p="http://schemas.microsoft.com/office/2006/metadata/properties" xmlns:ns3="fc63a22e-b62d-4d84-a2f0-52f4c003fa9c" xmlns:ns4="51384f23-c35e-4cca-b81c-f04abe2f7e98" targetNamespace="http://schemas.microsoft.com/office/2006/metadata/properties" ma:root="true" ma:fieldsID="247d3858793fa9d355da725eaeed16bc" ns3:_="" ns4:_="">
    <xsd:import namespace="fc63a22e-b62d-4d84-a2f0-52f4c003fa9c"/>
    <xsd:import namespace="51384f23-c35e-4cca-b81c-f04abe2f7e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3a22e-b62d-4d84-a2f0-52f4c003fa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384f23-c35e-4cca-b81c-f04abe2f7e9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ED0D38-A9B9-41FA-9872-EE97E382C7E0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fc63a22e-b62d-4d84-a2f0-52f4c003fa9c"/>
    <ds:schemaRef ds:uri="http://www.w3.org/XML/1998/namespace"/>
    <ds:schemaRef ds:uri="http://purl.org/dc/dcmitype/"/>
    <ds:schemaRef ds:uri="http://schemas.microsoft.com/office/infopath/2007/PartnerControls"/>
    <ds:schemaRef ds:uri="51384f23-c35e-4cca-b81c-f04abe2f7e9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F4C9AEC-B9F5-44E2-986E-98DD0DA671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5F0788-C947-47EB-BAF8-BFACB6C72F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63a22e-b62d-4d84-a2f0-52f4c003fa9c"/>
    <ds:schemaRef ds:uri="51384f23-c35e-4cca-b81c-f04abe2f7e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972</Words>
  <Application>Microsoft Office PowerPoint</Application>
  <PresentationFormat>Breedbeeld</PresentationFormat>
  <Paragraphs>153</Paragraphs>
  <Slides>17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Innovatie in nature -based saneringstechnieken </vt:lpstr>
      <vt:lpstr>Innovatie in nature-based saneringtechnieken</vt:lpstr>
      <vt:lpstr>Conclusies reactieve mat</vt:lpstr>
      <vt:lpstr>Conclusies reactieve mat</vt:lpstr>
      <vt:lpstr>Conclusies reactieve mat</vt:lpstr>
      <vt:lpstr>Conclusies reactieve mat</vt:lpstr>
      <vt:lpstr>Vervolgstappen </vt:lpstr>
      <vt:lpstr>Conclusies biostimulatie</vt:lpstr>
      <vt:lpstr>Conclusies biostimulatie</vt:lpstr>
      <vt:lpstr>PowerPoint-presentatie</vt:lpstr>
      <vt:lpstr>Conclusies fytoremediatie</vt:lpstr>
      <vt:lpstr>Conclusies fytoremediatie : monitoring</vt:lpstr>
      <vt:lpstr>Conclusies fytoremediatie – monitoring </vt:lpstr>
      <vt:lpstr>Conclusies fytoremediatie : duurtijd</vt:lpstr>
      <vt:lpstr>Conclusies fytoremediatie</vt:lpstr>
      <vt:lpstr>Vervolgstappen</vt:lpstr>
      <vt:lpstr>Innovatie in nature-based saneringtechnieken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office365 imac</dc:creator>
  <cp:lastModifiedBy>Katrien Van de Wiele</cp:lastModifiedBy>
  <cp:revision>106</cp:revision>
  <dcterms:created xsi:type="dcterms:W3CDTF">2020-05-28T09:06:14Z</dcterms:created>
  <dcterms:modified xsi:type="dcterms:W3CDTF">2022-10-14T07:55:02Z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0x010100D1972EE9440E1043B5502FF6EE90F122</vt:lpwstr>
  </property>
</Properties>
</file>