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0" r:id="rId4"/>
    <p:sldMasterId id="2147483710" r:id="rId5"/>
  </p:sldMasterIdLst>
  <p:notesMasterIdLst>
    <p:notesMasterId r:id="rId59"/>
  </p:notesMasterIdLst>
  <p:handoutMasterIdLst>
    <p:handoutMasterId r:id="rId60"/>
  </p:handoutMasterIdLst>
  <p:sldIdLst>
    <p:sldId id="256" r:id="rId6"/>
    <p:sldId id="261" r:id="rId7"/>
    <p:sldId id="271" r:id="rId8"/>
    <p:sldId id="272" r:id="rId9"/>
    <p:sldId id="286" r:id="rId10"/>
    <p:sldId id="278" r:id="rId11"/>
    <p:sldId id="277" r:id="rId12"/>
    <p:sldId id="276" r:id="rId13"/>
    <p:sldId id="287" r:id="rId14"/>
    <p:sldId id="288" r:id="rId15"/>
    <p:sldId id="289" r:id="rId16"/>
    <p:sldId id="290" r:id="rId17"/>
    <p:sldId id="291" r:id="rId18"/>
    <p:sldId id="292" r:id="rId19"/>
    <p:sldId id="295" r:id="rId20"/>
    <p:sldId id="293" r:id="rId21"/>
    <p:sldId id="311" r:id="rId22"/>
    <p:sldId id="294" r:id="rId23"/>
    <p:sldId id="315" r:id="rId24"/>
    <p:sldId id="316" r:id="rId25"/>
    <p:sldId id="479" r:id="rId26"/>
    <p:sldId id="480" r:id="rId27"/>
    <p:sldId id="482" r:id="rId28"/>
    <p:sldId id="275" r:id="rId29"/>
    <p:sldId id="283" r:id="rId30"/>
    <p:sldId id="296" r:id="rId31"/>
    <p:sldId id="297" r:id="rId32"/>
    <p:sldId id="303" r:id="rId33"/>
    <p:sldId id="304" r:id="rId34"/>
    <p:sldId id="305" r:id="rId35"/>
    <p:sldId id="306" r:id="rId36"/>
    <p:sldId id="307" r:id="rId37"/>
    <p:sldId id="308" r:id="rId38"/>
    <p:sldId id="310" r:id="rId39"/>
    <p:sldId id="298" r:id="rId40"/>
    <p:sldId id="323" r:id="rId41"/>
    <p:sldId id="484" r:id="rId42"/>
    <p:sldId id="485" r:id="rId43"/>
    <p:sldId id="486" r:id="rId44"/>
    <p:sldId id="282" r:id="rId45"/>
    <p:sldId id="284" r:id="rId46"/>
    <p:sldId id="309" r:id="rId47"/>
    <p:sldId id="317" r:id="rId48"/>
    <p:sldId id="318" r:id="rId49"/>
    <p:sldId id="319" r:id="rId50"/>
    <p:sldId id="320" r:id="rId51"/>
    <p:sldId id="321" r:id="rId52"/>
    <p:sldId id="483" r:id="rId53"/>
    <p:sldId id="487" r:id="rId54"/>
    <p:sldId id="481" r:id="rId55"/>
    <p:sldId id="285" r:id="rId56"/>
    <p:sldId id="279" r:id="rId57"/>
    <p:sldId id="260" r:id="rId58"/>
  </p:sldIdLst>
  <p:sldSz cx="9144000" cy="6858000" type="screen4x3"/>
  <p:notesSz cx="6858000" cy="9144000"/>
  <p:embeddedFontLst>
    <p:embeddedFont>
      <p:font typeface="Arial Unicode MS" panose="020B0604020202020204" charset="-128"/>
      <p:regular r:id="rId61"/>
    </p:embeddedFon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Flanders Art Sans Bold" panose="00000800000000000000" pitchFamily="50" charset="0"/>
      <p:bold r:id="rId68"/>
      <p:boldItalic r:id="rId69"/>
    </p:embeddedFont>
    <p:embeddedFont>
      <p:font typeface="FlandersArtSans-Bold" panose="00000800000000000000" pitchFamily="2" charset="0"/>
      <p:bold r:id="rId70"/>
    </p:embeddedFont>
    <p:embeddedFont>
      <p:font typeface="FlandersArtSans-Regular" panose="00000500000000000000" pitchFamily="2" charset="0"/>
      <p:regular r:id="rId71"/>
    </p:embeddedFont>
    <p:embeddedFont>
      <p:font typeface="Webdings" panose="05030102010509060703" pitchFamily="18" charset="2"/>
      <p:regular r:id="rId72"/>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20E"/>
    <a:srgbClr val="2B979D"/>
    <a:srgbClr val="945D2F"/>
    <a:srgbClr val="A0BFC1"/>
    <a:srgbClr val="FFFFFF"/>
    <a:srgbClr val="6F8A00"/>
    <a:srgbClr val="9EE1E4"/>
    <a:srgbClr val="8BAE00"/>
    <a:srgbClr val="2C2E35"/>
    <a:srgbClr val="A3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F35CB-5DB4-48BB-8476-7311835FE7B0}" v="38" dt="2023-07-03T19:40:34.064"/>
    <p1510:client id="{2398B228-3BC7-4790-B683-162103C632F2}" v="24" dt="2023-07-04T07:11:10.622"/>
    <p1510:client id="{30FFF30F-E223-421F-A7FB-75305C96E325}" v="755" vWet="757" dt="2023-07-04T08:52:19.350"/>
    <p1510:client id="{3300DAAF-DB8B-4A33-BCFA-C59C787041B7}" v="49" dt="2023-07-04T06:57:33.174"/>
    <p1510:client id="{3EF2E1B5-9C69-4CAC-918E-A03131E495F9}" v="9" dt="2023-07-04T09:51:50.858"/>
    <p1510:client id="{531C21CA-6450-445F-97BF-8BE08C78032B}" v="10" dt="2023-07-03T18:40:44.505"/>
    <p1510:client id="{780425D5-9CFD-4ADF-B411-3B0F35DCE621}" v="2231" dt="2023-07-03T20:40:54.084"/>
    <p1510:client id="{876BEC8B-8B93-4966-8C9E-3EE27A84A5D9}" v="806" dt="2023-07-03T23:07:36.348"/>
    <p1510:client id="{B3E4D88A-3290-2E55-7C7F-3CCF60472C58}" v="2" dt="2023-07-03T18:34:59.486"/>
    <p1510:client id="{B5BFDAC1-37C5-4D5D-AFB5-607676C92FC2}" v="2" dt="2023-07-04T07:14:33.610"/>
    <p1510:client id="{DEA927B2-F6C6-44EC-BBEF-F87AA5F2AC51}" v="890" dt="2023-07-04T10:26:05.555"/>
    <p1510:client id="{DFC2D634-E478-49E4-B8D2-4CFD5BDFBD6F}" v="2" dt="2023-07-04T07:26:29.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11" autoAdjust="0"/>
  </p:normalViewPr>
  <p:slideViewPr>
    <p:cSldViewPr snapToGrid="0">
      <p:cViewPr varScale="1">
        <p:scale>
          <a:sx n="104" d="100"/>
          <a:sy n="104" d="100"/>
        </p:scale>
        <p:origin x="182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6.fntdata"/><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font" Target="fonts/font9.fntdata"/><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715EE7-CC4C-46C7-B8F5-1B6F28DE5462}" type="datetimeFigureOut">
              <a:rPr lang="nl-BE" smtClean="0"/>
              <a:t>4/07/2023</a:t>
            </a:fld>
            <a:endParaRPr lang="nl-BE"/>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4001B-C92A-4E2E-B726-2B39443EA38E}" type="slidenum">
              <a:rPr lang="nl-BE" smtClean="0"/>
              <a:t>‹nr.›</a:t>
            </a:fld>
            <a:endParaRPr lang="nl-BE"/>
          </a:p>
        </p:txBody>
      </p:sp>
    </p:spTree>
    <p:extLst>
      <p:ext uri="{BB962C8B-B14F-4D97-AF65-F5344CB8AC3E}">
        <p14:creationId xmlns:p14="http://schemas.microsoft.com/office/powerpoint/2010/main" val="1248848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A898F-5C07-4F97-BD2A-13D389FF96CF}" type="datetimeFigureOut">
              <a:rPr lang="nl-BE" smtClean="0"/>
              <a:t>4/07/2023</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C1FCA-DAF0-407A-85C0-4767EB17A5B5}" type="slidenum">
              <a:rPr lang="nl-BE" smtClean="0"/>
              <a:t>‹nr.›</a:t>
            </a:fld>
            <a:endParaRPr lang="nl-BE"/>
          </a:p>
        </p:txBody>
      </p:sp>
    </p:spTree>
    <p:extLst>
      <p:ext uri="{BB962C8B-B14F-4D97-AF65-F5344CB8AC3E}">
        <p14:creationId xmlns:p14="http://schemas.microsoft.com/office/powerpoint/2010/main" val="177913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ur-lex.europa.eu/legal-content/NL/TXT/HTML/?uri=CELEX:22005A0517(01)"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codex.vlaanderen.be/PrintDocument.ashx?id=1030009&amp;datum=&amp;geannoteerd=false&amp;print=false#H1089384"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a:solidFill>
                  <a:schemeClr val="tx1"/>
                </a:solidFill>
                <a:effectLst/>
                <a:latin typeface="+mn-lt"/>
                <a:ea typeface="+mn-ea"/>
                <a:cs typeface="+mn-cs"/>
              </a:rPr>
              <a:t>Het bodemdecreet vormt een wetgevend kader voor de sanering en de bescherming van de bodem. Het spreekt voor zich dat een correcte interpretatie en uitvoering van het bodemdecreet steunt op een consistente en gemeenschappelijke invulling van </a:t>
            </a:r>
            <a:r>
              <a:rPr lang="nl-BE" sz="1200" b="1" kern="1200">
                <a:solidFill>
                  <a:schemeClr val="tx1"/>
                </a:solidFill>
                <a:effectLst/>
                <a:latin typeface="+mn-lt"/>
                <a:ea typeface="+mn-ea"/>
                <a:cs typeface="+mn-cs"/>
              </a:rPr>
              <a:t>het begrip ‘bodem’</a:t>
            </a:r>
            <a:r>
              <a:rPr lang="nl-BE" sz="1200" kern="1200">
                <a:solidFill>
                  <a:schemeClr val="tx1"/>
                </a:solidFill>
                <a:effectLst/>
                <a:latin typeface="+mn-lt"/>
                <a:ea typeface="+mn-ea"/>
                <a:cs typeface="+mn-cs"/>
              </a:rPr>
              <a:t>. Dit laatste kan worden geconcretiseerd onder de vorm van het formuleren van een – onderbouwde en gedragen  – </a:t>
            </a:r>
            <a:r>
              <a:rPr lang="nl-BE" sz="1200" u="sng" kern="1200">
                <a:solidFill>
                  <a:schemeClr val="tx1"/>
                </a:solidFill>
                <a:effectLst/>
                <a:latin typeface="+mn-lt"/>
                <a:ea typeface="+mn-ea"/>
                <a:cs typeface="+mn-cs"/>
              </a:rPr>
              <a:t>definitie van ‘bodem’</a:t>
            </a:r>
            <a:r>
              <a:rPr lang="nl-BE"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9</a:t>
            </a:fld>
            <a:endParaRPr lang="nl-BE"/>
          </a:p>
        </p:txBody>
      </p:sp>
    </p:spTree>
    <p:extLst>
      <p:ext uri="{BB962C8B-B14F-4D97-AF65-F5344CB8AC3E}">
        <p14:creationId xmlns:p14="http://schemas.microsoft.com/office/powerpoint/2010/main" val="2086115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Finaliteit</a:t>
            </a:r>
            <a:r>
              <a:rPr lang="en-US"/>
              <a:t> van </a:t>
            </a:r>
            <a:r>
              <a:rPr lang="en-US" err="1"/>
              <a:t>bodemzorg</a:t>
            </a:r>
            <a:r>
              <a:rPr lang="en-US"/>
              <a:t> in 4D = het </a:t>
            </a:r>
            <a:r>
              <a:rPr lang="en-US" err="1"/>
              <a:t>bereiken</a:t>
            </a:r>
            <a:r>
              <a:rPr lang="en-US"/>
              <a:t> van </a:t>
            </a:r>
            <a:r>
              <a:rPr lang="en-US" err="1"/>
              <a:t>een</a:t>
            </a:r>
            <a:r>
              <a:rPr lang="en-US"/>
              <a:t> “</a:t>
            </a:r>
            <a:r>
              <a:rPr lang="en-US" err="1"/>
              <a:t>gezonde</a:t>
            </a:r>
            <a:r>
              <a:rPr lang="en-US"/>
              <a:t>” </a:t>
            </a:r>
            <a:r>
              <a:rPr lang="en-US" err="1"/>
              <a:t>bodem</a:t>
            </a:r>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18</a:t>
            </a:fld>
            <a:endParaRPr lang="nl-BE"/>
          </a:p>
        </p:txBody>
      </p:sp>
    </p:spTree>
    <p:extLst>
      <p:ext uri="{BB962C8B-B14F-4D97-AF65-F5344CB8AC3E}">
        <p14:creationId xmlns:p14="http://schemas.microsoft.com/office/powerpoint/2010/main" val="2466952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19</a:t>
            </a:fld>
            <a:endParaRPr lang="nl-BE"/>
          </a:p>
        </p:txBody>
      </p:sp>
    </p:spTree>
    <p:extLst>
      <p:ext uri="{BB962C8B-B14F-4D97-AF65-F5344CB8AC3E}">
        <p14:creationId xmlns:p14="http://schemas.microsoft.com/office/powerpoint/2010/main" val="3858896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20</a:t>
            </a:fld>
            <a:endParaRPr lang="nl-BE"/>
          </a:p>
        </p:txBody>
      </p:sp>
    </p:spTree>
    <p:extLst>
      <p:ext uri="{BB962C8B-B14F-4D97-AF65-F5344CB8AC3E}">
        <p14:creationId xmlns:p14="http://schemas.microsoft.com/office/powerpoint/2010/main" val="4138164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42</a:t>
            </a:fld>
            <a:endParaRPr lang="nl-BE"/>
          </a:p>
        </p:txBody>
      </p:sp>
    </p:spTree>
    <p:extLst>
      <p:ext uri="{BB962C8B-B14F-4D97-AF65-F5344CB8AC3E}">
        <p14:creationId xmlns:p14="http://schemas.microsoft.com/office/powerpoint/2010/main" val="54268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Bodemzorg</a:t>
            </a:r>
            <a:r>
              <a:rPr lang="en-US"/>
              <a:t> in 4D: wat </a:t>
            </a:r>
            <a:r>
              <a:rPr lang="en-US" err="1"/>
              <a:t>zijn</a:t>
            </a:r>
            <a:r>
              <a:rPr lang="en-US"/>
              <a:t> de </a:t>
            </a:r>
            <a:r>
              <a:rPr lang="en-US" err="1"/>
              <a:t>gevolgen</a:t>
            </a:r>
            <a:r>
              <a:rPr lang="en-US"/>
              <a:t> van </a:t>
            </a:r>
            <a:r>
              <a:rPr lang="en-US" err="1"/>
              <a:t>verbreding</a:t>
            </a:r>
            <a:r>
              <a:rPr lang="en-US"/>
              <a:t> van de scope van het </a:t>
            </a:r>
            <a:r>
              <a:rPr lang="en-US" err="1"/>
              <a:t>bodemdecreet</a:t>
            </a:r>
            <a:r>
              <a:rPr lang="en-US"/>
              <a:t>, met </a:t>
            </a:r>
            <a:r>
              <a:rPr lang="en-US" err="1"/>
              <a:t>meer</a:t>
            </a:r>
            <a:r>
              <a:rPr lang="en-US"/>
              <a:t> </a:t>
            </a:r>
            <a:r>
              <a:rPr lang="en-US" err="1"/>
              <a:t>geïntegreerde</a:t>
            </a:r>
            <a:r>
              <a:rPr lang="en-US"/>
              <a:t> </a:t>
            </a:r>
            <a:r>
              <a:rPr lang="en-US" err="1"/>
              <a:t>benadering</a:t>
            </a:r>
            <a:r>
              <a:rPr lang="en-US"/>
              <a:t> van </a:t>
            </a:r>
            <a:r>
              <a:rPr lang="en-US" err="1"/>
              <a:t>bodemsanering</a:t>
            </a:r>
            <a:r>
              <a:rPr lang="en-US"/>
              <a:t> </a:t>
            </a:r>
            <a:r>
              <a:rPr lang="en-US" err="1"/>
              <a:t>en</a:t>
            </a:r>
            <a:r>
              <a:rPr lang="en-US"/>
              <a:t> -</a:t>
            </a:r>
            <a:r>
              <a:rPr lang="en-US" err="1"/>
              <a:t>bescherming</a:t>
            </a:r>
            <a:r>
              <a:rPr lang="en-US"/>
              <a:t> </a:t>
            </a:r>
            <a:r>
              <a:rPr lang="en-US" err="1"/>
              <a:t>voor</a:t>
            </a:r>
            <a:r>
              <a:rPr lang="en-US"/>
              <a:t> </a:t>
            </a:r>
            <a:r>
              <a:rPr lang="en-US" err="1"/>
              <a:t>dataverzameling</a:t>
            </a:r>
            <a:r>
              <a:rPr lang="en-US"/>
              <a:t>?</a:t>
            </a:r>
          </a:p>
        </p:txBody>
      </p:sp>
      <p:sp>
        <p:nvSpPr>
          <p:cNvPr id="4" name="Slide Number Placeholder 3"/>
          <p:cNvSpPr>
            <a:spLocks noGrp="1"/>
          </p:cNvSpPr>
          <p:nvPr>
            <p:ph type="sldNum" sz="quarter" idx="5"/>
          </p:nvPr>
        </p:nvSpPr>
        <p:spPr/>
        <p:txBody>
          <a:bodyPr/>
          <a:lstStyle/>
          <a:p>
            <a:fld id="{614C1FCA-DAF0-407A-85C0-4767EB17A5B5}" type="slidenum">
              <a:rPr lang="nl-BE" smtClean="0"/>
              <a:t>43</a:t>
            </a:fld>
            <a:endParaRPr lang="nl-BE"/>
          </a:p>
        </p:txBody>
      </p:sp>
    </p:spTree>
    <p:extLst>
      <p:ext uri="{BB962C8B-B14F-4D97-AF65-F5344CB8AC3E}">
        <p14:creationId xmlns:p14="http://schemas.microsoft.com/office/powerpoint/2010/main" val="377539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44</a:t>
            </a:fld>
            <a:endParaRPr lang="nl-BE"/>
          </a:p>
        </p:txBody>
      </p:sp>
    </p:spTree>
    <p:extLst>
      <p:ext uri="{BB962C8B-B14F-4D97-AF65-F5344CB8AC3E}">
        <p14:creationId xmlns:p14="http://schemas.microsoft.com/office/powerpoint/2010/main" val="2630085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45</a:t>
            </a:fld>
            <a:endParaRPr lang="nl-BE"/>
          </a:p>
        </p:txBody>
      </p:sp>
    </p:spTree>
    <p:extLst>
      <p:ext uri="{BB962C8B-B14F-4D97-AF65-F5344CB8AC3E}">
        <p14:creationId xmlns:p14="http://schemas.microsoft.com/office/powerpoint/2010/main" val="7123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46</a:t>
            </a:fld>
            <a:endParaRPr lang="nl-BE"/>
          </a:p>
        </p:txBody>
      </p:sp>
    </p:spTree>
    <p:extLst>
      <p:ext uri="{BB962C8B-B14F-4D97-AF65-F5344CB8AC3E}">
        <p14:creationId xmlns:p14="http://schemas.microsoft.com/office/powerpoint/2010/main" val="2243884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spcAft>
                <a:spcPts val="800"/>
              </a:spcAft>
            </a:pPr>
            <a:r>
              <a:rPr lang="nl-BE" sz="1800" kern="100" dirty="0">
                <a:effectLst/>
                <a:latin typeface="Arial" panose="020B0604020202020204" pitchFamily="34" charset="0"/>
                <a:ea typeface="Calibri" panose="020F0502020204030204" pitchFamily="34" charset="0"/>
                <a:cs typeface="Arial" panose="020B0604020202020204" pitchFamily="34" charset="0"/>
              </a:rPr>
              <a:t>Publieke toegang tot milieu-informatie staat voorop sedert </a:t>
            </a:r>
            <a:r>
              <a:rPr lang="nl-BE" sz="18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het verdrag van </a:t>
            </a:r>
            <a:r>
              <a:rPr lang="nl-BE" sz="1800" u="sng" kern="100" dirty="0" err="1">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Aahrus</a:t>
            </a:r>
            <a:r>
              <a:rPr lang="nl-BE" sz="1800" kern="100" dirty="0">
                <a:effectLst/>
                <a:latin typeface="Arial" panose="020B0604020202020204" pitchFamily="34" charset="0"/>
                <a:ea typeface="Calibri" panose="020F0502020204030204" pitchFamily="34" charset="0"/>
                <a:cs typeface="Arial" panose="020B0604020202020204" pitchFamily="34" charset="0"/>
              </a:rPr>
              <a:t> (25/06/1998).</a:t>
            </a:r>
          </a:p>
          <a:p>
            <a:pPr algn="just">
              <a:lnSpc>
                <a:spcPct val="115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R="269875" algn="just">
              <a:lnSpc>
                <a:spcPct val="107000"/>
              </a:lnSpc>
              <a:spcBef>
                <a:spcPts val="1200"/>
              </a:spcBef>
              <a:spcAft>
                <a:spcPts val="1200"/>
              </a:spcAft>
            </a:pPr>
            <a:r>
              <a:rPr lang="nl-BE" sz="1800" i="1" kern="0" dirty="0">
                <a:effectLst/>
                <a:latin typeface="Arial" panose="020B0604020202020204" pitchFamily="34" charset="0"/>
                <a:ea typeface="Times New Roman" panose="02020603050405020304" pitchFamily="18" charset="0"/>
                <a:cs typeface="Arial" panose="020B0604020202020204" pitchFamily="34" charset="0"/>
              </a:rPr>
              <a:t>“</a:t>
            </a:r>
            <a:r>
              <a:rPr lang="nl-BE" sz="1800" b="1" i="1" kern="0" dirty="0">
                <a:effectLst/>
                <a:latin typeface="Arial" panose="020B0604020202020204" pitchFamily="34" charset="0"/>
                <a:ea typeface="Times New Roman" panose="02020603050405020304" pitchFamily="18" charset="0"/>
                <a:cs typeface="Arial" panose="020B0604020202020204" pitchFamily="34" charset="0"/>
              </a:rPr>
              <a:t>Artikel 1</a:t>
            </a:r>
            <a:r>
              <a:rPr lang="nl-BE" sz="1800" i="1" kern="0" dirty="0">
                <a:effectLst/>
                <a:latin typeface="Arial" panose="020B0604020202020204" pitchFamily="34" charset="0"/>
                <a:ea typeface="Times New Roman" panose="02020603050405020304" pitchFamily="18" charset="0"/>
                <a:cs typeface="Arial" panose="020B0604020202020204" pitchFamily="34" charset="0"/>
              </a:rPr>
              <a:t> Doel - Om bij te dragen aan de bescherming van het recht van elke persoon van de huidige en toekomstige generaties om te leven in een milieu dat passend is voor zijn of haar gezondheid en welzijn, waarborgt elke partij de rechten op toegang tot informatie, inspraak in de besluitvorming en toegang tot de rechter inzake milieuaangelegenheden in overeenstemming met de bepalingen van dit Verdrag.”</a:t>
            </a:r>
          </a:p>
          <a:p>
            <a:pPr marR="269875" algn="just">
              <a:lnSpc>
                <a:spcPct val="107000"/>
              </a:lnSpc>
              <a:spcBef>
                <a:spcPts val="1200"/>
              </a:spcBef>
              <a:spcAft>
                <a:spcPts val="12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800"/>
              </a:spcAft>
            </a:pPr>
            <a:r>
              <a:rPr lang="nl-BE"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Dit kreeg in Vlaanderen uitwerking via het decreet betreffende de openbaarheid 	van bestuur (26 maart 2004) en het besluit van de Vlaamse Regering van 28 oktober 2005 betreffende de verspreiding van milieu-informatie. </a:t>
            </a:r>
            <a:r>
              <a:rPr lang="nl-BE" sz="18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Vandaag vormt het </a:t>
            </a:r>
            <a:r>
              <a:rPr lang="nl-BE" sz="1800" b="1" u="sng" kern="100" dirty="0" err="1">
                <a:solidFill>
                  <a:srgbClr val="0563C1"/>
                </a:solidFill>
                <a:effectLst/>
                <a:latin typeface="Arial" panose="020B0604020202020204" pitchFamily="34" charset="0"/>
                <a:ea typeface="Arial" panose="020B0604020202020204" pitchFamily="34" charset="0"/>
                <a:cs typeface="Arial" panose="020B0604020202020204" pitchFamily="34" charset="0"/>
                <a:hlinkClick r:id="rId4"/>
              </a:rPr>
              <a:t>bestuurdecreet</a:t>
            </a:r>
            <a:r>
              <a:rPr lang="nl-BE" sz="1800" b="1" kern="100" dirty="0">
                <a:effectLst/>
                <a:latin typeface="Arial" panose="020B0604020202020204" pitchFamily="34" charset="0"/>
                <a:ea typeface="Arial" panose="020B0604020202020204" pitchFamily="34" charset="0"/>
                <a:cs typeface="Arial" panose="020B0604020202020204" pitchFamily="34" charset="0"/>
              </a:rPr>
              <a:t> het instrument op basis waarvan, voor tal van thema’s, milieu-informatie publiek en kosteloos ontsloten is.</a:t>
            </a:r>
            <a:r>
              <a:rPr lang="nl-BE" sz="1800" kern="100" dirty="0">
                <a:effectLst/>
                <a:latin typeface="Arial" panose="020B0604020202020204" pitchFamily="34" charset="0"/>
                <a:ea typeface="Arial" panose="020B0604020202020204" pitchFamily="34" charset="0"/>
                <a:cs typeface="Arial" panose="020B0604020202020204" pitchFamily="34" charset="0"/>
              </a:rPr>
              <a:t> </a:t>
            </a:r>
            <a:r>
              <a:rPr lang="nl-BE" sz="1800" u="sng" kern="100" dirty="0">
                <a:effectLst/>
                <a:latin typeface="Arial" panose="020B0604020202020204" pitchFamily="34" charset="0"/>
                <a:ea typeface="Arial" panose="020B0604020202020204" pitchFamily="34" charset="0"/>
                <a:cs typeface="Arial" panose="020B0604020202020204" pitchFamily="34" charset="0"/>
              </a:rPr>
              <a:t>Databank Ondergrond Vlaanderen</a:t>
            </a:r>
            <a:r>
              <a:rPr lang="nl-BE" sz="1800" kern="100" dirty="0">
                <a:effectLst/>
                <a:latin typeface="Arial" panose="020B0604020202020204" pitchFamily="34" charset="0"/>
                <a:ea typeface="Arial" panose="020B0604020202020204" pitchFamily="34" charset="0"/>
                <a:cs typeface="Arial" panose="020B0604020202020204" pitchFamily="34" charset="0"/>
              </a:rPr>
              <a:t> is als dataplatform een koploper om deze doelstelling in de praktijk te realiseren en ontsluit actief informatie.</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48</a:t>
            </a:fld>
            <a:endParaRPr lang="nl-BE"/>
          </a:p>
        </p:txBody>
      </p:sp>
    </p:spTree>
    <p:extLst>
      <p:ext uri="{BB962C8B-B14F-4D97-AF65-F5344CB8AC3E}">
        <p14:creationId xmlns:p14="http://schemas.microsoft.com/office/powerpoint/2010/main" val="4213146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49</a:t>
            </a:fld>
            <a:endParaRPr lang="nl-BE"/>
          </a:p>
        </p:txBody>
      </p:sp>
    </p:spTree>
    <p:extLst>
      <p:ext uri="{BB962C8B-B14F-4D97-AF65-F5344CB8AC3E}">
        <p14:creationId xmlns:p14="http://schemas.microsoft.com/office/powerpoint/2010/main" val="28081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a:solidFill>
                  <a:schemeClr val="tx1"/>
                </a:solidFill>
                <a:effectLst/>
                <a:latin typeface="+mn-lt"/>
                <a:ea typeface="+mn-ea"/>
                <a:cs typeface="+mn-cs"/>
              </a:rPr>
              <a:t>Het bodemdecreet vormt een wetgevend kader voor de sanering en de bescherming van de bodem. Het spreekt voor zich dat een correcte interpretatie en uitvoering van het bodemdecreet steunt op een consistente en gemeenschappelijke invulling van </a:t>
            </a:r>
            <a:r>
              <a:rPr lang="nl-BE" sz="1200" b="1" kern="1200">
                <a:solidFill>
                  <a:schemeClr val="tx1"/>
                </a:solidFill>
                <a:effectLst/>
                <a:latin typeface="+mn-lt"/>
                <a:ea typeface="+mn-ea"/>
                <a:cs typeface="+mn-cs"/>
              </a:rPr>
              <a:t>het begrip ‘bodem’</a:t>
            </a:r>
            <a:r>
              <a:rPr lang="nl-BE" sz="1200" kern="1200">
                <a:solidFill>
                  <a:schemeClr val="tx1"/>
                </a:solidFill>
                <a:effectLst/>
                <a:latin typeface="+mn-lt"/>
                <a:ea typeface="+mn-ea"/>
                <a:cs typeface="+mn-cs"/>
              </a:rPr>
              <a:t>. Dit laatste kan worden geconcretiseerd onder de vorm van het formuleren van een – onderbouwde en gedragen  – </a:t>
            </a:r>
            <a:r>
              <a:rPr lang="nl-BE" sz="1200" u="sng" kern="1200">
                <a:solidFill>
                  <a:schemeClr val="tx1"/>
                </a:solidFill>
                <a:effectLst/>
                <a:latin typeface="+mn-lt"/>
                <a:ea typeface="+mn-ea"/>
                <a:cs typeface="+mn-cs"/>
              </a:rPr>
              <a:t>definitie van ‘bodem’</a:t>
            </a:r>
            <a:r>
              <a:rPr lang="nl-BE"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10</a:t>
            </a:fld>
            <a:endParaRPr lang="nl-BE"/>
          </a:p>
        </p:txBody>
      </p:sp>
    </p:spTree>
    <p:extLst>
      <p:ext uri="{BB962C8B-B14F-4D97-AF65-F5344CB8AC3E}">
        <p14:creationId xmlns:p14="http://schemas.microsoft.com/office/powerpoint/2010/main" val="3233739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53</a:t>
            </a:fld>
            <a:endParaRPr lang="nl-BE"/>
          </a:p>
        </p:txBody>
      </p:sp>
    </p:spTree>
    <p:extLst>
      <p:ext uri="{BB962C8B-B14F-4D97-AF65-F5344CB8AC3E}">
        <p14:creationId xmlns:p14="http://schemas.microsoft.com/office/powerpoint/2010/main" val="3029697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11</a:t>
            </a:fld>
            <a:endParaRPr lang="nl-BE"/>
          </a:p>
        </p:txBody>
      </p:sp>
    </p:spTree>
    <p:extLst>
      <p:ext uri="{BB962C8B-B14F-4D97-AF65-F5344CB8AC3E}">
        <p14:creationId xmlns:p14="http://schemas.microsoft.com/office/powerpoint/2010/main" val="1971736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12</a:t>
            </a:fld>
            <a:endParaRPr lang="nl-BE"/>
          </a:p>
        </p:txBody>
      </p:sp>
    </p:spTree>
    <p:extLst>
      <p:ext uri="{BB962C8B-B14F-4D97-AF65-F5344CB8AC3E}">
        <p14:creationId xmlns:p14="http://schemas.microsoft.com/office/powerpoint/2010/main" val="920860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13</a:t>
            </a:fld>
            <a:endParaRPr lang="nl-BE"/>
          </a:p>
        </p:txBody>
      </p:sp>
    </p:spTree>
    <p:extLst>
      <p:ext uri="{BB962C8B-B14F-4D97-AF65-F5344CB8AC3E}">
        <p14:creationId xmlns:p14="http://schemas.microsoft.com/office/powerpoint/2010/main" val="229259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14</a:t>
            </a:fld>
            <a:endParaRPr lang="nl-BE"/>
          </a:p>
        </p:txBody>
      </p:sp>
    </p:spTree>
    <p:extLst>
      <p:ext uri="{BB962C8B-B14F-4D97-AF65-F5344CB8AC3E}">
        <p14:creationId xmlns:p14="http://schemas.microsoft.com/office/powerpoint/2010/main" val="294091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15</a:t>
            </a:fld>
            <a:endParaRPr lang="nl-BE"/>
          </a:p>
        </p:txBody>
      </p:sp>
    </p:spTree>
    <p:extLst>
      <p:ext uri="{BB962C8B-B14F-4D97-AF65-F5344CB8AC3E}">
        <p14:creationId xmlns:p14="http://schemas.microsoft.com/office/powerpoint/2010/main" val="204620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Juridisch</a:t>
            </a:r>
            <a:r>
              <a:rPr lang="en-US"/>
              <a:t> </a:t>
            </a:r>
            <a:r>
              <a:rPr lang="en-US" err="1"/>
              <a:t>sluitend</a:t>
            </a:r>
            <a:r>
              <a:rPr lang="en-US"/>
              <a:t> </a:t>
            </a:r>
            <a:r>
              <a:rPr lang="en-US" err="1"/>
              <a:t>bodemdecreet</a:t>
            </a:r>
            <a:r>
              <a:rPr lang="en-US"/>
              <a:t> = </a:t>
            </a:r>
            <a:r>
              <a:rPr lang="en-US" err="1"/>
              <a:t>o.a.</a:t>
            </a:r>
            <a:r>
              <a:rPr lang="en-US"/>
              <a:t> </a:t>
            </a:r>
            <a:r>
              <a:rPr lang="en-US" err="1"/>
              <a:t>aansluiting</a:t>
            </a:r>
            <a:r>
              <a:rPr lang="en-US"/>
              <a:t> </a:t>
            </a:r>
            <a:r>
              <a:rPr lang="en-US" err="1"/>
              <a:t>kunnen</a:t>
            </a:r>
            <a:r>
              <a:rPr lang="en-US"/>
              <a:t> </a:t>
            </a:r>
            <a:r>
              <a:rPr lang="en-US" err="1"/>
              <a:t>vinden</a:t>
            </a:r>
            <a:r>
              <a:rPr lang="en-US"/>
              <a:t> </a:t>
            </a:r>
            <a:r>
              <a:rPr lang="en-US" err="1"/>
              <a:t>bij</a:t>
            </a:r>
            <a:r>
              <a:rPr lang="en-US"/>
              <a:t> </a:t>
            </a:r>
            <a:r>
              <a:rPr lang="en-US" err="1"/>
              <a:t>andere</a:t>
            </a:r>
            <a:r>
              <a:rPr lang="en-US"/>
              <a:t> </a:t>
            </a:r>
            <a:r>
              <a:rPr lang="en-US" err="1"/>
              <a:t>decreten</a:t>
            </a:r>
            <a:r>
              <a:rPr lang="en-US"/>
              <a:t> </a:t>
            </a:r>
            <a:r>
              <a:rPr lang="en-US" err="1"/>
              <a:t>en</a:t>
            </a:r>
            <a:r>
              <a:rPr lang="en-US"/>
              <a:t> </a:t>
            </a:r>
            <a:r>
              <a:rPr lang="en-US" err="1"/>
              <a:t>uitvoeringsbesluiten</a:t>
            </a:r>
            <a:endParaRPr lang="en-US"/>
          </a:p>
        </p:txBody>
      </p:sp>
      <p:sp>
        <p:nvSpPr>
          <p:cNvPr id="4" name="Slide Number Placeholder 3"/>
          <p:cNvSpPr>
            <a:spLocks noGrp="1"/>
          </p:cNvSpPr>
          <p:nvPr>
            <p:ph type="sldNum" sz="quarter" idx="5"/>
          </p:nvPr>
        </p:nvSpPr>
        <p:spPr/>
        <p:txBody>
          <a:bodyPr/>
          <a:lstStyle/>
          <a:p>
            <a:fld id="{614C1FCA-DAF0-407A-85C0-4767EB17A5B5}" type="slidenum">
              <a:rPr lang="nl-BE" smtClean="0"/>
              <a:t>16</a:t>
            </a:fld>
            <a:endParaRPr lang="nl-BE"/>
          </a:p>
        </p:txBody>
      </p:sp>
    </p:spTree>
    <p:extLst>
      <p:ext uri="{BB962C8B-B14F-4D97-AF65-F5344CB8AC3E}">
        <p14:creationId xmlns:p14="http://schemas.microsoft.com/office/powerpoint/2010/main" val="408297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Bodemzorg</a:t>
            </a:r>
            <a:r>
              <a:rPr lang="en-US"/>
              <a:t> in 4D: </a:t>
            </a:r>
            <a:r>
              <a:rPr lang="en-US" err="1"/>
              <a:t>nadenken</a:t>
            </a:r>
            <a:r>
              <a:rPr lang="en-US"/>
              <a:t> over </a:t>
            </a:r>
            <a:r>
              <a:rPr lang="en-US" err="1"/>
              <a:t>gewenste</a:t>
            </a:r>
            <a:r>
              <a:rPr lang="en-US"/>
              <a:t> </a:t>
            </a:r>
            <a:r>
              <a:rPr lang="en-US" err="1"/>
              <a:t>verhouding</a:t>
            </a:r>
            <a:r>
              <a:rPr lang="en-US"/>
              <a:t> </a:t>
            </a:r>
            <a:r>
              <a:rPr lang="en-US" err="1"/>
              <a:t>tussen</a:t>
            </a:r>
            <a:r>
              <a:rPr lang="en-US"/>
              <a:t> </a:t>
            </a:r>
            <a:r>
              <a:rPr lang="en-US" err="1"/>
              <a:t>sanerings</a:t>
            </a:r>
            <a:r>
              <a:rPr lang="en-US"/>
              <a:t>- </a:t>
            </a:r>
            <a:r>
              <a:rPr lang="en-US" err="1"/>
              <a:t>en</a:t>
            </a:r>
            <a:r>
              <a:rPr lang="en-US"/>
              <a:t> </a:t>
            </a:r>
            <a:r>
              <a:rPr lang="en-US" err="1"/>
              <a:t>beschermingsluik</a:t>
            </a:r>
            <a:r>
              <a:rPr lang="en-US"/>
              <a:t>. Hoe </a:t>
            </a:r>
            <a:r>
              <a:rPr lang="en-US" err="1"/>
              <a:t>integreren</a:t>
            </a:r>
            <a:r>
              <a:rPr lang="en-US"/>
              <a:t>? Hoe </a:t>
            </a:r>
            <a:r>
              <a:rPr lang="en-US" err="1"/>
              <a:t>wordt</a:t>
            </a:r>
            <a:r>
              <a:rPr lang="en-US"/>
              <a:t> diffuse </a:t>
            </a:r>
            <a:r>
              <a:rPr lang="en-US" err="1"/>
              <a:t>verontreiniging</a:t>
            </a:r>
            <a:r>
              <a:rPr lang="en-US"/>
              <a:t> – die </a:t>
            </a:r>
            <a:r>
              <a:rPr lang="en-US" err="1"/>
              <a:t>zich</a:t>
            </a:r>
            <a:r>
              <a:rPr lang="en-US"/>
              <a:t> </a:t>
            </a:r>
            <a:r>
              <a:rPr lang="en-US" err="1"/>
              <a:t>typisch</a:t>
            </a:r>
            <a:r>
              <a:rPr lang="en-US"/>
              <a:t> op </a:t>
            </a:r>
            <a:r>
              <a:rPr lang="en-US" err="1"/>
              <a:t>grotere</a:t>
            </a:r>
            <a:r>
              <a:rPr lang="en-US"/>
              <a:t> </a:t>
            </a:r>
            <a:r>
              <a:rPr lang="en-US" err="1"/>
              <a:t>schaal</a:t>
            </a:r>
            <a:r>
              <a:rPr lang="en-US"/>
              <a:t> </a:t>
            </a:r>
            <a:r>
              <a:rPr lang="en-US" err="1"/>
              <a:t>bevindt</a:t>
            </a:r>
            <a:r>
              <a:rPr lang="en-US"/>
              <a:t> dan locale </a:t>
            </a:r>
            <a:r>
              <a:rPr lang="en-US" err="1"/>
              <a:t>verontreiniging</a:t>
            </a:r>
            <a:r>
              <a:rPr lang="en-US"/>
              <a:t> – </a:t>
            </a:r>
            <a:r>
              <a:rPr lang="en-US" err="1"/>
              <a:t>hierin</a:t>
            </a:r>
            <a:r>
              <a:rPr lang="en-US"/>
              <a:t> </a:t>
            </a:r>
            <a:r>
              <a:rPr lang="en-US" err="1"/>
              <a:t>gepositioneerd</a:t>
            </a:r>
            <a:r>
              <a:rPr lang="en-US"/>
              <a:t>? Wat </a:t>
            </a:r>
            <a:r>
              <a:rPr lang="en-US" err="1"/>
              <a:t>zijn</a:t>
            </a:r>
            <a:r>
              <a:rPr lang="en-US"/>
              <a:t> de </a:t>
            </a:r>
            <a:r>
              <a:rPr lang="en-US" err="1"/>
              <a:t>gevolgen</a:t>
            </a:r>
            <a:r>
              <a:rPr lang="en-US"/>
              <a:t> van </a:t>
            </a:r>
            <a:r>
              <a:rPr lang="en-US" err="1"/>
              <a:t>verbreding</a:t>
            </a:r>
            <a:r>
              <a:rPr lang="en-US"/>
              <a:t> </a:t>
            </a:r>
            <a:r>
              <a:rPr lang="en-US" err="1"/>
              <a:t>en</a:t>
            </a:r>
            <a:r>
              <a:rPr lang="en-US"/>
              <a:t> </a:t>
            </a:r>
            <a:r>
              <a:rPr lang="en-US" err="1"/>
              <a:t>integratie</a:t>
            </a:r>
            <a:r>
              <a:rPr lang="en-US"/>
              <a:t> </a:t>
            </a:r>
            <a:r>
              <a:rPr lang="en-US" err="1"/>
              <a:t>voor</a:t>
            </a:r>
            <a:r>
              <a:rPr lang="en-US"/>
              <a:t> </a:t>
            </a:r>
            <a:r>
              <a:rPr lang="en-US" err="1"/>
              <a:t>dataverzameling</a:t>
            </a:r>
            <a:r>
              <a:rPr lang="en-US"/>
              <a:t>?</a:t>
            </a:r>
          </a:p>
        </p:txBody>
      </p:sp>
      <p:sp>
        <p:nvSpPr>
          <p:cNvPr id="4" name="Slide Number Placeholder 3"/>
          <p:cNvSpPr>
            <a:spLocks noGrp="1"/>
          </p:cNvSpPr>
          <p:nvPr>
            <p:ph type="sldNum" sz="quarter" idx="5"/>
          </p:nvPr>
        </p:nvSpPr>
        <p:spPr/>
        <p:txBody>
          <a:bodyPr/>
          <a:lstStyle/>
          <a:p>
            <a:fld id="{614C1FCA-DAF0-407A-85C0-4767EB17A5B5}" type="slidenum">
              <a:rPr lang="nl-BE" smtClean="0"/>
              <a:t>17</a:t>
            </a:fld>
            <a:endParaRPr lang="nl-BE"/>
          </a:p>
        </p:txBody>
      </p:sp>
    </p:spTree>
    <p:extLst>
      <p:ext uri="{BB962C8B-B14F-4D97-AF65-F5344CB8AC3E}">
        <p14:creationId xmlns:p14="http://schemas.microsoft.com/office/powerpoint/2010/main" val="3759757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bg>
      <p:bgPr>
        <a:solidFill>
          <a:schemeClr val="bg1"/>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37" t="21349" r="3064" b="23317"/>
          <a:stretch/>
        </p:blipFill>
        <p:spPr>
          <a:xfrm>
            <a:off x="0" y="0"/>
            <a:ext cx="9164782" cy="6858000"/>
          </a:xfrm>
          <a:prstGeom prst="rect">
            <a:avLst/>
          </a:prstGeom>
        </p:spPr>
      </p:pic>
      <p:sp>
        <p:nvSpPr>
          <p:cNvPr id="8" name="Rechthoek 7"/>
          <p:cNvSpPr/>
          <p:nvPr userDrawn="1"/>
        </p:nvSpPr>
        <p:spPr>
          <a:xfrm>
            <a:off x="0" y="0"/>
            <a:ext cx="28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p:nvPr>
        </p:nvSpPr>
        <p:spPr>
          <a:xfrm>
            <a:off x="863601" y="1193817"/>
            <a:ext cx="7993062" cy="2088000"/>
          </a:xfrm>
        </p:spPr>
        <p:txBody>
          <a:bodyPr anchor="b"/>
          <a:lstStyle>
            <a:lvl1pPr algn="l">
              <a:defRPr sz="6000">
                <a:solidFill>
                  <a:schemeClr val="bg2"/>
                </a:solidFill>
              </a:defRPr>
            </a:lvl1pPr>
          </a:lstStyle>
          <a:p>
            <a:r>
              <a:rPr lang="nl-NL"/>
              <a:t>Klik om stijl te bewerken</a:t>
            </a:r>
            <a:endParaRPr lang="en-US"/>
          </a:p>
        </p:txBody>
      </p:sp>
      <p:sp>
        <p:nvSpPr>
          <p:cNvPr id="3" name="Subtitle 2"/>
          <p:cNvSpPr>
            <a:spLocks noGrp="1"/>
          </p:cNvSpPr>
          <p:nvPr>
            <p:ph type="subTitle" idx="1"/>
          </p:nvPr>
        </p:nvSpPr>
        <p:spPr>
          <a:xfrm>
            <a:off x="863601" y="3626770"/>
            <a:ext cx="7993061"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10" name="Tijdelijke aanduiding voor tekst 7"/>
          <p:cNvSpPr>
            <a:spLocks noGrp="1"/>
          </p:cNvSpPr>
          <p:nvPr>
            <p:ph type="body" sz="quarter" idx="13" hasCustomPrompt="1"/>
          </p:nvPr>
        </p:nvSpPr>
        <p:spPr>
          <a:xfrm>
            <a:off x="3033136" y="5583238"/>
            <a:ext cx="5823526" cy="506412"/>
          </a:xfrm>
        </p:spPr>
        <p:txBody>
          <a:bodyPr/>
          <a:lstStyle>
            <a:lvl1pPr marL="0" indent="0" algn="r">
              <a:buNone/>
              <a:defRPr>
                <a:solidFill>
                  <a:schemeClr val="bg1"/>
                </a:solidFill>
                <a:latin typeface="FlandersArtSans-Regular" panose="00000500000000000000" pitchFamily="2" charset="0"/>
              </a:defRPr>
            </a:lvl1pPr>
          </a:lstStyle>
          <a:p>
            <a:pPr lvl="0"/>
            <a:r>
              <a:rPr lang="nl-NL"/>
              <a:t>Klik om de naam van de spreker te bewerken</a:t>
            </a:r>
            <a:endParaRPr lang="nl-BE"/>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3601" y="5627485"/>
            <a:ext cx="1640604" cy="929406"/>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62991" y="288147"/>
            <a:ext cx="2090178" cy="814555"/>
          </a:xfrm>
          <a:prstGeom prst="rect">
            <a:avLst/>
          </a:prstGeom>
        </p:spPr>
      </p:pic>
    </p:spTree>
    <p:extLst>
      <p:ext uri="{BB962C8B-B14F-4D97-AF65-F5344CB8AC3E}">
        <p14:creationId xmlns:p14="http://schemas.microsoft.com/office/powerpoint/2010/main" val="3035433736"/>
      </p:ext>
    </p:extLst>
  </p:cSld>
  <p:clrMapOvr>
    <a:masterClrMapping/>
  </p:clrMapOvr>
  <p:extLst>
    <p:ext uri="{DCECCB84-F9BA-43D5-87BE-67443E8EF086}">
      <p15:sldGuideLst xmlns:p15="http://schemas.microsoft.com/office/powerpoint/2012/main">
        <p15:guide id="0" orient="horz" pos="187" userDrawn="1">
          <p15:clr>
            <a:srgbClr val="FBAE40"/>
          </p15:clr>
        </p15:guide>
        <p15:guide id="1" pos="55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28650" y="6356351"/>
            <a:ext cx="2057400" cy="365125"/>
          </a:xfrm>
          <a:prstGeom prst="rect">
            <a:avLst/>
          </a:prstGeom>
        </p:spPr>
        <p:txBody>
          <a:bodyPr/>
          <a:lstStyle/>
          <a:p>
            <a:fld id="{9287A46E-681F-4CC6-B32A-B90FF6D9E5AA}" type="datetimeFigureOut">
              <a:rPr lang="nl-BE" smtClean="0"/>
              <a:t>4/07/2023</a:t>
            </a:fld>
            <a:endParaRPr lang="nl-BE"/>
          </a:p>
        </p:txBody>
      </p:sp>
      <p:sp>
        <p:nvSpPr>
          <p:cNvPr id="3" name="Tijdelijke aanduiding voor voettekst 2"/>
          <p:cNvSpPr>
            <a:spLocks noGrp="1"/>
          </p:cNvSpPr>
          <p:nvPr>
            <p:ph type="ftr" sz="quarter" idx="11"/>
          </p:nvPr>
        </p:nvSpPr>
        <p:spPr>
          <a:xfrm>
            <a:off x="3028950" y="6356351"/>
            <a:ext cx="30861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a:xfrm>
            <a:off x="6457950" y="6356351"/>
            <a:ext cx="2057400" cy="365125"/>
          </a:xfrm>
          <a:prstGeom prst="rect">
            <a:avLst/>
          </a:prstGeom>
        </p:spPr>
        <p:txBody>
          <a:bodyPr/>
          <a:lstStyle/>
          <a:p>
            <a:fld id="{591F87C1-3183-4372-840E-2F22B8DD324E}" type="slidenum">
              <a:rPr lang="nl-BE" smtClean="0"/>
              <a:t>‹nr.›</a:t>
            </a:fld>
            <a:endParaRPr lang="nl-BE"/>
          </a:p>
        </p:txBody>
      </p:sp>
    </p:spTree>
    <p:extLst>
      <p:ext uri="{BB962C8B-B14F-4D97-AF65-F5344CB8AC3E}">
        <p14:creationId xmlns:p14="http://schemas.microsoft.com/office/powerpoint/2010/main" val="31047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lternatieve Titeldia 6">
    <p:bg>
      <p:bgPr>
        <a:solidFill>
          <a:schemeClr val="bg1"/>
        </a:solidFill>
        <a:effectLst/>
      </p:bgPr>
    </p:bg>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21" t="4445" r="20520" b="9944"/>
          <a:stretch/>
        </p:blipFill>
        <p:spPr>
          <a:xfrm>
            <a:off x="4254500" y="-12699"/>
            <a:ext cx="4895288" cy="6870700"/>
          </a:xfrm>
          <a:prstGeom prst="rect">
            <a:avLst/>
          </a:prstGeom>
        </p:spPr>
      </p:pic>
      <p:sp>
        <p:nvSpPr>
          <p:cNvPr id="14" name="Rechthoek 11"/>
          <p:cNvSpPr/>
          <p:nvPr userDrawn="1"/>
        </p:nvSpPr>
        <p:spPr>
          <a:xfrm>
            <a:off x="0" y="0"/>
            <a:ext cx="6826492" cy="6858000"/>
          </a:xfrm>
          <a:custGeom>
            <a:avLst/>
            <a:gdLst>
              <a:gd name="connsiteX0" fmla="*/ 0 w 4438892"/>
              <a:gd name="connsiteY0" fmla="*/ 0 h 6858000"/>
              <a:gd name="connsiteX1" fmla="*/ 4438892 w 4438892"/>
              <a:gd name="connsiteY1" fmla="*/ 0 h 6858000"/>
              <a:gd name="connsiteX2" fmla="*/ 4438892 w 4438892"/>
              <a:gd name="connsiteY2" fmla="*/ 6858000 h 6858000"/>
              <a:gd name="connsiteX3" fmla="*/ 0 w 4438892"/>
              <a:gd name="connsiteY3" fmla="*/ 6858000 h 6858000"/>
              <a:gd name="connsiteX4" fmla="*/ 0 w 4438892"/>
              <a:gd name="connsiteY4" fmla="*/ 0 h 6858000"/>
              <a:gd name="connsiteX0" fmla="*/ 0 w 6826492"/>
              <a:gd name="connsiteY0" fmla="*/ 0 h 6858000"/>
              <a:gd name="connsiteX1" fmla="*/ 6826492 w 6826492"/>
              <a:gd name="connsiteY1" fmla="*/ 0 h 6858000"/>
              <a:gd name="connsiteX2" fmla="*/ 4438892 w 6826492"/>
              <a:gd name="connsiteY2" fmla="*/ 6858000 h 6858000"/>
              <a:gd name="connsiteX3" fmla="*/ 0 w 6826492"/>
              <a:gd name="connsiteY3" fmla="*/ 6858000 h 6858000"/>
              <a:gd name="connsiteX4" fmla="*/ 0 w 6826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492" h="6858000">
                <a:moveTo>
                  <a:pt x="0" y="0"/>
                </a:moveTo>
                <a:lnTo>
                  <a:pt x="6826492" y="0"/>
                </a:lnTo>
                <a:lnTo>
                  <a:pt x="4438892" y="6858000"/>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p:nvPr>
        </p:nvSpPr>
        <p:spPr>
          <a:xfrm>
            <a:off x="576000" y="1080001"/>
            <a:ext cx="4871489" cy="1358400"/>
          </a:xfrm>
        </p:spPr>
        <p:txBody>
          <a:bodyPr anchor="t">
            <a:normAutofit/>
          </a:bodyPr>
          <a:lstStyle>
            <a:lvl1pPr algn="l">
              <a:defRPr sz="3600" b="1">
                <a:solidFill>
                  <a:schemeClr val="bg1"/>
                </a:solidFill>
                <a:latin typeface="Calibri" panose="020F0502020204030204" pitchFamily="34" charset="0"/>
              </a:defRPr>
            </a:lvl1pPr>
          </a:lstStyle>
          <a:p>
            <a:r>
              <a:rPr lang="nl-NL"/>
              <a:t>Klik om stijl te bewerken</a:t>
            </a:r>
            <a:endParaRPr lang="en-US"/>
          </a:p>
        </p:txBody>
      </p:sp>
      <p:sp>
        <p:nvSpPr>
          <p:cNvPr id="3" name="Subtitle 2"/>
          <p:cNvSpPr>
            <a:spLocks noGrp="1"/>
          </p:cNvSpPr>
          <p:nvPr>
            <p:ph type="subTitle" idx="1"/>
          </p:nvPr>
        </p:nvSpPr>
        <p:spPr>
          <a:xfrm>
            <a:off x="570955" y="2705102"/>
            <a:ext cx="4413094" cy="2566284"/>
          </a:xfrm>
          <a:prstGeom prst="rect">
            <a:avLst/>
          </a:prstGeom>
        </p:spPr>
        <p:txBody>
          <a:bodyPr/>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11" name="Tijdelijke aanduiding voor tekst 7"/>
          <p:cNvSpPr>
            <a:spLocks noGrp="1"/>
          </p:cNvSpPr>
          <p:nvPr>
            <p:ph type="body" sz="quarter" idx="13" hasCustomPrompt="1"/>
          </p:nvPr>
        </p:nvSpPr>
        <p:spPr>
          <a:xfrm>
            <a:off x="570955" y="5031675"/>
            <a:ext cx="4116073" cy="506412"/>
          </a:xfrm>
          <a:prstGeom prst="rect">
            <a:avLst/>
          </a:prstGeom>
        </p:spPr>
        <p:txBody>
          <a:bodyPr/>
          <a:lstStyle>
            <a:lvl1pPr marL="0" indent="0">
              <a:buNone/>
              <a:defRPr>
                <a:solidFill>
                  <a:schemeClr val="bg1"/>
                </a:solidFill>
                <a:latin typeface="Calibri" panose="020F0502020204030204" pitchFamily="34" charset="0"/>
              </a:defRPr>
            </a:lvl1pPr>
          </a:lstStyle>
          <a:p>
            <a:pPr lvl="0"/>
            <a:r>
              <a:rPr lang="nl-NL"/>
              <a:t>Klik om de naam van de spreker te bewerken</a:t>
            </a:r>
            <a:endParaRPr lang="nl-BE"/>
          </a:p>
        </p:txBody>
      </p:sp>
      <p:pic>
        <p:nvPicPr>
          <p:cNvPr id="12" name="Afbeelding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3755" y="288147"/>
            <a:ext cx="2090178" cy="814555"/>
          </a:xfrm>
          <a:prstGeom prst="rect">
            <a:avLst/>
          </a:prstGeom>
        </p:spPr>
      </p:pic>
      <p:pic>
        <p:nvPicPr>
          <p:cNvPr id="5" name="Afbeelding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8464" y="5721793"/>
            <a:ext cx="1514475" cy="952500"/>
          </a:xfrm>
          <a:prstGeom prst="rect">
            <a:avLst/>
          </a:prstGeom>
        </p:spPr>
      </p:pic>
    </p:spTree>
    <p:extLst>
      <p:ext uri="{BB962C8B-B14F-4D97-AF65-F5344CB8AC3E}">
        <p14:creationId xmlns:p14="http://schemas.microsoft.com/office/powerpoint/2010/main" val="114379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lternatieve Titeldia 2">
    <p:bg>
      <p:bgPr>
        <a:pattFill prst="ltUpDiag">
          <a:fgClr>
            <a:schemeClr val="bg2"/>
          </a:fgClr>
          <a:bgClr>
            <a:schemeClr val="bg1"/>
          </a:bgClr>
        </a:pattFill>
        <a:effectLst/>
      </p:bgPr>
    </p:bg>
    <p:spTree>
      <p:nvGrpSpPr>
        <p:cNvPr id="1" name=""/>
        <p:cNvGrpSpPr/>
        <p:nvPr/>
      </p:nvGrpSpPr>
      <p:grpSpPr>
        <a:xfrm>
          <a:off x="0" y="0"/>
          <a:ext cx="0" cy="0"/>
          <a:chOff x="0" y="0"/>
          <a:chExt cx="0" cy="0"/>
        </a:xfrm>
      </p:grpSpPr>
      <p:sp>
        <p:nvSpPr>
          <p:cNvPr id="12" name="Rechthoek 11"/>
          <p:cNvSpPr/>
          <p:nvPr/>
        </p:nvSpPr>
        <p:spPr>
          <a:xfrm>
            <a:off x="0" y="0"/>
            <a:ext cx="457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rapezium 12"/>
          <p:cNvSpPr>
            <a:spLocks noChangeAspect="1"/>
          </p:cNvSpPr>
          <p:nvPr/>
        </p:nvSpPr>
        <p:spPr>
          <a:xfrm>
            <a:off x="0" y="0"/>
            <a:ext cx="7548959" cy="6858000"/>
          </a:xfrm>
          <a:prstGeom prst="trapezoid">
            <a:avLst>
              <a:gd name="adj" fmla="val 3489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p:nvPr>
        </p:nvSpPr>
        <p:spPr>
          <a:xfrm>
            <a:off x="576000" y="1193817"/>
            <a:ext cx="4871489" cy="2088000"/>
          </a:xfrm>
        </p:spPr>
        <p:txBody>
          <a:bodyPr lIns="0" tIns="0" rIns="0" bIns="0" anchor="b"/>
          <a:lstStyle>
            <a:lvl1pPr algn="l">
              <a:defRPr sz="6000" b="1">
                <a:solidFill>
                  <a:schemeClr val="bg1"/>
                </a:solidFill>
                <a:latin typeface="Calibri" panose="020F0502020204030204" pitchFamily="34" charset="0"/>
              </a:defRPr>
            </a:lvl1pPr>
          </a:lstStyle>
          <a:p>
            <a:r>
              <a:rPr lang="nl-NL"/>
              <a:t>Klik om de stijl te bewerken</a:t>
            </a:r>
            <a:endParaRPr lang="en-US"/>
          </a:p>
        </p:txBody>
      </p:sp>
      <p:sp>
        <p:nvSpPr>
          <p:cNvPr id="3" name="Subtitle 2"/>
          <p:cNvSpPr>
            <a:spLocks noGrp="1"/>
          </p:cNvSpPr>
          <p:nvPr>
            <p:ph type="subTitle" idx="1"/>
          </p:nvPr>
        </p:nvSpPr>
        <p:spPr>
          <a:xfrm>
            <a:off x="576000" y="3626770"/>
            <a:ext cx="5578508" cy="1655762"/>
          </a:xfrm>
          <a:prstGeom prst="rect">
            <a:avLst/>
          </a:prstGeom>
        </p:spPr>
        <p:txBody>
          <a:bodyPr lIns="0" tIns="0" rIns="0" bIns="0"/>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Tijdelijke aanduiding voor tekst 7"/>
          <p:cNvSpPr>
            <a:spLocks noGrp="1"/>
          </p:cNvSpPr>
          <p:nvPr>
            <p:ph type="body" sz="quarter" idx="13" hasCustomPrompt="1"/>
          </p:nvPr>
        </p:nvSpPr>
        <p:spPr>
          <a:xfrm>
            <a:off x="576000" y="5282532"/>
            <a:ext cx="6055709" cy="506412"/>
          </a:xfrm>
          <a:prstGeom prst="rect">
            <a:avLst/>
          </a:prstGeom>
        </p:spPr>
        <p:txBody>
          <a:bodyPr lIns="0" tIns="0" rIns="0" bIns="0"/>
          <a:lstStyle>
            <a:lvl1pPr marL="0" indent="0">
              <a:buNone/>
              <a:defRPr>
                <a:solidFill>
                  <a:schemeClr val="bg1"/>
                </a:solidFill>
                <a:latin typeface="Calibri" panose="020F0502020204030204" pitchFamily="34" charset="0"/>
              </a:defRPr>
            </a:lvl1pPr>
          </a:lstStyle>
          <a:p>
            <a:pPr lvl="0"/>
            <a:r>
              <a:rPr lang="nl-NL"/>
              <a:t>Klik om de naam van de spreker te bewerken</a:t>
            </a:r>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8624" y="5833556"/>
            <a:ext cx="1319354" cy="746993"/>
          </a:xfrm>
          <a:prstGeom prst="rect">
            <a:avLst/>
          </a:prstGeom>
        </p:spPr>
      </p:pic>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3755" y="288147"/>
            <a:ext cx="2090178" cy="814555"/>
          </a:xfrm>
          <a:prstGeom prst="rect">
            <a:avLst/>
          </a:prstGeom>
        </p:spPr>
      </p:pic>
    </p:spTree>
    <p:extLst>
      <p:ext uri="{BB962C8B-B14F-4D97-AF65-F5344CB8AC3E}">
        <p14:creationId xmlns:p14="http://schemas.microsoft.com/office/powerpoint/2010/main" val="4237850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ternatieve Titeldia 6">
    <p:bg>
      <p:bgRef idx="1003">
        <a:schemeClr val="bg2"/>
      </p:bgRef>
    </p:bg>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21" t="4445" r="20520" b="9944"/>
          <a:stretch/>
        </p:blipFill>
        <p:spPr>
          <a:xfrm>
            <a:off x="4254500" y="-12699"/>
            <a:ext cx="4895288" cy="6870700"/>
          </a:xfrm>
          <a:prstGeom prst="rect">
            <a:avLst/>
          </a:prstGeom>
        </p:spPr>
      </p:pic>
      <p:sp>
        <p:nvSpPr>
          <p:cNvPr id="12" name="Rechthoek 11"/>
          <p:cNvSpPr/>
          <p:nvPr/>
        </p:nvSpPr>
        <p:spPr>
          <a:xfrm>
            <a:off x="0" y="0"/>
            <a:ext cx="6826492" cy="6858000"/>
          </a:xfrm>
          <a:custGeom>
            <a:avLst/>
            <a:gdLst>
              <a:gd name="connsiteX0" fmla="*/ 0 w 4438892"/>
              <a:gd name="connsiteY0" fmla="*/ 0 h 6858000"/>
              <a:gd name="connsiteX1" fmla="*/ 4438892 w 4438892"/>
              <a:gd name="connsiteY1" fmla="*/ 0 h 6858000"/>
              <a:gd name="connsiteX2" fmla="*/ 4438892 w 4438892"/>
              <a:gd name="connsiteY2" fmla="*/ 6858000 h 6858000"/>
              <a:gd name="connsiteX3" fmla="*/ 0 w 4438892"/>
              <a:gd name="connsiteY3" fmla="*/ 6858000 h 6858000"/>
              <a:gd name="connsiteX4" fmla="*/ 0 w 4438892"/>
              <a:gd name="connsiteY4" fmla="*/ 0 h 6858000"/>
              <a:gd name="connsiteX0" fmla="*/ 0 w 6826492"/>
              <a:gd name="connsiteY0" fmla="*/ 0 h 6858000"/>
              <a:gd name="connsiteX1" fmla="*/ 6826492 w 6826492"/>
              <a:gd name="connsiteY1" fmla="*/ 0 h 6858000"/>
              <a:gd name="connsiteX2" fmla="*/ 4438892 w 6826492"/>
              <a:gd name="connsiteY2" fmla="*/ 6858000 h 6858000"/>
              <a:gd name="connsiteX3" fmla="*/ 0 w 6826492"/>
              <a:gd name="connsiteY3" fmla="*/ 6858000 h 6858000"/>
              <a:gd name="connsiteX4" fmla="*/ 0 w 6826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492" h="6858000">
                <a:moveTo>
                  <a:pt x="0" y="0"/>
                </a:moveTo>
                <a:lnTo>
                  <a:pt x="6826492" y="0"/>
                </a:lnTo>
                <a:lnTo>
                  <a:pt x="4438892" y="6858000"/>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p:nvPr>
        </p:nvSpPr>
        <p:spPr>
          <a:xfrm>
            <a:off x="576000" y="1080001"/>
            <a:ext cx="4871489" cy="1358400"/>
          </a:xfrm>
        </p:spPr>
        <p:txBody>
          <a:bodyPr lIns="0" tIns="0" rIns="0" bIns="0" anchor="t">
            <a:normAutofit/>
          </a:bodyPr>
          <a:lstStyle>
            <a:lvl1pPr algn="l">
              <a:defRPr sz="3600" b="1">
                <a:solidFill>
                  <a:schemeClr val="tx1"/>
                </a:solidFill>
                <a:latin typeface="Calibri" panose="020F0502020204030204" pitchFamily="34" charset="0"/>
              </a:defRPr>
            </a:lvl1pPr>
          </a:lstStyle>
          <a:p>
            <a:r>
              <a:rPr lang="nl-NL"/>
              <a:t>Klik om de stijl te bewerken</a:t>
            </a:r>
            <a:endParaRPr lang="en-US"/>
          </a:p>
        </p:txBody>
      </p:sp>
      <p:sp>
        <p:nvSpPr>
          <p:cNvPr id="3" name="Subtitle 2"/>
          <p:cNvSpPr>
            <a:spLocks noGrp="1"/>
          </p:cNvSpPr>
          <p:nvPr>
            <p:ph type="subTitle" idx="1"/>
          </p:nvPr>
        </p:nvSpPr>
        <p:spPr>
          <a:xfrm>
            <a:off x="570955" y="2705102"/>
            <a:ext cx="4413094" cy="2566284"/>
          </a:xfrm>
          <a:prstGeom prst="rect">
            <a:avLst/>
          </a:prstGeom>
        </p:spPr>
        <p:txBody>
          <a:bodyPr lIns="0" tIns="0" rIns="0" bIns="0"/>
          <a:lstStyle>
            <a:lvl1pPr marL="0" indent="0" algn="l">
              <a:buNone/>
              <a:defRPr sz="2400" b="1">
                <a:solidFill>
                  <a:schemeClr val="tx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1" name="Tijdelijke aanduiding voor tekst 7"/>
          <p:cNvSpPr>
            <a:spLocks noGrp="1"/>
          </p:cNvSpPr>
          <p:nvPr>
            <p:ph type="body" sz="quarter" idx="13" hasCustomPrompt="1"/>
          </p:nvPr>
        </p:nvSpPr>
        <p:spPr>
          <a:xfrm>
            <a:off x="576000" y="5073938"/>
            <a:ext cx="4116073" cy="506412"/>
          </a:xfrm>
          <a:prstGeom prst="rect">
            <a:avLst/>
          </a:prstGeom>
        </p:spPr>
        <p:txBody>
          <a:bodyPr lIns="0" tIns="0" rIns="0" bIns="0"/>
          <a:lstStyle>
            <a:lvl1pPr marL="0" indent="0">
              <a:buNone/>
              <a:defRPr>
                <a:solidFill>
                  <a:schemeClr val="tx1"/>
                </a:solidFill>
                <a:latin typeface="Calibri" panose="020F0502020204030204" pitchFamily="34" charset="0"/>
              </a:defRPr>
            </a:lvl1pPr>
          </a:lstStyle>
          <a:p>
            <a:pPr lvl="0"/>
            <a:r>
              <a:rPr lang="nl-NL"/>
              <a:t>Klik om de naam van de spreker te bewerken</a:t>
            </a:r>
            <a:endParaRPr lang="nl-BE"/>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624" y="5833556"/>
            <a:ext cx="1319354" cy="746993"/>
          </a:xfrm>
          <a:prstGeom prst="rect">
            <a:avLst/>
          </a:prstGeom>
        </p:spPr>
      </p:pic>
      <p:pic>
        <p:nvPicPr>
          <p:cNvPr id="14" name="Afbeelding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53755" y="288147"/>
            <a:ext cx="2090178" cy="814555"/>
          </a:xfrm>
          <a:prstGeom prst="rect">
            <a:avLst/>
          </a:prstGeom>
        </p:spPr>
      </p:pic>
    </p:spTree>
    <p:extLst>
      <p:ext uri="{BB962C8B-B14F-4D97-AF65-F5344CB8AC3E}">
        <p14:creationId xmlns:p14="http://schemas.microsoft.com/office/powerpoint/2010/main" val="212709261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lternatieve_Titeldi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3600" y="1440000"/>
            <a:ext cx="7992188" cy="2088000"/>
          </a:xfrm>
        </p:spPr>
        <p:txBody>
          <a:bodyPr anchor="b"/>
          <a:lstStyle>
            <a:lvl1pPr algn="l">
              <a:defRPr sz="6000">
                <a:solidFill>
                  <a:schemeClr val="tx2"/>
                </a:solidFill>
              </a:defRPr>
            </a:lvl1pPr>
          </a:lstStyle>
          <a:p>
            <a:r>
              <a:rPr lang="nl-NL"/>
              <a:t>Klik om stijl te bewerken</a:t>
            </a:r>
            <a:endParaRPr lang="en-US"/>
          </a:p>
        </p:txBody>
      </p:sp>
      <p:sp>
        <p:nvSpPr>
          <p:cNvPr id="3" name="Subtitle 2"/>
          <p:cNvSpPr>
            <a:spLocks noGrp="1"/>
          </p:cNvSpPr>
          <p:nvPr>
            <p:ph type="subTitle" idx="1"/>
          </p:nvPr>
        </p:nvSpPr>
        <p:spPr>
          <a:xfrm>
            <a:off x="863600" y="3744000"/>
            <a:ext cx="7992188"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11" name="Tijdelijke aanduiding voor tekst 7"/>
          <p:cNvSpPr>
            <a:spLocks noGrp="1"/>
          </p:cNvSpPr>
          <p:nvPr>
            <p:ph type="body" sz="quarter" idx="13" hasCustomPrompt="1"/>
          </p:nvPr>
        </p:nvSpPr>
        <p:spPr>
          <a:xfrm>
            <a:off x="863601" y="5042026"/>
            <a:ext cx="5823526" cy="506412"/>
          </a:xfrm>
        </p:spPr>
        <p:txBody>
          <a:bodyPr/>
          <a:lstStyle>
            <a:lvl1pPr marL="0" indent="0">
              <a:buNone/>
              <a:defRPr>
                <a:solidFill>
                  <a:schemeClr val="tx2"/>
                </a:solidFill>
                <a:latin typeface="FlandersArtSans-Regular" panose="00000500000000000000" pitchFamily="2" charset="0"/>
              </a:defRPr>
            </a:lvl1pPr>
          </a:lstStyle>
          <a:p>
            <a:pPr lvl="0"/>
            <a:r>
              <a:rPr lang="nl-NL"/>
              <a:t>Klik om de naam van de spreker te bewerken</a:t>
            </a:r>
            <a:endParaRPr lang="nl-BE"/>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103" y="5802284"/>
            <a:ext cx="1999322" cy="91581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78" y="5900221"/>
            <a:ext cx="1271410" cy="719943"/>
          </a:xfrm>
          <a:prstGeom prst="rect">
            <a:avLst/>
          </a:prstGeom>
        </p:spPr>
      </p:pic>
    </p:spTree>
    <p:extLst>
      <p:ext uri="{BB962C8B-B14F-4D97-AF65-F5344CB8AC3E}">
        <p14:creationId xmlns:p14="http://schemas.microsoft.com/office/powerpoint/2010/main" val="261753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2"/>
                </a:solidFill>
              </a:defRPr>
            </a:lvl1pPr>
          </a:lstStyle>
          <a:p>
            <a:r>
              <a:rPr lang="nl-NL"/>
              <a:t>Klik om stijl te bewerken</a:t>
            </a:r>
            <a:endParaRPr lang="nl-BE"/>
          </a:p>
        </p:txBody>
      </p:sp>
      <p:sp>
        <p:nvSpPr>
          <p:cNvPr id="4" name="Tijdelijke aanduiding voor tekst 3"/>
          <p:cNvSpPr>
            <a:spLocks noGrp="1"/>
          </p:cNvSpPr>
          <p:nvPr>
            <p:ph type="body" sz="quarter" idx="10"/>
          </p:nvPr>
        </p:nvSpPr>
        <p:spPr>
          <a:xfrm>
            <a:off x="576263" y="1808163"/>
            <a:ext cx="8280400" cy="3781425"/>
          </a:xfrm>
        </p:spPr>
        <p:txBody>
          <a:bodyPr/>
          <a:lstStyle>
            <a:lvl1pPr marL="288000" indent="-288000">
              <a:buClr>
                <a:schemeClr val="tx1"/>
              </a:buClr>
              <a:buSzPct val="90000"/>
              <a:buFont typeface="Webdings" panose="05030102010509060703" pitchFamily="18" charset="2"/>
              <a:buChar char=""/>
              <a:defRPr>
                <a:solidFill>
                  <a:schemeClr val="tx1"/>
                </a:solidFill>
              </a:defRPr>
            </a:lvl1pPr>
            <a:lvl2pPr marL="576000" indent="-288000">
              <a:spcBef>
                <a:spcPts val="300"/>
              </a:spcBef>
              <a:buClr>
                <a:schemeClr val="tx1">
                  <a:lumMod val="50000"/>
                  <a:lumOff val="50000"/>
                </a:schemeClr>
              </a:buClr>
              <a:buSzPct val="75000"/>
              <a:buFont typeface="Wingdings" panose="05000000000000000000" pitchFamily="2" charset="2"/>
              <a:buChar char="§"/>
              <a:defRPr>
                <a:solidFill>
                  <a:schemeClr val="tx1">
                    <a:lumMod val="50000"/>
                    <a:lumOff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4/07/2023</a:t>
            </a:fld>
            <a:r>
              <a:rPr lang="nl-BE"/>
              <a:t> | </a:t>
            </a:r>
            <a:fld id="{4FEC29A6-96D2-4855-B02C-489BA0EAE082}" type="slidenum">
              <a:rPr lang="nl-BE" smtClean="0"/>
              <a:pPr/>
              <a:t>‹nr.›</a:t>
            </a:fld>
            <a:endParaRPr lang="nl-BE"/>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103" y="5802284"/>
            <a:ext cx="1999322" cy="915819"/>
          </a:xfrm>
          <a:prstGeom prst="rect">
            <a:avLst/>
          </a:prstGeom>
        </p:spPr>
      </p:pic>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78" y="5900221"/>
            <a:ext cx="1271410" cy="719943"/>
          </a:xfrm>
          <a:prstGeom prst="rect">
            <a:avLst/>
          </a:prstGeom>
        </p:spPr>
      </p:pic>
    </p:spTree>
    <p:extLst>
      <p:ext uri="{BB962C8B-B14F-4D97-AF65-F5344CB8AC3E}">
        <p14:creationId xmlns:p14="http://schemas.microsoft.com/office/powerpoint/2010/main" val="1515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623888" y="4589464"/>
            <a:ext cx="65629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103" y="5802284"/>
            <a:ext cx="1999322" cy="91581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78" y="5900221"/>
            <a:ext cx="1271410" cy="719943"/>
          </a:xfrm>
          <a:prstGeom prst="rect">
            <a:avLst/>
          </a:prstGeom>
        </p:spPr>
      </p:pic>
    </p:spTree>
    <p:extLst>
      <p:ext uri="{BB962C8B-B14F-4D97-AF65-F5344CB8AC3E}">
        <p14:creationId xmlns:p14="http://schemas.microsoft.com/office/powerpoint/2010/main" val="1681580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nl-NL"/>
              <a:t>Klik om stijl te bewerken</a:t>
            </a:r>
            <a:endParaRPr lang="en-US"/>
          </a:p>
        </p:txBody>
      </p:sp>
      <p:sp>
        <p:nvSpPr>
          <p:cNvPr id="11" name="Tijdelijke aanduiding voor inhoud 7"/>
          <p:cNvSpPr>
            <a:spLocks noGrp="1"/>
          </p:cNvSpPr>
          <p:nvPr>
            <p:ph sz="quarter" idx="15"/>
          </p:nvPr>
        </p:nvSpPr>
        <p:spPr>
          <a:xfrm>
            <a:off x="576000" y="1841242"/>
            <a:ext cx="4068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4/07/2023</a:t>
            </a:fld>
            <a:r>
              <a:rPr lang="nl-BE"/>
              <a:t> | </a:t>
            </a:r>
            <a:fld id="{4FEC29A6-96D2-4855-B02C-489BA0EAE082}" type="slidenum">
              <a:rPr lang="nl-BE" smtClean="0"/>
              <a:pPr/>
              <a:t>‹nr.›</a:t>
            </a:fld>
            <a:endParaRPr lang="nl-BE"/>
          </a:p>
        </p:txBody>
      </p:sp>
      <p:sp>
        <p:nvSpPr>
          <p:cNvPr id="10" name="Tijdelijke aanduiding voor inhoud 7"/>
          <p:cNvSpPr>
            <a:spLocks noGrp="1"/>
          </p:cNvSpPr>
          <p:nvPr>
            <p:ph sz="quarter" idx="16"/>
          </p:nvPr>
        </p:nvSpPr>
        <p:spPr>
          <a:xfrm>
            <a:off x="4787788" y="1841242"/>
            <a:ext cx="4068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103" y="5802284"/>
            <a:ext cx="1999322" cy="915819"/>
          </a:xfrm>
          <a:prstGeom prst="rect">
            <a:avLst/>
          </a:prstGeom>
        </p:spPr>
      </p:pic>
      <p:pic>
        <p:nvPicPr>
          <p:cNvPr id="12" name="Afbeelding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78" y="5900221"/>
            <a:ext cx="1271410" cy="719943"/>
          </a:xfrm>
          <a:prstGeom prst="rect">
            <a:avLst/>
          </a:prstGeom>
        </p:spPr>
      </p:pic>
    </p:spTree>
    <p:extLst>
      <p:ext uri="{BB962C8B-B14F-4D97-AF65-F5344CB8AC3E}">
        <p14:creationId xmlns:p14="http://schemas.microsoft.com/office/powerpoint/2010/main" val="38425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8190879" cy="1260000"/>
          </a:xfrm>
        </p:spPr>
        <p:txBody>
          <a:bodyPr/>
          <a:lstStyle/>
          <a:p>
            <a:r>
              <a:rPr lang="nl-NL"/>
              <a:t>Klik om stijl te bewerken</a:t>
            </a:r>
            <a:endParaRPr lang="en-US"/>
          </a:p>
        </p:txBody>
      </p:sp>
      <p:sp>
        <p:nvSpPr>
          <p:cNvPr id="3" name="Text Placeholder 2"/>
          <p:cNvSpPr>
            <a:spLocks noGrp="1"/>
          </p:cNvSpPr>
          <p:nvPr>
            <p:ph type="body" idx="1"/>
          </p:nvPr>
        </p:nvSpPr>
        <p:spPr>
          <a:xfrm>
            <a:off x="629842" y="1681163"/>
            <a:ext cx="4068000" cy="801014"/>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5" name="Text Placeholder 4"/>
          <p:cNvSpPr>
            <a:spLocks noGrp="1"/>
          </p:cNvSpPr>
          <p:nvPr>
            <p:ph type="body" sz="quarter" idx="3"/>
          </p:nvPr>
        </p:nvSpPr>
        <p:spPr>
          <a:xfrm>
            <a:off x="4752000" y="1681163"/>
            <a:ext cx="4068000" cy="802800"/>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1"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4/07/2023</a:t>
            </a:fld>
            <a:r>
              <a:rPr lang="nl-BE"/>
              <a:t> | </a:t>
            </a:r>
            <a:fld id="{4FEC29A6-96D2-4855-B02C-489BA0EAE082}" type="slidenum">
              <a:rPr lang="nl-BE" smtClean="0"/>
              <a:pPr/>
              <a:t>‹nr.›</a:t>
            </a:fld>
            <a:endParaRPr lang="nl-BE"/>
          </a:p>
        </p:txBody>
      </p:sp>
      <p:sp>
        <p:nvSpPr>
          <p:cNvPr id="12" name="Tijdelijke aanduiding voor inhoud 7"/>
          <p:cNvSpPr>
            <a:spLocks noGrp="1"/>
          </p:cNvSpPr>
          <p:nvPr>
            <p:ph sz="quarter" idx="15"/>
          </p:nvPr>
        </p:nvSpPr>
        <p:spPr>
          <a:xfrm>
            <a:off x="629840" y="2556000"/>
            <a:ext cx="4068001"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3" name="Tijdelijke aanduiding voor inhoud 7"/>
          <p:cNvSpPr>
            <a:spLocks noGrp="1"/>
          </p:cNvSpPr>
          <p:nvPr>
            <p:ph sz="quarter" idx="16"/>
          </p:nvPr>
        </p:nvSpPr>
        <p:spPr>
          <a:xfrm>
            <a:off x="4752000" y="2556001"/>
            <a:ext cx="4068000"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103" y="5802284"/>
            <a:ext cx="1999322" cy="915819"/>
          </a:xfrm>
          <a:prstGeom prst="rect">
            <a:avLst/>
          </a:prstGeom>
        </p:spPr>
      </p:pic>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78" y="5900221"/>
            <a:ext cx="1271410" cy="719943"/>
          </a:xfrm>
          <a:prstGeom prst="rect">
            <a:avLst/>
          </a:prstGeom>
        </p:spPr>
      </p:pic>
    </p:spTree>
    <p:extLst>
      <p:ext uri="{BB962C8B-B14F-4D97-AF65-F5344CB8AC3E}">
        <p14:creationId xmlns:p14="http://schemas.microsoft.com/office/powerpoint/2010/main" val="88057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7"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4/07/2023</a:t>
            </a:fld>
            <a:r>
              <a:rPr lang="nl-BE"/>
              <a:t> | </a:t>
            </a:r>
            <a:fld id="{4FEC29A6-96D2-4855-B02C-489BA0EAE082}" type="slidenum">
              <a:rPr lang="nl-BE" smtClean="0"/>
              <a:pPr/>
              <a:t>‹nr.›</a:t>
            </a:fld>
            <a:endParaRPr lang="nl-BE"/>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103" y="5802284"/>
            <a:ext cx="1999322" cy="915819"/>
          </a:xfrm>
          <a:prstGeom prst="rect">
            <a:avLst/>
          </a:prstGeom>
        </p:spPr>
      </p:pic>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78" y="5900221"/>
            <a:ext cx="1271410" cy="719943"/>
          </a:xfrm>
          <a:prstGeom prst="rect">
            <a:avLst/>
          </a:prstGeom>
        </p:spPr>
      </p:pic>
    </p:spTree>
    <p:extLst>
      <p:ext uri="{BB962C8B-B14F-4D97-AF65-F5344CB8AC3E}">
        <p14:creationId xmlns:p14="http://schemas.microsoft.com/office/powerpoint/2010/main" val="247727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0104" y="457200"/>
            <a:ext cx="2949178" cy="1600200"/>
          </a:xfrm>
        </p:spPr>
        <p:txBody>
          <a:bodyPr anchor="b"/>
          <a:lstStyle>
            <a:lvl1pPr>
              <a:defRPr sz="3200"/>
            </a:lvl1pPr>
          </a:lstStyle>
          <a:p>
            <a:r>
              <a:rPr lang="nl-NL"/>
              <a:t>Klik om stijl te bewerken</a:t>
            </a:r>
            <a:endParaRPr lang="en-US"/>
          </a:p>
        </p:txBody>
      </p:sp>
      <p:sp>
        <p:nvSpPr>
          <p:cNvPr id="4" name="Text Placeholder 3"/>
          <p:cNvSpPr>
            <a:spLocks noGrp="1"/>
          </p:cNvSpPr>
          <p:nvPr>
            <p:ph type="body" sz="half" idx="2"/>
          </p:nvPr>
        </p:nvSpPr>
        <p:spPr>
          <a:xfrm>
            <a:off x="600104" y="2057400"/>
            <a:ext cx="2949178" cy="35946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4/07/2023</a:t>
            </a:fld>
            <a:r>
              <a:rPr lang="nl-BE"/>
              <a:t> | </a:t>
            </a:r>
            <a:fld id="{4FEC29A6-96D2-4855-B02C-489BA0EAE082}" type="slidenum">
              <a:rPr lang="nl-BE" smtClean="0"/>
              <a:pPr/>
              <a:t>‹nr.›</a:t>
            </a:fld>
            <a:endParaRPr lang="nl-BE"/>
          </a:p>
        </p:txBody>
      </p:sp>
      <p:sp>
        <p:nvSpPr>
          <p:cNvPr id="10" name="Tijdelijke aanduiding voor inhoud 7"/>
          <p:cNvSpPr>
            <a:spLocks noGrp="1"/>
          </p:cNvSpPr>
          <p:nvPr>
            <p:ph sz="quarter" idx="15"/>
          </p:nvPr>
        </p:nvSpPr>
        <p:spPr>
          <a:xfrm>
            <a:off x="3718526" y="457200"/>
            <a:ext cx="5095596" cy="51948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103" y="5802284"/>
            <a:ext cx="1999322" cy="915819"/>
          </a:xfrm>
          <a:prstGeom prst="rect">
            <a:avLst/>
          </a:prstGeom>
        </p:spPr>
      </p:pic>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78" y="5900221"/>
            <a:ext cx="1271410" cy="719943"/>
          </a:xfrm>
          <a:prstGeom prst="rect">
            <a:avLst/>
          </a:prstGeom>
        </p:spPr>
      </p:pic>
    </p:spTree>
    <p:extLst>
      <p:ext uri="{BB962C8B-B14F-4D97-AF65-F5344CB8AC3E}">
        <p14:creationId xmlns:p14="http://schemas.microsoft.com/office/powerpoint/2010/main" val="94203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0104" y="457200"/>
            <a:ext cx="2949178" cy="1600200"/>
          </a:xfrm>
        </p:spPr>
        <p:txBody>
          <a:bodyPr anchor="b"/>
          <a:lstStyle>
            <a:lvl1pPr>
              <a:defRPr sz="3200"/>
            </a:lvl1pPr>
          </a:lstStyle>
          <a:p>
            <a:r>
              <a:rPr lang="nl-NL"/>
              <a:t>Klik om stijl te bewerken</a:t>
            </a:r>
            <a:endParaRPr lang="en-US"/>
          </a:p>
        </p:txBody>
      </p:sp>
      <p:sp>
        <p:nvSpPr>
          <p:cNvPr id="3" name="Picture Placeholder 2"/>
          <p:cNvSpPr>
            <a:spLocks noGrp="1" noChangeAspect="1"/>
          </p:cNvSpPr>
          <p:nvPr>
            <p:ph type="pic" idx="1"/>
          </p:nvPr>
        </p:nvSpPr>
        <p:spPr>
          <a:xfrm>
            <a:off x="3887392" y="720001"/>
            <a:ext cx="4933328" cy="4932000"/>
          </a:xfrm>
        </p:spPr>
        <p:txBody>
          <a:bodyPr anchor="t"/>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00104" y="2057400"/>
            <a:ext cx="2949178" cy="3594601"/>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4/07/2023</a:t>
            </a:fld>
            <a:r>
              <a:rPr lang="nl-BE"/>
              <a:t> | </a:t>
            </a:r>
            <a:fld id="{4FEC29A6-96D2-4855-B02C-489BA0EAE082}" type="slidenum">
              <a:rPr lang="nl-BE" smtClean="0"/>
              <a:pPr/>
              <a:t>‹nr.›</a:t>
            </a:fld>
            <a:endParaRPr lang="nl-BE"/>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103" y="5802284"/>
            <a:ext cx="1999322" cy="915819"/>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78" y="5900221"/>
            <a:ext cx="1271410" cy="719943"/>
          </a:xfrm>
          <a:prstGeom prst="rect">
            <a:avLst/>
          </a:prstGeom>
        </p:spPr>
      </p:pic>
    </p:spTree>
    <p:extLst>
      <p:ext uri="{BB962C8B-B14F-4D97-AF65-F5344CB8AC3E}">
        <p14:creationId xmlns:p14="http://schemas.microsoft.com/office/powerpoint/2010/main" val="392363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262" y="288000"/>
            <a:ext cx="8280401" cy="1325563"/>
          </a:xfrm>
          <a:prstGeom prst="rect">
            <a:avLst/>
          </a:prstGeom>
        </p:spPr>
        <p:txBody>
          <a:bodyPr vert="horz" lIns="0" tIns="0" rIns="0" bIns="0" rtlCol="0" anchor="ctr">
            <a:normAutofit/>
          </a:bodyPr>
          <a:lstStyle/>
          <a:p>
            <a:r>
              <a:rPr lang="nl-NL"/>
              <a:t>Klik om de stijl te bewerken</a:t>
            </a:r>
            <a:endParaRPr lang="en-US"/>
          </a:p>
        </p:txBody>
      </p:sp>
      <p:sp>
        <p:nvSpPr>
          <p:cNvPr id="3" name="Text Placeholder 2"/>
          <p:cNvSpPr>
            <a:spLocks noGrp="1"/>
          </p:cNvSpPr>
          <p:nvPr>
            <p:ph type="body" idx="1"/>
          </p:nvPr>
        </p:nvSpPr>
        <p:spPr>
          <a:xfrm>
            <a:off x="576262" y="1825625"/>
            <a:ext cx="8280401" cy="4351338"/>
          </a:xfrm>
          <a:prstGeom prst="rect">
            <a:avLst/>
          </a:prstGeom>
        </p:spPr>
        <p:txBody>
          <a:bodyPr vert="horz" lIns="0" tIns="0" rIns="0" bIns="0" rtlCol="0">
            <a:normAutofit/>
          </a:bodyPr>
          <a:lstStyle/>
          <a:p>
            <a:pPr marL="288000" lvl="0" indent="-288000" algn="l" defTabSz="914400" rtl="0" eaLnBrk="1" latinLnBrk="0" hangingPunct="1">
              <a:lnSpc>
                <a:spcPct val="90000"/>
              </a:lnSpc>
              <a:spcBef>
                <a:spcPts val="300"/>
              </a:spcBef>
              <a:buSzPct val="90000"/>
              <a:buFontTx/>
              <a:buBlip>
                <a:blip r:embed="rId13"/>
              </a:buBlip>
            </a:pPr>
            <a:r>
              <a:rPr lang="nl-NL"/>
              <a:t>Klik om de modelstijlen te bewerken</a:t>
            </a:r>
          </a:p>
          <a:p>
            <a:pPr marL="576000" lvl="1" indent="-288000" algn="l" defTabSz="914400" rtl="0" eaLnBrk="1" latinLnBrk="0" hangingPunct="1">
              <a:lnSpc>
                <a:spcPct val="90000"/>
              </a:lnSpc>
              <a:spcBef>
                <a:spcPts val="300"/>
              </a:spcBef>
              <a:buSzPct val="70000"/>
              <a:buFontTx/>
              <a:buBlip>
                <a:blip r:embed="rId14"/>
              </a:buBlip>
            </a:pPr>
            <a:r>
              <a:rPr lang="nl-NL"/>
              <a:t>Tweede niveau</a:t>
            </a:r>
          </a:p>
          <a:p>
            <a:pPr marL="864000" lvl="2" indent="-288000" algn="l" defTabSz="914400" rtl="0" eaLnBrk="1" latinLnBrk="0" hangingPunct="1">
              <a:lnSpc>
                <a:spcPct val="90000"/>
              </a:lnSpc>
              <a:spcBef>
                <a:spcPts val="300"/>
              </a:spcBef>
              <a:buSzPct val="90000"/>
              <a:buFontTx/>
              <a:buBlip>
                <a:blip r:embed="rId15"/>
              </a:buBlip>
            </a:pPr>
            <a:r>
              <a:rPr lang="nl-NL"/>
              <a:t>Derde niveau</a:t>
            </a:r>
          </a:p>
          <a:p>
            <a:pPr marL="1152000" lvl="3" indent="-288000" algn="l" defTabSz="914400" rtl="0" eaLnBrk="1" latinLnBrk="0" hangingPunct="1">
              <a:lnSpc>
                <a:spcPct val="90000"/>
              </a:lnSpc>
              <a:spcBef>
                <a:spcPts val="300"/>
              </a:spcBef>
              <a:buSzPct val="75000"/>
              <a:buFontTx/>
              <a:buBlip>
                <a:blip r:embed="rId16"/>
              </a:buBlip>
            </a:pPr>
            <a:r>
              <a:rPr lang="nl-NL"/>
              <a:t>Vierde niveau</a:t>
            </a:r>
          </a:p>
          <a:p>
            <a:pPr marL="1440000" lvl="4" indent="-288000" algn="l" defTabSz="914400" rtl="0" eaLnBrk="1" latinLnBrk="0" hangingPunct="1">
              <a:lnSpc>
                <a:spcPct val="90000"/>
              </a:lnSpc>
              <a:spcBef>
                <a:spcPts val="300"/>
              </a:spcBef>
              <a:buSzPct val="90000"/>
              <a:buFontTx/>
              <a:buBlip>
                <a:blip r:embed="rId13"/>
              </a:buBlip>
            </a:pPr>
            <a:r>
              <a:rPr lang="nl-NL"/>
              <a:t>Vijfde niveau</a:t>
            </a:r>
            <a:endParaRPr lang="en-US"/>
          </a:p>
        </p:txBody>
      </p:sp>
      <p:sp>
        <p:nvSpPr>
          <p:cNvPr id="7" name="Rechthoek 6"/>
          <p:cNvSpPr/>
          <p:nvPr/>
        </p:nvSpPr>
        <p:spPr>
          <a:xfrm>
            <a:off x="0" y="0"/>
            <a:ext cx="288000" cy="6858000"/>
          </a:xfrm>
          <a:prstGeom prst="rect">
            <a:avLst/>
          </a:prstGeom>
          <a:solidFill>
            <a:srgbClr val="A3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p:cNvSpPr/>
          <p:nvPr userDrawn="1"/>
        </p:nvSpPr>
        <p:spPr>
          <a:xfrm>
            <a:off x="0" y="0"/>
            <a:ext cx="28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9321535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8" r:id="rId10"/>
    <p:sldLayoutId id="2147483714" r:id="rId11"/>
  </p:sldLayoutIdLst>
  <p:hf hdr="0" ftr="0" dt="0"/>
  <p:txStyles>
    <p:titleStyle>
      <a:lvl1pPr algn="l" defTabSz="914400" rtl="0" eaLnBrk="1" latinLnBrk="0" hangingPunct="1">
        <a:lnSpc>
          <a:spcPct val="90000"/>
        </a:lnSpc>
        <a:spcBef>
          <a:spcPct val="0"/>
        </a:spcBef>
        <a:buNone/>
        <a:defRPr lang="en-US" sz="3700" b="1" i="0" kern="1200" dirty="0">
          <a:solidFill>
            <a:schemeClr val="bg2"/>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87" userDrawn="1">
          <p15:clr>
            <a:srgbClr val="F26B43"/>
          </p15:clr>
        </p15:guide>
        <p15:guide id="1" pos="5579" userDrawn="1">
          <p15:clr>
            <a:srgbClr val="F26B43"/>
          </p15:clr>
        </p15:guide>
        <p15:guide id="2" pos="363" userDrawn="1">
          <p15:clr>
            <a:srgbClr val="F26B43"/>
          </p15:clr>
        </p15:guide>
        <p15:guide id="3" orient="horz" pos="4133" userDrawn="1">
          <p15:clr>
            <a:srgbClr val="F26B43"/>
          </p15:clr>
        </p15:guide>
        <p15:guide id="4" pos="544" userDrawn="1">
          <p15:clr>
            <a:srgbClr val="F26B43"/>
          </p15:clr>
        </p15:guide>
        <p15:guide id="5" orient="horz" pos="1139" userDrawn="1">
          <p15:clr>
            <a:srgbClr val="F26B43"/>
          </p15:clr>
        </p15:guide>
        <p15:guide id="6" orient="horz" pos="35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263" y="317498"/>
            <a:ext cx="8280400" cy="1325563"/>
          </a:xfrm>
          <a:prstGeom prst="rect">
            <a:avLst/>
          </a:prstGeom>
        </p:spPr>
        <p:txBody>
          <a:bodyPr vert="horz" lIns="0" tIns="0" rIns="0" bIns="0" rtlCol="0" anchor="ctr">
            <a:normAutofit/>
          </a:bodyPr>
          <a:lstStyle/>
          <a:p>
            <a:r>
              <a:rPr lang="nl-NL"/>
              <a:t>Klik om de stijl te bewerken</a:t>
            </a:r>
            <a:endParaRPr lang="en-US"/>
          </a:p>
        </p:txBody>
      </p:sp>
      <p:sp>
        <p:nvSpPr>
          <p:cNvPr id="4" name="Date Placeholder 3"/>
          <p:cNvSpPr>
            <a:spLocks noGrp="1"/>
          </p:cNvSpPr>
          <p:nvPr>
            <p:ph type="dt" sz="half" idx="2"/>
          </p:nvPr>
        </p:nvSpPr>
        <p:spPr>
          <a:xfrm>
            <a:off x="2442425" y="6359527"/>
            <a:ext cx="1085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a:p>
        </p:txBody>
      </p:sp>
      <p:sp>
        <p:nvSpPr>
          <p:cNvPr id="5" name="Footer Placeholder 4"/>
          <p:cNvSpPr>
            <a:spLocks noGrp="1"/>
          </p:cNvSpPr>
          <p:nvPr>
            <p:ph type="ftr" sz="quarter" idx="3"/>
          </p:nvPr>
        </p:nvSpPr>
        <p:spPr>
          <a:xfrm>
            <a:off x="3860800" y="6356351"/>
            <a:ext cx="14097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5682700" y="6337302"/>
            <a:ext cx="1009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B78A0-EAE8-43DC-8AB4-56AB459EB521}" type="slidenum">
              <a:rPr lang="nl-BE" smtClean="0"/>
              <a:t>‹nr.›</a:t>
            </a:fld>
            <a:endParaRPr lang="nl-BE"/>
          </a:p>
        </p:txBody>
      </p:sp>
      <p:sp>
        <p:nvSpPr>
          <p:cNvPr id="7" name="Tijdelijke aanduiding voor inhoud 7"/>
          <p:cNvSpPr txBox="1">
            <a:spLocks/>
          </p:cNvSpPr>
          <p:nvPr/>
        </p:nvSpPr>
        <p:spPr>
          <a:xfrm>
            <a:off x="575999" y="1841242"/>
            <a:ext cx="8280663" cy="3789091"/>
          </a:xfrm>
          <a:prstGeom prst="rect">
            <a:avLst/>
          </a:prstGeom>
        </p:spPr>
        <p:txBody>
          <a:bodyPr lIns="0" tIns="0" rIns="0" bIns="0"/>
          <a:lstStyle>
            <a:lvl1pPr marL="288000" indent="-288000" algn="l" defTabSz="914400" rtl="0" eaLnBrk="1" latinLnBrk="0" hangingPunct="1">
              <a:lnSpc>
                <a:spcPct val="90000"/>
              </a:lnSpc>
              <a:spcBef>
                <a:spcPts val="1000"/>
              </a:spcBef>
              <a:buClr>
                <a:schemeClr val="tx1">
                  <a:lumMod val="95000"/>
                  <a:lumOff val="5000"/>
                </a:schemeClr>
              </a:buClr>
              <a:buSzPct val="90000"/>
              <a:buFont typeface="Webdings" panose="05030102010509060703" pitchFamily="18" charset="2"/>
              <a:buChar char="4"/>
              <a:defRPr lang="nl-NL" sz="2200" kern="1200" spc="0">
                <a:solidFill>
                  <a:schemeClr val="tx1">
                    <a:lumMod val="95000"/>
                    <a:lumOff val="5000"/>
                  </a:schemeClr>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bg1">
                  <a:lumMod val="50000"/>
                </a:schemeClr>
              </a:buClr>
              <a:buSzPct val="75000"/>
              <a:buFont typeface="Wingdings" panose="05000000000000000000" pitchFamily="2" charset="2"/>
              <a:buChar char="§"/>
              <a:defRPr lang="nl-NL"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Klik om de modelstijlen te bewerken</a:t>
            </a:r>
          </a:p>
          <a:p>
            <a:pPr lvl="1"/>
            <a:r>
              <a:rPr lang="nl-BE"/>
              <a:t>Tweede niveau</a:t>
            </a:r>
          </a:p>
          <a:p>
            <a:pPr lvl="2"/>
            <a:r>
              <a:rPr lang="nl-BE"/>
              <a:t>Derde niveau</a:t>
            </a:r>
          </a:p>
          <a:p>
            <a:pPr lvl="3"/>
            <a:r>
              <a:rPr lang="nl-BE"/>
              <a:t>Vierde niveau</a:t>
            </a:r>
          </a:p>
          <a:p>
            <a:pPr lvl="4"/>
            <a:r>
              <a:rPr lang="nl-BE"/>
              <a:t>Vijfde niveau</a:t>
            </a:r>
          </a:p>
          <a:p>
            <a:endParaRPr lang="nl-BE"/>
          </a:p>
        </p:txBody>
      </p:sp>
    </p:spTree>
    <p:extLst>
      <p:ext uri="{BB962C8B-B14F-4D97-AF65-F5344CB8AC3E}">
        <p14:creationId xmlns:p14="http://schemas.microsoft.com/office/powerpoint/2010/main" val="312134380"/>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ftr="0" dt="0"/>
  <p:txStyles>
    <p:titleStyle>
      <a:lvl1pPr algn="l" defTabSz="914400" rtl="0" eaLnBrk="1" latinLnBrk="0" hangingPunct="1">
        <a:lnSpc>
          <a:spcPct val="90000"/>
        </a:lnSpc>
        <a:spcBef>
          <a:spcPct val="0"/>
        </a:spcBef>
        <a:buNone/>
        <a:defRPr lang="en-US" sz="3700" b="0" i="0" kern="1200" dirty="0">
          <a:solidFill>
            <a:schemeClr val="tx1"/>
          </a:solidFill>
          <a:latin typeface="FlandersArtSans-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kern="1200" spc="0" dirty="0" smtClean="0">
          <a:solidFill>
            <a:schemeClr val="tx1"/>
          </a:solidFill>
          <a:latin typeface="FlandersArtSans-Bold" panose="00000800000000000000" pitchFamily="2" charset="0"/>
          <a:ea typeface="+mn-ea"/>
          <a:cs typeface="+mn-cs"/>
        </a:defRPr>
      </a:lvl1pPr>
      <a:lvl2pPr marL="630900" indent="-342900" algn="l" defTabSz="914400" rtl="0" eaLnBrk="1" latinLnBrk="0" hangingPunct="1">
        <a:lnSpc>
          <a:spcPct val="90000"/>
        </a:lnSpc>
        <a:spcBef>
          <a:spcPts val="500"/>
        </a:spcBef>
        <a:buFont typeface="Arial" panose="020B0604020202020204" pitchFamily="34" charset="0"/>
        <a:buChar char="•"/>
        <a:defRPr lang="nl-NL" sz="2200" kern="1200" spc="0" dirty="0" smtClean="0">
          <a:solidFill>
            <a:schemeClr val="bg1">
              <a:lumMod val="50000"/>
            </a:schemeClr>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500"/>
        </a:spcBef>
        <a:buFont typeface="Arial" panose="020B0604020202020204" pitchFamily="34" charset="0"/>
        <a:buChar char="•"/>
        <a:defRPr lang="nl-NL" sz="2000" kern="1200" spc="0" dirty="0" smtClean="0">
          <a:solidFill>
            <a:schemeClr val="tx1"/>
          </a:solidFill>
          <a:latin typeface="FlandersArtSans-Regular" panose="00000500000000000000" pitchFamily="2"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tx1"/>
          </a:solidFill>
          <a:latin typeface="FlandersArtSans-Regula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181">
          <p15:clr>
            <a:srgbClr val="F26B43"/>
          </p15:clr>
        </p15:guide>
        <p15:guide id="3" pos="363">
          <p15:clr>
            <a:srgbClr val="F26B43"/>
          </p15:clr>
        </p15:guide>
        <p15:guide id="4" pos="5579">
          <p15:clr>
            <a:srgbClr val="F26B43"/>
          </p15:clr>
        </p15:guide>
        <p15:guide id="5" orient="horz" pos="41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dx.doi.org/10.1016/bs.agron.2015.12.00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iswcr.2021.07.001"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dx.doi.org/10.1016/bs.agron.2015.12.001"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www.rivm.nl/bibliotheek/rapporten/607604005.pdf"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www.rivm.nl/bibliotheek/rapporten/2014-0145.pdf"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leefmilieu.B/rapporten/2014-0145.pdf"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hyperlink" Target="https://www.dov.vlaanderen.be/index.php/kaarten"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hyperlink" Target="http://www.dov.vlaanderen.b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hyperlink" Target="mailto:nieuwsbrief@ovam.be" TargetMode="External"/><Relationship Id="rId4" Type="http://schemas.openxmlformats.org/officeDocument/2006/relationships/hyperlink" Target="mailto:info@ovam.b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BE" b="1">
                <a:latin typeface="Calibri" panose="020F0502020204030204" pitchFamily="34" charset="0"/>
              </a:rPr>
              <a:t>Tussentijdse rapportering </a:t>
            </a:r>
            <a:r>
              <a:rPr lang="nl-BE" b="1" err="1">
                <a:latin typeface="Calibri" panose="020F0502020204030204" pitchFamily="34" charset="0"/>
              </a:rPr>
              <a:t>expertenpanel</a:t>
            </a:r>
            <a:endParaRPr lang="nl-BE" b="1">
              <a:latin typeface="Calibri" panose="020F0502020204030204" pitchFamily="34" charset="0"/>
            </a:endParaRPr>
          </a:p>
        </p:txBody>
      </p:sp>
      <p:sp>
        <p:nvSpPr>
          <p:cNvPr id="6" name="Tijdelijke aanduiding voor tekst 5"/>
          <p:cNvSpPr>
            <a:spLocks noGrp="1"/>
          </p:cNvSpPr>
          <p:nvPr>
            <p:ph type="body" sz="quarter" idx="13"/>
          </p:nvPr>
        </p:nvSpPr>
        <p:spPr/>
        <p:txBody>
          <a:bodyPr/>
          <a:lstStyle/>
          <a:p>
            <a:r>
              <a:rPr lang="nl-BE">
                <a:latin typeface="Calibri" panose="020F0502020204030204" pitchFamily="34" charset="0"/>
              </a:rPr>
              <a:t>Ann Cuyckens</a:t>
            </a:r>
          </a:p>
        </p:txBody>
      </p:sp>
    </p:spTree>
    <p:extLst>
      <p:ext uri="{BB962C8B-B14F-4D97-AF65-F5344CB8AC3E}">
        <p14:creationId xmlns:p14="http://schemas.microsoft.com/office/powerpoint/2010/main" val="594486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bodem</a:t>
            </a:r>
            <a:r>
              <a:rPr lang="en-US">
                <a:latin typeface="Flanders Art Sans Bold" panose="00000800000000000000" pitchFamily="50" charset="0"/>
              </a:rPr>
              <a:t>’ – </a:t>
            </a:r>
            <a:r>
              <a:rPr lang="en-US" err="1">
                <a:latin typeface="Flanders Art Sans Bold" panose="00000800000000000000" pitchFamily="50" charset="0"/>
              </a:rPr>
              <a:t>een</a:t>
            </a:r>
            <a:r>
              <a:rPr lang="en-US">
                <a:latin typeface="Flanders Art Sans Bold" panose="00000800000000000000" pitchFamily="50" charset="0"/>
              </a:rPr>
              <a:t> </a:t>
            </a:r>
            <a:r>
              <a:rPr lang="en-US" err="1">
                <a:latin typeface="Flanders Art Sans Bold" panose="00000800000000000000" pitchFamily="50" charset="0"/>
              </a:rPr>
              <a:t>definitie</a:t>
            </a:r>
            <a:endParaRPr lang="en-US">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p:txBody>
          <a:bodyPr anchor="t">
            <a:normAutofit/>
          </a:bodyPr>
          <a:lstStyle/>
          <a:p>
            <a:pPr>
              <a:spcAft>
                <a:spcPts val="1200"/>
              </a:spcAft>
            </a:pPr>
            <a:r>
              <a:rPr lang="nl-BE"/>
              <a:t>≠ definities afhankelijk van de context, het toepassingsgebied, én de tijd(geest)</a:t>
            </a:r>
          </a:p>
          <a:p>
            <a:pPr>
              <a:spcAft>
                <a:spcPts val="1200"/>
              </a:spcAft>
            </a:pPr>
            <a:r>
              <a:rPr lang="nl-BE"/>
              <a:t>Context van het bodemdecreet:</a:t>
            </a:r>
          </a:p>
          <a:p>
            <a:pPr lvl="1">
              <a:spcAft>
                <a:spcPts val="1200"/>
              </a:spcAft>
            </a:pPr>
            <a:r>
              <a:rPr lang="nl-BE"/>
              <a:t>Conformiteit met wetenschappelijke benadering ‘bodem’</a:t>
            </a:r>
          </a:p>
          <a:p>
            <a:pPr lvl="1">
              <a:spcAft>
                <a:spcPts val="1200"/>
              </a:spcAft>
            </a:pPr>
            <a:r>
              <a:rPr lang="nl-BE"/>
              <a:t>Werkbare basis voor juridisch sluitend bodembeleid, en implementatie ervan in de praktijk</a:t>
            </a:r>
          </a:p>
          <a:p>
            <a:pPr>
              <a:spcAft>
                <a:spcPts val="1200"/>
              </a:spcAft>
            </a:pPr>
            <a:endParaRPr lang="nl-BE"/>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10</a:t>
            </a:fld>
            <a:endParaRPr lang="nl-BE"/>
          </a:p>
        </p:txBody>
      </p:sp>
    </p:spTree>
    <p:extLst>
      <p:ext uri="{BB962C8B-B14F-4D97-AF65-F5344CB8AC3E}">
        <p14:creationId xmlns:p14="http://schemas.microsoft.com/office/powerpoint/2010/main" val="1014441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bodem</a:t>
            </a:r>
            <a:r>
              <a:rPr lang="en-US">
                <a:latin typeface="Flanders Art Sans Bold" panose="00000800000000000000" pitchFamily="50" charset="0"/>
              </a:rPr>
              <a:t>’ – </a:t>
            </a:r>
            <a:r>
              <a:rPr lang="en-US" err="1">
                <a:latin typeface="Flanders Art Sans Bold" panose="00000800000000000000" pitchFamily="50" charset="0"/>
              </a:rPr>
              <a:t>een</a:t>
            </a:r>
            <a:r>
              <a:rPr lang="en-US">
                <a:latin typeface="Flanders Art Sans Bold" panose="00000800000000000000" pitchFamily="50" charset="0"/>
              </a:rPr>
              <a:t> </a:t>
            </a:r>
            <a:r>
              <a:rPr lang="en-US" err="1">
                <a:latin typeface="Flanders Art Sans Bold" panose="00000800000000000000" pitchFamily="50" charset="0"/>
              </a:rPr>
              <a:t>definitie</a:t>
            </a:r>
            <a:endParaRPr lang="en-US">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a:bodyPr>
          <a:lstStyle/>
          <a:p>
            <a:pPr>
              <a:spcAft>
                <a:spcPts val="1200"/>
              </a:spcAft>
            </a:pPr>
            <a:r>
              <a:rPr lang="nl-BE"/>
              <a:t>Definities in de wetenschappelijke literatuur</a:t>
            </a:r>
          </a:p>
          <a:p>
            <a:pPr marL="0" indent="0">
              <a:spcAft>
                <a:spcPts val="1200"/>
              </a:spcAft>
              <a:buNone/>
            </a:pPr>
            <a:endParaRPr lang="nl-BE"/>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11</a:t>
            </a:fld>
            <a:endParaRPr lang="nl-BE"/>
          </a:p>
        </p:txBody>
      </p:sp>
      <p:pic>
        <p:nvPicPr>
          <p:cNvPr id="5" name="Afbeelding 8">
            <a:extLst>
              <a:ext uri="{FF2B5EF4-FFF2-40B4-BE49-F238E27FC236}">
                <a16:creationId xmlns:a16="http://schemas.microsoft.com/office/drawing/2014/main" id="{44782302-D598-4B4B-BB79-439DC52697E3}"/>
              </a:ext>
            </a:extLst>
          </p:cNvPr>
          <p:cNvPicPr>
            <a:picLocks noChangeAspect="1"/>
          </p:cNvPicPr>
          <p:nvPr/>
        </p:nvPicPr>
        <p:blipFill>
          <a:blip r:embed="rId3"/>
          <a:stretch>
            <a:fillRect/>
          </a:stretch>
        </p:blipFill>
        <p:spPr>
          <a:xfrm>
            <a:off x="1469658" y="2507468"/>
            <a:ext cx="6493607" cy="2115689"/>
          </a:xfrm>
          <a:prstGeom prst="rect">
            <a:avLst/>
          </a:prstGeom>
          <a:ln>
            <a:solidFill>
              <a:schemeClr val="tx1"/>
            </a:solidFill>
          </a:ln>
        </p:spPr>
      </p:pic>
      <p:sp>
        <p:nvSpPr>
          <p:cNvPr id="6" name="TextBox 5">
            <a:extLst>
              <a:ext uri="{FF2B5EF4-FFF2-40B4-BE49-F238E27FC236}">
                <a16:creationId xmlns:a16="http://schemas.microsoft.com/office/drawing/2014/main" id="{A06E9339-7CD6-4ED2-9B0C-AEA5E6190A5F}"/>
              </a:ext>
            </a:extLst>
          </p:cNvPr>
          <p:cNvSpPr txBox="1"/>
          <p:nvPr/>
        </p:nvSpPr>
        <p:spPr>
          <a:xfrm>
            <a:off x="5217771" y="4654565"/>
            <a:ext cx="2745494" cy="584775"/>
          </a:xfrm>
          <a:prstGeom prst="rect">
            <a:avLst/>
          </a:prstGeom>
          <a:noFill/>
        </p:spPr>
        <p:txBody>
          <a:bodyPr wrap="square" rtlCol="0">
            <a:spAutoFit/>
          </a:bodyPr>
          <a:lstStyle/>
          <a:p>
            <a:pPr algn="r"/>
            <a:r>
              <a:rPr lang="en-GB" sz="1600" i="1" err="1">
                <a:solidFill>
                  <a:srgbClr val="FFC000"/>
                </a:solidFill>
                <a:latin typeface="+mj-lt"/>
                <a:ea typeface="Calibri" panose="020F0502020204030204" pitchFamily="34" charset="0"/>
                <a:hlinkClick r:id="rId4">
                  <a:extLst>
                    <a:ext uri="{A12FA001-AC4F-418D-AE19-62706E023703}">
                      <ahyp:hlinkClr xmlns:ahyp="http://schemas.microsoft.com/office/drawing/2018/hyperlinkcolor" val="tx"/>
                    </a:ext>
                  </a:extLst>
                </a:hlinkClick>
              </a:rPr>
              <a:t>Hartemink</a:t>
            </a:r>
            <a:r>
              <a:rPr lang="en-GB" sz="1600" i="1">
                <a:solidFill>
                  <a:srgbClr val="FFC000"/>
                </a:solidFill>
                <a:latin typeface="+mj-lt"/>
                <a:ea typeface="Calibri" panose="020F0502020204030204" pitchFamily="34" charset="0"/>
                <a:hlinkClick r:id="rId4">
                  <a:extLst>
                    <a:ext uri="{A12FA001-AC4F-418D-AE19-62706E023703}">
                      <ahyp:hlinkClr xmlns:ahyp="http://schemas.microsoft.com/office/drawing/2018/hyperlinkcolor" val="tx"/>
                    </a:ext>
                  </a:extLst>
                </a:hlinkClick>
              </a:rPr>
              <a:t> (2016)</a:t>
            </a:r>
            <a:endParaRPr lang="nl-BE" sz="1600" i="1">
              <a:solidFill>
                <a:srgbClr val="FFC000"/>
              </a:solidFill>
              <a:latin typeface="+mj-lt"/>
            </a:endParaRPr>
          </a:p>
          <a:p>
            <a:pPr algn="r"/>
            <a:endParaRPr lang="en-US" sz="1600" i="1"/>
          </a:p>
        </p:txBody>
      </p:sp>
    </p:spTree>
    <p:extLst>
      <p:ext uri="{BB962C8B-B14F-4D97-AF65-F5344CB8AC3E}">
        <p14:creationId xmlns:p14="http://schemas.microsoft.com/office/powerpoint/2010/main" val="23936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bodem</a:t>
            </a:r>
            <a:r>
              <a:rPr lang="en-US">
                <a:latin typeface="Flanders Art Sans Bold" panose="00000800000000000000" pitchFamily="50" charset="0"/>
              </a:rPr>
              <a:t>’ – </a:t>
            </a:r>
            <a:r>
              <a:rPr lang="en-US" err="1">
                <a:latin typeface="Flanders Art Sans Bold" panose="00000800000000000000" pitchFamily="50" charset="0"/>
              </a:rPr>
              <a:t>een</a:t>
            </a:r>
            <a:r>
              <a:rPr lang="en-US">
                <a:latin typeface="Flanders Art Sans Bold" panose="00000800000000000000" pitchFamily="50" charset="0"/>
              </a:rPr>
              <a:t> </a:t>
            </a:r>
            <a:r>
              <a:rPr lang="en-US" err="1">
                <a:latin typeface="Flanders Art Sans Bold" panose="00000800000000000000" pitchFamily="50" charset="0"/>
              </a:rPr>
              <a:t>definitie</a:t>
            </a:r>
            <a:endParaRPr lang="en-US">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lnSpcReduction="10000"/>
          </a:bodyPr>
          <a:lstStyle/>
          <a:p>
            <a:pPr>
              <a:spcAft>
                <a:spcPts val="1200"/>
              </a:spcAft>
            </a:pPr>
            <a:r>
              <a:rPr lang="nl-BE"/>
              <a:t>Definities in de wetenschappelijke literatuur</a:t>
            </a:r>
          </a:p>
          <a:p>
            <a:pPr indent="0">
              <a:spcAft>
                <a:spcPts val="1200"/>
              </a:spcAft>
              <a:buNone/>
            </a:pPr>
            <a:r>
              <a:rPr lang="nl-BE" sz="2000" b="0">
                <a:solidFill>
                  <a:srgbClr val="2C2E35"/>
                </a:solidFill>
              </a:rPr>
              <a:t>Verschillende </a:t>
            </a:r>
            <a:r>
              <a:rPr lang="nl-BE" sz="2000" b="0" u="sng">
                <a:solidFill>
                  <a:srgbClr val="2C2E35"/>
                </a:solidFill>
              </a:rPr>
              <a:t>typologieën van definities</a:t>
            </a:r>
            <a:r>
              <a:rPr lang="nl-BE" sz="2000" b="0">
                <a:solidFill>
                  <a:srgbClr val="2C2E35"/>
                </a:solidFill>
              </a:rPr>
              <a:t> op basis van:</a:t>
            </a:r>
          </a:p>
          <a:p>
            <a:pPr marL="745200" lvl="0" indent="-457200">
              <a:buFont typeface="+mj-lt"/>
              <a:buAutoNum type="arabicPeriod"/>
            </a:pPr>
            <a:r>
              <a:rPr lang="nl-BE" sz="1900" b="0">
                <a:latin typeface="+mj-lt"/>
              </a:rPr>
              <a:t>materiaal </a:t>
            </a:r>
            <a:r>
              <a:rPr lang="nl-BE" sz="1600" b="0">
                <a:latin typeface="+mj-lt"/>
              </a:rPr>
              <a:t>(organisch, anorganisch, klei, zand, etc.)</a:t>
            </a:r>
            <a:endParaRPr lang="en-US" sz="1600" b="0">
              <a:latin typeface="+mj-lt"/>
            </a:endParaRPr>
          </a:p>
          <a:p>
            <a:pPr marL="745200" lvl="0" indent="-457200">
              <a:buFont typeface="+mj-lt"/>
              <a:buAutoNum type="arabicPeriod"/>
            </a:pPr>
            <a:r>
              <a:rPr lang="nl-BE" sz="1900" b="0">
                <a:latin typeface="+mj-lt"/>
              </a:rPr>
              <a:t>samenstelling </a:t>
            </a:r>
            <a:r>
              <a:rPr lang="nl-BE" sz="1600" b="0">
                <a:latin typeface="+mj-lt"/>
              </a:rPr>
              <a:t>(driefasig systeem – vaste stoffen, vloeistoffen, gas)</a:t>
            </a:r>
            <a:endParaRPr lang="en-US" sz="1600" b="0">
              <a:latin typeface="+mj-lt"/>
            </a:endParaRPr>
          </a:p>
          <a:p>
            <a:pPr marL="745200" lvl="0" indent="-457200">
              <a:buFont typeface="+mj-lt"/>
              <a:buAutoNum type="arabicPeriod"/>
            </a:pPr>
            <a:r>
              <a:rPr lang="nl-BE" sz="1900" b="0">
                <a:latin typeface="+mj-lt"/>
              </a:rPr>
              <a:t>oorsprong </a:t>
            </a:r>
            <a:r>
              <a:rPr lang="nl-BE" sz="1600" b="0">
                <a:latin typeface="+mj-lt"/>
              </a:rPr>
              <a:t>(verweerde gesteenten, geologie, alluvium, etc.)</a:t>
            </a:r>
            <a:endParaRPr lang="en-US" sz="1600" b="0">
              <a:latin typeface="+mj-lt"/>
            </a:endParaRPr>
          </a:p>
          <a:p>
            <a:pPr marL="745200" lvl="0" indent="-457200">
              <a:buFont typeface="+mj-lt"/>
              <a:buAutoNum type="arabicPeriod"/>
            </a:pPr>
            <a:r>
              <a:rPr lang="nl-BE" sz="1900" b="0">
                <a:latin typeface="+mj-lt"/>
              </a:rPr>
              <a:t>gedrag </a:t>
            </a:r>
            <a:r>
              <a:rPr lang="nl-BE" sz="1600" b="0">
                <a:latin typeface="+mj-lt"/>
              </a:rPr>
              <a:t>(dynamiek, veranderingen in de tijd)</a:t>
            </a:r>
            <a:endParaRPr lang="en-US" sz="1600" b="0">
              <a:latin typeface="+mj-lt"/>
            </a:endParaRPr>
          </a:p>
          <a:p>
            <a:pPr marL="745200" lvl="0" indent="-457200">
              <a:buFont typeface="+mj-lt"/>
              <a:buAutoNum type="arabicPeriod"/>
            </a:pPr>
            <a:r>
              <a:rPr lang="nl-BE" sz="1900" b="0">
                <a:latin typeface="+mj-lt"/>
              </a:rPr>
              <a:t>medium voor eigenschappen en processen </a:t>
            </a:r>
            <a:r>
              <a:rPr lang="nl-BE" sz="1600" b="0">
                <a:latin typeface="+mj-lt"/>
              </a:rPr>
              <a:t>(koolstofopslag, waterfiltratie)</a:t>
            </a:r>
            <a:endParaRPr lang="en-US" sz="1600" b="0">
              <a:latin typeface="+mj-lt"/>
            </a:endParaRPr>
          </a:p>
          <a:p>
            <a:pPr marL="745200" lvl="0" indent="-457200">
              <a:buFont typeface="+mj-lt"/>
              <a:buAutoNum type="arabicPeriod"/>
            </a:pPr>
            <a:r>
              <a:rPr lang="nl-BE" sz="1900" b="0">
                <a:latin typeface="+mj-lt"/>
              </a:rPr>
              <a:t>functies </a:t>
            </a:r>
            <a:r>
              <a:rPr lang="nl-BE" sz="1600" b="0">
                <a:latin typeface="+mj-lt"/>
              </a:rPr>
              <a:t>(biomassaproductie, koolstofreservoir, bouwmateriaal)</a:t>
            </a:r>
            <a:endParaRPr lang="nl-BE" sz="1200" b="0">
              <a:solidFill>
                <a:srgbClr val="2C2E35"/>
              </a:solidFill>
              <a:latin typeface="+mj-lt"/>
            </a:endParaRPr>
          </a:p>
          <a:p>
            <a:pPr indent="0">
              <a:spcBef>
                <a:spcPts val="2400"/>
              </a:spcBef>
              <a:spcAft>
                <a:spcPts val="1200"/>
              </a:spcAft>
              <a:buNone/>
            </a:pPr>
            <a:r>
              <a:rPr lang="nl-BE" sz="1600" b="0" i="1">
                <a:solidFill>
                  <a:srgbClr val="2C2E35"/>
                </a:solidFill>
                <a:latin typeface="+mj-lt"/>
              </a:rPr>
              <a:t>						Zie ook </a:t>
            </a:r>
            <a:r>
              <a:rPr lang="nl-BE" sz="1600" b="0" i="1" err="1">
                <a:solidFill>
                  <a:srgbClr val="FFC000"/>
                </a:solidFill>
                <a:latin typeface="+mj-lt"/>
                <a:hlinkClick r:id="rId3">
                  <a:extLst>
                    <a:ext uri="{A12FA001-AC4F-418D-AE19-62706E023703}">
                      <ahyp:hlinkClr xmlns:ahyp="http://schemas.microsoft.com/office/drawing/2018/hyperlinkcolor" val="tx"/>
                    </a:ext>
                  </a:extLst>
                </a:hlinkClick>
              </a:rPr>
              <a:t>Dazzi</a:t>
            </a:r>
            <a:r>
              <a:rPr lang="nl-BE" sz="1600" b="0" i="1">
                <a:solidFill>
                  <a:srgbClr val="FFC000"/>
                </a:solidFill>
                <a:latin typeface="+mj-lt"/>
                <a:hlinkClick r:id="rId3">
                  <a:extLst>
                    <a:ext uri="{A12FA001-AC4F-418D-AE19-62706E023703}">
                      <ahyp:hlinkClr xmlns:ahyp="http://schemas.microsoft.com/office/drawing/2018/hyperlinkcolor" val="tx"/>
                    </a:ext>
                  </a:extLst>
                </a:hlinkClick>
              </a:rPr>
              <a:t> &amp; Lo Papa, 2022</a:t>
            </a:r>
            <a:endParaRPr lang="nl-BE">
              <a:solidFill>
                <a:srgbClr val="2C2E35"/>
              </a:solidFill>
              <a:latin typeface="+mj-lt"/>
            </a:endParaRPr>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12</a:t>
            </a:fld>
            <a:endParaRPr lang="nl-BE"/>
          </a:p>
        </p:txBody>
      </p:sp>
    </p:spTree>
    <p:extLst>
      <p:ext uri="{BB962C8B-B14F-4D97-AF65-F5344CB8AC3E}">
        <p14:creationId xmlns:p14="http://schemas.microsoft.com/office/powerpoint/2010/main" val="522299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bodem</a:t>
            </a:r>
            <a:r>
              <a:rPr lang="en-US">
                <a:latin typeface="Flanders Art Sans Bold" panose="00000800000000000000" pitchFamily="50" charset="0"/>
              </a:rPr>
              <a:t>’ – </a:t>
            </a:r>
            <a:r>
              <a:rPr lang="en-US" err="1">
                <a:latin typeface="Flanders Art Sans Bold" panose="00000800000000000000" pitchFamily="50" charset="0"/>
              </a:rPr>
              <a:t>een</a:t>
            </a:r>
            <a:r>
              <a:rPr lang="en-US">
                <a:latin typeface="Flanders Art Sans Bold" panose="00000800000000000000" pitchFamily="50" charset="0"/>
              </a:rPr>
              <a:t> </a:t>
            </a:r>
            <a:r>
              <a:rPr lang="en-US" err="1">
                <a:latin typeface="Flanders Art Sans Bold" panose="00000800000000000000" pitchFamily="50" charset="0"/>
              </a:rPr>
              <a:t>definitie</a:t>
            </a:r>
            <a:endParaRPr lang="en-US">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fontScale="85000" lnSpcReduction="20000"/>
          </a:bodyPr>
          <a:lstStyle/>
          <a:p>
            <a:pPr>
              <a:spcAft>
                <a:spcPts val="1200"/>
              </a:spcAft>
            </a:pPr>
            <a:r>
              <a:rPr lang="nl-BE" sz="2600"/>
              <a:t>Definities in de wetenschappelijke literatuur</a:t>
            </a:r>
          </a:p>
          <a:p>
            <a:pPr indent="0">
              <a:spcAft>
                <a:spcPts val="1200"/>
              </a:spcAft>
              <a:buNone/>
            </a:pPr>
            <a:r>
              <a:rPr lang="en-GB" sz="2400" b="0" err="1">
                <a:solidFill>
                  <a:srgbClr val="FFC000"/>
                </a:solidFill>
                <a:ea typeface="Calibri" panose="020F0502020204030204" pitchFamily="34" charset="0"/>
                <a:hlinkClick r:id="rId3">
                  <a:extLst>
                    <a:ext uri="{A12FA001-AC4F-418D-AE19-62706E023703}">
                      <ahyp:hlinkClr xmlns:ahyp="http://schemas.microsoft.com/office/drawing/2018/hyperlinkcolor" val="tx"/>
                    </a:ext>
                  </a:extLst>
                </a:hlinkClick>
              </a:rPr>
              <a:t>Hartemink</a:t>
            </a:r>
            <a:r>
              <a:rPr lang="en-GB" sz="2400" b="0">
                <a:solidFill>
                  <a:srgbClr val="FFC000"/>
                </a:solidFill>
                <a:ea typeface="Calibri" panose="020F0502020204030204" pitchFamily="34" charset="0"/>
                <a:hlinkClick r:id="rId3">
                  <a:extLst>
                    <a:ext uri="{A12FA001-AC4F-418D-AE19-62706E023703}">
                      <ahyp:hlinkClr xmlns:ahyp="http://schemas.microsoft.com/office/drawing/2018/hyperlinkcolor" val="tx"/>
                    </a:ext>
                  </a:extLst>
                </a:hlinkClick>
              </a:rPr>
              <a:t> (2016)</a:t>
            </a:r>
            <a:r>
              <a:rPr lang="en-GB" sz="2400" b="0">
                <a:solidFill>
                  <a:srgbClr val="FFC000"/>
                </a:solidFill>
                <a:ea typeface="Calibri" panose="020F0502020204030204" pitchFamily="34" charset="0"/>
              </a:rPr>
              <a:t>:</a:t>
            </a:r>
          </a:p>
          <a:p>
            <a:pPr marL="85725" lvl="0" indent="0" algn="ctr" defTabSz="457200">
              <a:lnSpc>
                <a:spcPct val="120000"/>
              </a:lnSpc>
              <a:spcBef>
                <a:spcPts val="1200"/>
              </a:spcBef>
              <a:buClrTx/>
              <a:buSzTx/>
              <a:buNone/>
            </a:pPr>
            <a:r>
              <a:rPr lang="en-GB" sz="2400" b="0" i="1">
                <a:solidFill>
                  <a:prstClr val="black"/>
                </a:solidFill>
                <a:latin typeface="+mj-lt"/>
                <a:ea typeface="Calibri" panose="020F0502020204030204" pitchFamily="34" charset="0"/>
              </a:rPr>
              <a:t>“A definition should include both the </a:t>
            </a:r>
            <a:r>
              <a:rPr lang="en-GB" sz="2400" b="0" u="sng">
                <a:solidFill>
                  <a:prstClr val="black"/>
                </a:solidFill>
                <a:latin typeface="+mj-lt"/>
                <a:ea typeface="Calibri" panose="020F0502020204030204" pitchFamily="34" charset="0"/>
              </a:rPr>
              <a:t>meaning</a:t>
            </a:r>
            <a:r>
              <a:rPr lang="en-GB" sz="2400" b="0" i="1">
                <a:solidFill>
                  <a:prstClr val="black"/>
                </a:solidFill>
                <a:latin typeface="+mj-lt"/>
                <a:ea typeface="Calibri" panose="020F0502020204030204" pitchFamily="34" charset="0"/>
              </a:rPr>
              <a:t> and </a:t>
            </a:r>
            <a:r>
              <a:rPr lang="en-GB" sz="2400" b="0" u="sng">
                <a:solidFill>
                  <a:prstClr val="black"/>
                </a:solidFill>
                <a:latin typeface="+mj-lt"/>
                <a:ea typeface="Calibri" panose="020F0502020204030204" pitchFamily="34" charset="0"/>
              </a:rPr>
              <a:t>significance</a:t>
            </a:r>
            <a:r>
              <a:rPr lang="en-GB" sz="2400" b="0" i="1">
                <a:solidFill>
                  <a:prstClr val="black"/>
                </a:solidFill>
                <a:latin typeface="+mj-lt"/>
                <a:ea typeface="Calibri" panose="020F0502020204030204" pitchFamily="34" charset="0"/>
              </a:rPr>
              <a:t> of the word </a:t>
            </a:r>
            <a:r>
              <a:rPr lang="en-GB" sz="2400">
                <a:solidFill>
                  <a:prstClr val="black"/>
                </a:solidFill>
                <a:latin typeface="+mj-lt"/>
                <a:ea typeface="Calibri" panose="020F0502020204030204" pitchFamily="34" charset="0"/>
              </a:rPr>
              <a:t>soil</a:t>
            </a:r>
            <a:r>
              <a:rPr lang="en-GB" sz="2400" b="0" i="1">
                <a:solidFill>
                  <a:prstClr val="black"/>
                </a:solidFill>
                <a:latin typeface="+mj-lt"/>
                <a:ea typeface="Calibri" panose="020F0502020204030204" pitchFamily="34" charset="0"/>
              </a:rPr>
              <a:t>.”</a:t>
            </a:r>
          </a:p>
          <a:p>
            <a:pPr marL="85725" lvl="0" indent="0" algn="ctr" defTabSz="457200">
              <a:lnSpc>
                <a:spcPct val="120000"/>
              </a:lnSpc>
              <a:spcBef>
                <a:spcPts val="0"/>
              </a:spcBef>
              <a:buClrTx/>
              <a:buSzTx/>
              <a:buNone/>
            </a:pPr>
            <a:endParaRPr lang="en-GB" sz="3300" b="0" i="1">
              <a:solidFill>
                <a:prstClr val="black"/>
              </a:solidFill>
              <a:latin typeface="+mj-lt"/>
              <a:ea typeface="Calibri" panose="020F0502020204030204" pitchFamily="34" charset="0"/>
            </a:endParaRPr>
          </a:p>
          <a:p>
            <a:pPr indent="0">
              <a:lnSpc>
                <a:spcPct val="120000"/>
              </a:lnSpc>
              <a:spcBef>
                <a:spcPts val="1200"/>
              </a:spcBef>
              <a:spcAft>
                <a:spcPts val="1200"/>
              </a:spcAft>
              <a:buNone/>
            </a:pPr>
            <a:r>
              <a:rPr lang="en-GB" sz="1400" b="0" i="1">
                <a:latin typeface="Arial" panose="020B0604020202020204" pitchFamily="34" charset="0"/>
                <a:ea typeface="Calibri" panose="020F0502020204030204" pitchFamily="34" charset="0"/>
              </a:rPr>
              <a:t>The </a:t>
            </a:r>
            <a:r>
              <a:rPr lang="en-GB" sz="1400" i="1">
                <a:latin typeface="Arial" panose="020B0604020202020204" pitchFamily="34" charset="0"/>
                <a:ea typeface="Calibri" panose="020F0502020204030204" pitchFamily="34" charset="0"/>
              </a:rPr>
              <a:t>soil is a living, four-dimensional natural entity </a:t>
            </a:r>
            <a:r>
              <a:rPr lang="en-GB" sz="1400" b="0" i="1">
                <a:latin typeface="Arial" panose="020B0604020202020204" pitchFamily="34" charset="0"/>
                <a:ea typeface="Calibri" panose="020F0502020204030204" pitchFamily="34" charset="0"/>
              </a:rPr>
              <a:t>conta</a:t>
            </a:r>
            <a:r>
              <a:rPr lang="en-GB" sz="1400" i="1">
                <a:latin typeface="Arial" panose="020B0604020202020204" pitchFamily="34" charset="0"/>
                <a:ea typeface="Calibri" panose="020F0502020204030204" pitchFamily="34" charset="0"/>
              </a:rPr>
              <a:t>i</a:t>
            </a:r>
            <a:r>
              <a:rPr lang="en-GB" sz="1400" b="0" i="1">
                <a:latin typeface="Arial" panose="020B0604020202020204" pitchFamily="34" charset="0"/>
                <a:ea typeface="Calibri" panose="020F0502020204030204" pitchFamily="34" charset="0"/>
              </a:rPr>
              <a:t>ning solids, water (or ice) and air. Most soils are outside and are open systems, but soils also occur in shallow lakes and underneath pavement. A soil can have any colour, any age, be very shallow or deep, and consists mostly of a structured mixture of sand, silt and clay (inorganics), rocks and organic material (dead and alive). The soil has one or more genetic horizons, is an intrinsic part of the landscape, and changes over time. Soils are distributed across the earth mostly in a systematic manner. Soils store and transform energy and matter. The soil often supports vegetation, carries all terrestrial life, and produces most of our food. It is an integral part of the natural world interacting with the climate, lithosphere and hydrosphere. Soils are often studied in combination with land-use, climate, geomorphology or the hydrology of an area.</a:t>
            </a:r>
            <a:endParaRPr lang="nl-BE" sz="2100">
              <a:solidFill>
                <a:srgbClr val="2C2E35"/>
              </a:solidFill>
              <a:latin typeface="+mj-lt"/>
            </a:endParaRPr>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13</a:t>
            </a:fld>
            <a:endParaRPr lang="nl-BE"/>
          </a:p>
        </p:txBody>
      </p:sp>
    </p:spTree>
    <p:extLst>
      <p:ext uri="{BB962C8B-B14F-4D97-AF65-F5344CB8AC3E}">
        <p14:creationId xmlns:p14="http://schemas.microsoft.com/office/powerpoint/2010/main" val="1604643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bodem</a:t>
            </a:r>
            <a:r>
              <a:rPr lang="en-US">
                <a:latin typeface="Flanders Art Sans Bold" panose="00000800000000000000" pitchFamily="50" charset="0"/>
              </a:rPr>
              <a:t>’ – </a:t>
            </a:r>
            <a:r>
              <a:rPr lang="en-US" err="1">
                <a:latin typeface="Flanders Art Sans Bold" panose="00000800000000000000" pitchFamily="50" charset="0"/>
              </a:rPr>
              <a:t>een</a:t>
            </a:r>
            <a:r>
              <a:rPr lang="en-US">
                <a:latin typeface="Flanders Art Sans Bold" panose="00000800000000000000" pitchFamily="50" charset="0"/>
              </a:rPr>
              <a:t> </a:t>
            </a:r>
            <a:r>
              <a:rPr lang="en-US" err="1">
                <a:latin typeface="Flanders Art Sans Bold" panose="00000800000000000000" pitchFamily="50" charset="0"/>
              </a:rPr>
              <a:t>definitie</a:t>
            </a:r>
            <a:endParaRPr lang="en-US">
              <a:latin typeface="Flanders Art Sans Bold" panose="00000800000000000000" pitchFamily="50" charset="0"/>
            </a:endParaRPr>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14</a:t>
            </a:fld>
            <a:endParaRPr lang="nl-BE"/>
          </a:p>
        </p:txBody>
      </p:sp>
      <p:pic>
        <p:nvPicPr>
          <p:cNvPr id="5" name="Afbeelding 11">
            <a:extLst>
              <a:ext uri="{FF2B5EF4-FFF2-40B4-BE49-F238E27FC236}">
                <a16:creationId xmlns:a16="http://schemas.microsoft.com/office/drawing/2014/main" id="{282CEE8F-A1F7-470F-812F-4DFAC713E113}"/>
              </a:ext>
            </a:extLst>
          </p:cNvPr>
          <p:cNvPicPr>
            <a:picLocks noChangeAspect="1"/>
          </p:cNvPicPr>
          <p:nvPr/>
        </p:nvPicPr>
        <p:blipFill rotWithShape="1">
          <a:blip r:embed="rId3"/>
          <a:srcRect l="30402" r="30200"/>
          <a:stretch/>
        </p:blipFill>
        <p:spPr>
          <a:xfrm>
            <a:off x="849867" y="1613563"/>
            <a:ext cx="2803936" cy="4003275"/>
          </a:xfrm>
          <a:prstGeom prst="rect">
            <a:avLst/>
          </a:prstGeom>
        </p:spPr>
      </p:pic>
      <p:pic>
        <p:nvPicPr>
          <p:cNvPr id="6" name="Afbeelding 9">
            <a:extLst>
              <a:ext uri="{FF2B5EF4-FFF2-40B4-BE49-F238E27FC236}">
                <a16:creationId xmlns:a16="http://schemas.microsoft.com/office/drawing/2014/main" id="{E57BA5C2-7942-4C27-8DB5-FAF684E21AB1}"/>
              </a:ext>
            </a:extLst>
          </p:cNvPr>
          <p:cNvPicPr>
            <a:picLocks noChangeAspect="1"/>
          </p:cNvPicPr>
          <p:nvPr/>
        </p:nvPicPr>
        <p:blipFill>
          <a:blip r:embed="rId4"/>
          <a:stretch>
            <a:fillRect/>
          </a:stretch>
        </p:blipFill>
        <p:spPr>
          <a:xfrm>
            <a:off x="3927407" y="1903859"/>
            <a:ext cx="4754884" cy="3635707"/>
          </a:xfrm>
          <a:prstGeom prst="rect">
            <a:avLst/>
          </a:prstGeom>
        </p:spPr>
      </p:pic>
    </p:spTree>
    <p:extLst>
      <p:ext uri="{BB962C8B-B14F-4D97-AF65-F5344CB8AC3E}">
        <p14:creationId xmlns:p14="http://schemas.microsoft.com/office/powerpoint/2010/main" val="2610629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bodem</a:t>
            </a:r>
            <a:r>
              <a:rPr lang="en-US">
                <a:latin typeface="Flanders Art Sans Bold" panose="00000800000000000000" pitchFamily="50" charset="0"/>
              </a:rPr>
              <a:t>’ – </a:t>
            </a:r>
            <a:r>
              <a:rPr lang="en-US" err="1">
                <a:latin typeface="Flanders Art Sans Bold" panose="00000800000000000000" pitchFamily="50" charset="0"/>
              </a:rPr>
              <a:t>een</a:t>
            </a:r>
            <a:r>
              <a:rPr lang="en-US">
                <a:latin typeface="Flanders Art Sans Bold" panose="00000800000000000000" pitchFamily="50" charset="0"/>
              </a:rPr>
              <a:t> </a:t>
            </a:r>
            <a:r>
              <a:rPr lang="en-US" err="1">
                <a:latin typeface="Flanders Art Sans Bold" panose="00000800000000000000" pitchFamily="50" charset="0"/>
              </a:rPr>
              <a:t>definitie</a:t>
            </a:r>
            <a:endParaRPr lang="en-US">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a:bodyPr>
          <a:lstStyle/>
          <a:p>
            <a:pPr>
              <a:spcAft>
                <a:spcPts val="1200"/>
              </a:spcAft>
            </a:pPr>
            <a:r>
              <a:rPr lang="nl-BE"/>
              <a:t>Definities in de wetenschappelijke literatuur</a:t>
            </a:r>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15</a:t>
            </a:fld>
            <a:endParaRPr lang="nl-BE"/>
          </a:p>
        </p:txBody>
      </p:sp>
      <p:pic>
        <p:nvPicPr>
          <p:cNvPr id="7" name="Afbeelding 5">
            <a:extLst>
              <a:ext uri="{FF2B5EF4-FFF2-40B4-BE49-F238E27FC236}">
                <a16:creationId xmlns:a16="http://schemas.microsoft.com/office/drawing/2014/main" id="{7718B5A1-C7D4-41F9-840C-6FCC5E38C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462" y="2201254"/>
            <a:ext cx="6096000" cy="3429000"/>
          </a:xfrm>
          <a:prstGeom prst="rect">
            <a:avLst/>
          </a:prstGeom>
        </p:spPr>
      </p:pic>
      <p:sp>
        <p:nvSpPr>
          <p:cNvPr id="8" name="Tekstvak 6">
            <a:extLst>
              <a:ext uri="{FF2B5EF4-FFF2-40B4-BE49-F238E27FC236}">
                <a16:creationId xmlns:a16="http://schemas.microsoft.com/office/drawing/2014/main" id="{66A49394-7D0F-4CB6-BCA9-BCDAFB85B67A}"/>
              </a:ext>
            </a:extLst>
          </p:cNvPr>
          <p:cNvSpPr txBox="1"/>
          <p:nvPr/>
        </p:nvSpPr>
        <p:spPr>
          <a:xfrm>
            <a:off x="698061" y="2369964"/>
            <a:ext cx="2593366" cy="3091579"/>
          </a:xfrm>
          <a:prstGeom prst="rect">
            <a:avLst/>
          </a:prstGeom>
          <a:solidFill>
            <a:srgbClr val="FFFFFF">
              <a:alpha val="90000"/>
            </a:srgbClr>
          </a:solidFill>
          <a:ln w="38100">
            <a:solidFill>
              <a:srgbClr val="A0BFC1"/>
            </a:solidFill>
          </a:ln>
        </p:spPr>
        <p:txBody>
          <a:bodyPr wrap="square" lIns="144000" tIns="144000" rIns="144000" bIns="144000" rtlCol="0">
            <a:spAutoFit/>
          </a:bodyPr>
          <a:lstStyle/>
          <a:p>
            <a:pPr algn="l"/>
            <a:r>
              <a:rPr lang="nl-NL" sz="1400" b="1">
                <a:latin typeface="+mj-lt"/>
                <a:ea typeface="Calibri" panose="020F0502020204030204" pitchFamily="34" charset="0"/>
              </a:rPr>
              <a:t>K</a:t>
            </a:r>
            <a:r>
              <a:rPr lang="nl-NL" sz="1400" b="1">
                <a:effectLst/>
                <a:latin typeface="+mj-lt"/>
                <a:ea typeface="Calibri" panose="020F0502020204030204" pitchFamily="34" charset="0"/>
              </a:rPr>
              <a:t>ritieke zone </a:t>
            </a:r>
            <a:r>
              <a:rPr lang="nl-NL" sz="1400">
                <a:effectLst/>
                <a:latin typeface="+mj-lt"/>
                <a:ea typeface="Calibri" panose="020F0502020204030204" pitchFamily="34" charset="0"/>
              </a:rPr>
              <a:t>(</a:t>
            </a:r>
            <a:r>
              <a:rPr lang="nl-NL" sz="1400" i="1" err="1">
                <a:effectLst/>
                <a:latin typeface="+mj-lt"/>
                <a:ea typeface="Calibri" panose="020F0502020204030204" pitchFamily="34" charset="0"/>
              </a:rPr>
              <a:t>critical</a:t>
            </a:r>
            <a:r>
              <a:rPr lang="nl-NL" sz="1400" i="1">
                <a:effectLst/>
                <a:latin typeface="+mj-lt"/>
                <a:ea typeface="Calibri" panose="020F0502020204030204" pitchFamily="34" charset="0"/>
              </a:rPr>
              <a:t> zone</a:t>
            </a:r>
            <a:r>
              <a:rPr lang="nl-NL" sz="1400">
                <a:effectLst/>
                <a:latin typeface="+mj-lt"/>
                <a:ea typeface="Calibri" panose="020F0502020204030204" pitchFamily="34" charset="0"/>
              </a:rPr>
              <a:t>) </a:t>
            </a:r>
          </a:p>
          <a:p>
            <a:pPr algn="l"/>
            <a:r>
              <a:rPr lang="nl-NL" sz="1400">
                <a:effectLst/>
                <a:latin typeface="+mj-lt"/>
                <a:ea typeface="Calibri" panose="020F0502020204030204" pitchFamily="34" charset="0"/>
              </a:rPr>
              <a:t>= “</a:t>
            </a:r>
            <a:r>
              <a:rPr lang="nl-NL" sz="1400" i="1">
                <a:effectLst/>
                <a:latin typeface="+mj-lt"/>
                <a:ea typeface="Calibri" panose="020F0502020204030204" pitchFamily="34" charset="0"/>
              </a:rPr>
              <a:t>de heterogene omgeving nabij het oppervlak van de aarde waarin complexe interacties tusse</a:t>
            </a:r>
            <a:r>
              <a:rPr lang="nl-NL" sz="1400" i="1">
                <a:latin typeface="+mj-lt"/>
                <a:ea typeface="Calibri" panose="020F0502020204030204" pitchFamily="34" charset="0"/>
              </a:rPr>
              <a:t>n</a:t>
            </a:r>
            <a:r>
              <a:rPr lang="nl-NL" sz="1400" i="1">
                <a:effectLst/>
                <a:latin typeface="+mj-lt"/>
                <a:ea typeface="Calibri" panose="020F0502020204030204" pitchFamily="34" charset="0"/>
              </a:rPr>
              <a:t> gesteente, </a:t>
            </a:r>
            <a:r>
              <a:rPr lang="nl-NL" sz="1400" i="1" u="sng">
                <a:effectLst/>
                <a:latin typeface="+mj-lt"/>
                <a:ea typeface="Calibri" panose="020F0502020204030204" pitchFamily="34" charset="0"/>
              </a:rPr>
              <a:t>bodem</a:t>
            </a:r>
            <a:r>
              <a:rPr lang="nl-NL" sz="1400" i="1">
                <a:effectLst/>
                <a:latin typeface="+mj-lt"/>
                <a:ea typeface="Calibri" panose="020F0502020204030204" pitchFamily="34" charset="0"/>
              </a:rPr>
              <a:t>, water, lucht en levende organismen de natuurlijke habitat regelen en de beschikbaarheid van </a:t>
            </a:r>
            <a:r>
              <a:rPr lang="nl-NL" sz="1400" i="1" err="1">
                <a:effectLst/>
                <a:latin typeface="+mj-lt"/>
                <a:ea typeface="Calibri" panose="020F0502020204030204" pitchFamily="34" charset="0"/>
              </a:rPr>
              <a:t>levensondersteunende</a:t>
            </a:r>
            <a:r>
              <a:rPr lang="nl-NL" sz="1400" i="1">
                <a:effectLst/>
                <a:latin typeface="+mj-lt"/>
                <a:ea typeface="Calibri" panose="020F0502020204030204" pitchFamily="34" charset="0"/>
              </a:rPr>
              <a:t> natuurlijke hulpbronnen bepalen”</a:t>
            </a:r>
            <a:r>
              <a:rPr lang="nl-NL" sz="1400">
                <a:effectLst/>
                <a:latin typeface="+mj-lt"/>
                <a:ea typeface="Calibri" panose="020F0502020204030204" pitchFamily="34" charset="0"/>
              </a:rPr>
              <a:t> (Natural Research Council [NRC], 2001)</a:t>
            </a:r>
            <a:endParaRPr lang="en-GB" sz="1400">
              <a:latin typeface="+mj-lt"/>
            </a:endParaRPr>
          </a:p>
        </p:txBody>
      </p:sp>
    </p:spTree>
    <p:extLst>
      <p:ext uri="{BB962C8B-B14F-4D97-AF65-F5344CB8AC3E}">
        <p14:creationId xmlns:p14="http://schemas.microsoft.com/office/powerpoint/2010/main" val="771772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bodem</a:t>
            </a:r>
            <a:r>
              <a:rPr lang="en-US">
                <a:latin typeface="Flanders Art Sans Bold" panose="00000800000000000000" pitchFamily="50" charset="0"/>
              </a:rPr>
              <a:t>’ – </a:t>
            </a:r>
            <a:r>
              <a:rPr lang="en-US" err="1">
                <a:latin typeface="Flanders Art Sans Bold" panose="00000800000000000000" pitchFamily="50" charset="0"/>
              </a:rPr>
              <a:t>een</a:t>
            </a:r>
            <a:r>
              <a:rPr lang="en-US">
                <a:latin typeface="Flanders Art Sans Bold" panose="00000800000000000000" pitchFamily="50" charset="0"/>
              </a:rPr>
              <a:t> </a:t>
            </a:r>
            <a:r>
              <a:rPr lang="en-US" err="1">
                <a:latin typeface="Flanders Art Sans Bold" panose="00000800000000000000" pitchFamily="50" charset="0"/>
              </a:rPr>
              <a:t>definitie</a:t>
            </a:r>
            <a:endParaRPr lang="en-US">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a:bodyPr>
          <a:lstStyle/>
          <a:p>
            <a:pPr>
              <a:spcAft>
                <a:spcPts val="1200"/>
              </a:spcAft>
            </a:pPr>
            <a:r>
              <a:rPr lang="nl-BE"/>
              <a:t>Definities in verwante decreten en uitvoeringsbesluiten</a:t>
            </a:r>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16</a:t>
            </a:fld>
            <a:endParaRPr lang="nl-BE"/>
          </a:p>
        </p:txBody>
      </p:sp>
      <p:sp>
        <p:nvSpPr>
          <p:cNvPr id="11" name="Rectangle 10">
            <a:extLst>
              <a:ext uri="{FF2B5EF4-FFF2-40B4-BE49-F238E27FC236}">
                <a16:creationId xmlns:a16="http://schemas.microsoft.com/office/drawing/2014/main" id="{C6142214-6618-4B79-AD4B-9295BEF936AF}"/>
              </a:ext>
            </a:extLst>
          </p:cNvPr>
          <p:cNvSpPr/>
          <p:nvPr/>
        </p:nvSpPr>
        <p:spPr>
          <a:xfrm>
            <a:off x="427283" y="5878618"/>
            <a:ext cx="8616561" cy="87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1A92079-D6AA-4959-9180-8E485F599E53}"/>
              </a:ext>
            </a:extLst>
          </p:cNvPr>
          <p:cNvGrpSpPr>
            <a:grpSpLocks noChangeAspect="1"/>
          </p:cNvGrpSpPr>
          <p:nvPr/>
        </p:nvGrpSpPr>
        <p:grpSpPr>
          <a:xfrm>
            <a:off x="427284" y="2117930"/>
            <a:ext cx="8640000" cy="4226040"/>
            <a:chOff x="825448" y="1205096"/>
            <a:chExt cx="15948000" cy="7800631"/>
          </a:xfrm>
        </p:grpSpPr>
        <p:pic>
          <p:nvPicPr>
            <p:cNvPr id="6" name="Afbeelding 5">
              <a:extLst>
                <a:ext uri="{FF2B5EF4-FFF2-40B4-BE49-F238E27FC236}">
                  <a16:creationId xmlns:a16="http://schemas.microsoft.com/office/drawing/2014/main" id="{B8AEDF11-7802-4E0B-818A-1369E976EC88}"/>
                </a:ext>
              </a:extLst>
            </p:cNvPr>
            <p:cNvPicPr>
              <a:picLocks noChangeAspect="1"/>
            </p:cNvPicPr>
            <p:nvPr/>
          </p:nvPicPr>
          <p:blipFill rotWithShape="1">
            <a:blip r:embed="rId3"/>
            <a:srcRect b="9697"/>
            <a:stretch/>
          </p:blipFill>
          <p:spPr>
            <a:xfrm>
              <a:off x="835825" y="1205096"/>
              <a:ext cx="15804000" cy="1666441"/>
            </a:xfrm>
            <a:prstGeom prst="rect">
              <a:avLst/>
            </a:prstGeom>
          </p:spPr>
        </p:pic>
        <p:pic>
          <p:nvPicPr>
            <p:cNvPr id="7" name="Afbeelding 10">
              <a:extLst>
                <a:ext uri="{FF2B5EF4-FFF2-40B4-BE49-F238E27FC236}">
                  <a16:creationId xmlns:a16="http://schemas.microsoft.com/office/drawing/2014/main" id="{FF575C8B-75F8-4B1E-AF7D-595D59DA4ADB}"/>
                </a:ext>
              </a:extLst>
            </p:cNvPr>
            <p:cNvPicPr>
              <a:picLocks noChangeAspect="1"/>
            </p:cNvPicPr>
            <p:nvPr/>
          </p:nvPicPr>
          <p:blipFill rotWithShape="1">
            <a:blip r:embed="rId4"/>
            <a:srcRect b="84812"/>
            <a:stretch/>
          </p:blipFill>
          <p:spPr>
            <a:xfrm>
              <a:off x="825448" y="2942023"/>
              <a:ext cx="15948000" cy="1063734"/>
            </a:xfrm>
            <a:prstGeom prst="rect">
              <a:avLst/>
            </a:prstGeom>
          </p:spPr>
        </p:pic>
        <p:pic>
          <p:nvPicPr>
            <p:cNvPr id="8" name="Afbeelding 14">
              <a:extLst>
                <a:ext uri="{FF2B5EF4-FFF2-40B4-BE49-F238E27FC236}">
                  <a16:creationId xmlns:a16="http://schemas.microsoft.com/office/drawing/2014/main" id="{C78F0F56-2C8D-4CA8-975C-18FF0EB1616C}"/>
                </a:ext>
              </a:extLst>
            </p:cNvPr>
            <p:cNvPicPr>
              <a:picLocks noChangeAspect="1"/>
            </p:cNvPicPr>
            <p:nvPr/>
          </p:nvPicPr>
          <p:blipFill rotWithShape="1">
            <a:blip r:embed="rId4"/>
            <a:srcRect t="85043" b="-232"/>
            <a:stretch/>
          </p:blipFill>
          <p:spPr>
            <a:xfrm>
              <a:off x="825448" y="3989533"/>
              <a:ext cx="15948000" cy="1063734"/>
            </a:xfrm>
            <a:prstGeom prst="rect">
              <a:avLst/>
            </a:prstGeom>
          </p:spPr>
        </p:pic>
        <p:pic>
          <p:nvPicPr>
            <p:cNvPr id="9" name="Afbeelding 18">
              <a:extLst>
                <a:ext uri="{FF2B5EF4-FFF2-40B4-BE49-F238E27FC236}">
                  <a16:creationId xmlns:a16="http://schemas.microsoft.com/office/drawing/2014/main" id="{24B0F5FF-69EC-4EC5-847F-12190437958A}"/>
                </a:ext>
              </a:extLst>
            </p:cNvPr>
            <p:cNvPicPr>
              <a:picLocks noChangeAspect="1"/>
            </p:cNvPicPr>
            <p:nvPr/>
          </p:nvPicPr>
          <p:blipFill>
            <a:blip r:embed="rId5"/>
            <a:stretch>
              <a:fillRect/>
            </a:stretch>
          </p:blipFill>
          <p:spPr>
            <a:xfrm>
              <a:off x="879006" y="6832391"/>
              <a:ext cx="15851177" cy="2173336"/>
            </a:xfrm>
            <a:prstGeom prst="rect">
              <a:avLst/>
            </a:prstGeom>
          </p:spPr>
        </p:pic>
        <p:pic>
          <p:nvPicPr>
            <p:cNvPr id="10" name="Afbeelding 20">
              <a:extLst>
                <a:ext uri="{FF2B5EF4-FFF2-40B4-BE49-F238E27FC236}">
                  <a16:creationId xmlns:a16="http://schemas.microsoft.com/office/drawing/2014/main" id="{82110335-319E-4685-A9B6-91286F3E7115}"/>
                </a:ext>
              </a:extLst>
            </p:cNvPr>
            <p:cNvPicPr>
              <a:picLocks noChangeAspect="1"/>
            </p:cNvPicPr>
            <p:nvPr/>
          </p:nvPicPr>
          <p:blipFill rotWithShape="1">
            <a:blip r:embed="rId6"/>
            <a:srcRect b="10638"/>
            <a:stretch/>
          </p:blipFill>
          <p:spPr>
            <a:xfrm>
              <a:off x="825448" y="5164021"/>
              <a:ext cx="15814377" cy="1653875"/>
            </a:xfrm>
            <a:prstGeom prst="rect">
              <a:avLst/>
            </a:prstGeom>
          </p:spPr>
        </p:pic>
      </p:grpSp>
    </p:spTree>
    <p:extLst>
      <p:ext uri="{BB962C8B-B14F-4D97-AF65-F5344CB8AC3E}">
        <p14:creationId xmlns:p14="http://schemas.microsoft.com/office/powerpoint/2010/main" val="135043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bodem</a:t>
            </a:r>
            <a:r>
              <a:rPr lang="en-US">
                <a:latin typeface="Flanders Art Sans Bold" panose="00000800000000000000" pitchFamily="50" charset="0"/>
              </a:rPr>
              <a:t>’ – </a:t>
            </a:r>
            <a:r>
              <a:rPr lang="en-US" err="1">
                <a:latin typeface="Flanders Art Sans Bold" panose="00000800000000000000" pitchFamily="50" charset="0"/>
              </a:rPr>
              <a:t>een</a:t>
            </a:r>
            <a:r>
              <a:rPr lang="en-US">
                <a:latin typeface="Flanders Art Sans Bold" panose="00000800000000000000" pitchFamily="50" charset="0"/>
              </a:rPr>
              <a:t> </a:t>
            </a:r>
            <a:r>
              <a:rPr lang="en-US" err="1">
                <a:latin typeface="Flanders Art Sans Bold" panose="00000800000000000000" pitchFamily="50" charset="0"/>
              </a:rPr>
              <a:t>definitie</a:t>
            </a:r>
            <a:endParaRPr lang="en-US">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a:bodyPr>
          <a:lstStyle/>
          <a:p>
            <a:pPr>
              <a:spcAft>
                <a:spcPts val="1200"/>
              </a:spcAft>
            </a:pPr>
            <a:r>
              <a:rPr lang="nl-BE"/>
              <a:t>‘Bodem’ in de praktijk</a:t>
            </a:r>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17</a:t>
            </a:fld>
            <a:endParaRPr lang="nl-BE"/>
          </a:p>
        </p:txBody>
      </p:sp>
      <p:sp>
        <p:nvSpPr>
          <p:cNvPr id="11" name="Rectangle 10">
            <a:extLst>
              <a:ext uri="{FF2B5EF4-FFF2-40B4-BE49-F238E27FC236}">
                <a16:creationId xmlns:a16="http://schemas.microsoft.com/office/drawing/2014/main" id="{C6142214-6618-4B79-AD4B-9295BEF936AF}"/>
              </a:ext>
            </a:extLst>
          </p:cNvPr>
          <p:cNvSpPr/>
          <p:nvPr/>
        </p:nvSpPr>
        <p:spPr>
          <a:xfrm>
            <a:off x="427283" y="5878618"/>
            <a:ext cx="8616561" cy="87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ep 13">
            <a:extLst>
              <a:ext uri="{FF2B5EF4-FFF2-40B4-BE49-F238E27FC236}">
                <a16:creationId xmlns:a16="http://schemas.microsoft.com/office/drawing/2014/main" id="{F99615A4-7534-456A-BB33-7C1240050EDC}"/>
              </a:ext>
            </a:extLst>
          </p:cNvPr>
          <p:cNvGrpSpPr/>
          <p:nvPr/>
        </p:nvGrpSpPr>
        <p:grpSpPr>
          <a:xfrm>
            <a:off x="1616527" y="2700359"/>
            <a:ext cx="6199868" cy="4056699"/>
            <a:chOff x="2564132" y="1638300"/>
            <a:chExt cx="12210411" cy="7910250"/>
          </a:xfrm>
        </p:grpSpPr>
        <p:pic>
          <p:nvPicPr>
            <p:cNvPr id="77" name="Afbeelding 1">
              <a:extLst>
                <a:ext uri="{FF2B5EF4-FFF2-40B4-BE49-F238E27FC236}">
                  <a16:creationId xmlns:a16="http://schemas.microsoft.com/office/drawing/2014/main" id="{502A8FCA-59FE-4BD4-AF58-252B5CAEB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132" y="2080347"/>
              <a:ext cx="12210411" cy="6868356"/>
            </a:xfrm>
            <a:prstGeom prst="rect">
              <a:avLst/>
            </a:prstGeom>
          </p:spPr>
        </p:pic>
        <p:sp>
          <p:nvSpPr>
            <p:cNvPr id="78" name="Gelijkbenige driehoek 2">
              <a:extLst>
                <a:ext uri="{FF2B5EF4-FFF2-40B4-BE49-F238E27FC236}">
                  <a16:creationId xmlns:a16="http://schemas.microsoft.com/office/drawing/2014/main" id="{695B4AB9-0BD5-44C7-AFDC-FB02AF776FFA}"/>
                </a:ext>
              </a:extLst>
            </p:cNvPr>
            <p:cNvSpPr/>
            <p:nvPr/>
          </p:nvSpPr>
          <p:spPr>
            <a:xfrm>
              <a:off x="9683750" y="1638300"/>
              <a:ext cx="1219200" cy="7829692"/>
            </a:xfrm>
            <a:prstGeom prst="triangle">
              <a:avLst>
                <a:gd name="adj" fmla="val 61600"/>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79" name="Gelijkbenige driehoek 7">
              <a:extLst>
                <a:ext uri="{FF2B5EF4-FFF2-40B4-BE49-F238E27FC236}">
                  <a16:creationId xmlns:a16="http://schemas.microsoft.com/office/drawing/2014/main" id="{CB2838DB-83D7-43A4-98D0-55A28C349F55}"/>
                </a:ext>
              </a:extLst>
            </p:cNvPr>
            <p:cNvSpPr/>
            <p:nvPr/>
          </p:nvSpPr>
          <p:spPr>
            <a:xfrm>
              <a:off x="5782782" y="1638300"/>
              <a:ext cx="1489888" cy="7829692"/>
            </a:xfrm>
            <a:prstGeom prst="triangle">
              <a:avLst>
                <a:gd name="adj" fmla="val 42542"/>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80" name="Rechthoek 9">
              <a:extLst>
                <a:ext uri="{FF2B5EF4-FFF2-40B4-BE49-F238E27FC236}">
                  <a16:creationId xmlns:a16="http://schemas.microsoft.com/office/drawing/2014/main" id="{20E7F090-788F-4EF5-9F4C-0B59B5A20940}"/>
                </a:ext>
              </a:extLst>
            </p:cNvPr>
            <p:cNvSpPr/>
            <p:nvPr/>
          </p:nvSpPr>
          <p:spPr>
            <a:xfrm>
              <a:off x="2564132" y="2080347"/>
              <a:ext cx="3836668" cy="6868356"/>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81" name="Rechthoek 10">
              <a:extLst>
                <a:ext uri="{FF2B5EF4-FFF2-40B4-BE49-F238E27FC236}">
                  <a16:creationId xmlns:a16="http://schemas.microsoft.com/office/drawing/2014/main" id="{8573CB88-DA0A-4F6B-929B-7B60DEF821D4}"/>
                </a:ext>
              </a:extLst>
            </p:cNvPr>
            <p:cNvSpPr/>
            <p:nvPr/>
          </p:nvSpPr>
          <p:spPr>
            <a:xfrm>
              <a:off x="10491319" y="2080347"/>
              <a:ext cx="4283223" cy="6868356"/>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82" name="Gelijkbenige driehoek 11">
              <a:extLst>
                <a:ext uri="{FF2B5EF4-FFF2-40B4-BE49-F238E27FC236}">
                  <a16:creationId xmlns:a16="http://schemas.microsoft.com/office/drawing/2014/main" id="{B85D439F-10F8-4CFF-BCDD-C377FF04BCA9}"/>
                </a:ext>
              </a:extLst>
            </p:cNvPr>
            <p:cNvSpPr/>
            <p:nvPr/>
          </p:nvSpPr>
          <p:spPr>
            <a:xfrm rot="15803893">
              <a:off x="8708240" y="7845681"/>
              <a:ext cx="1219200" cy="2186538"/>
            </a:xfrm>
            <a:prstGeom prst="triangle">
              <a:avLst>
                <a:gd name="adj" fmla="val 61600"/>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83" name="Gelijkbenige driehoek 12">
              <a:extLst>
                <a:ext uri="{FF2B5EF4-FFF2-40B4-BE49-F238E27FC236}">
                  <a16:creationId xmlns:a16="http://schemas.microsoft.com/office/drawing/2014/main" id="{64A57F5B-CF71-4A49-A58E-9DB298EFC06D}"/>
                </a:ext>
              </a:extLst>
            </p:cNvPr>
            <p:cNvSpPr/>
            <p:nvPr/>
          </p:nvSpPr>
          <p:spPr>
            <a:xfrm rot="6622634" flipH="1">
              <a:off x="6760632" y="7659863"/>
              <a:ext cx="1219200" cy="2186538"/>
            </a:xfrm>
            <a:prstGeom prst="triangle">
              <a:avLst>
                <a:gd name="adj" fmla="val 61600"/>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grpSp>
      <p:sp>
        <p:nvSpPr>
          <p:cNvPr id="53" name="Titel 1">
            <a:extLst>
              <a:ext uri="{FF2B5EF4-FFF2-40B4-BE49-F238E27FC236}">
                <a16:creationId xmlns:a16="http://schemas.microsoft.com/office/drawing/2014/main" id="{5E03B611-3795-4085-9A5A-7BA1499DD9F5}"/>
              </a:ext>
            </a:extLst>
          </p:cNvPr>
          <p:cNvSpPr txBox="1">
            <a:spLocks/>
          </p:cNvSpPr>
          <p:nvPr/>
        </p:nvSpPr>
        <p:spPr>
          <a:xfrm>
            <a:off x="153597" y="2361173"/>
            <a:ext cx="8803757" cy="744369"/>
          </a:xfrm>
          <a:prstGeom prst="rect">
            <a:avLst/>
          </a:prstGeom>
        </p:spPr>
        <p:txBody>
          <a:bodyPr vert="horz" lIns="48223" tIns="24112" rIns="48223" bIns="24112" numCol="2"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nSpc>
                <a:spcPct val="100000"/>
              </a:lnSpc>
              <a:spcBef>
                <a:spcPts val="316"/>
              </a:spcBef>
              <a:spcAft>
                <a:spcPts val="316"/>
              </a:spcAft>
              <a:tabLst>
                <a:tab pos="94609" algn="l"/>
                <a:tab pos="1138657" algn="l"/>
                <a:tab pos="1702961" algn="l"/>
              </a:tabLst>
            </a:pPr>
            <a:r>
              <a:rPr lang="nl-BE" sz="2000" b="1" i="1" u="none" cap="none" dirty="0">
                <a:solidFill>
                  <a:schemeClr val="tx1"/>
                </a:solidFill>
              </a:rPr>
              <a:t>		Bodemsanering</a:t>
            </a:r>
          </a:p>
          <a:p>
            <a:pPr>
              <a:lnSpc>
                <a:spcPct val="100000"/>
              </a:lnSpc>
              <a:spcBef>
                <a:spcPts val="316"/>
              </a:spcBef>
              <a:spcAft>
                <a:spcPts val="316"/>
              </a:spcAft>
              <a:tabLst>
                <a:tab pos="94609" algn="l"/>
                <a:tab pos="1467695" algn="l"/>
              </a:tabLst>
            </a:pPr>
            <a:r>
              <a:rPr lang="nl-BE" sz="1800" i="1" u="none" cap="none" dirty="0">
                <a:solidFill>
                  <a:schemeClr val="tx1"/>
                </a:solidFill>
              </a:rPr>
              <a:t>		</a:t>
            </a:r>
            <a:r>
              <a:rPr lang="nl-BE" sz="1800" i="1" u="none" cap="none" dirty="0">
                <a:solidFill>
                  <a:schemeClr val="bg1"/>
                </a:solidFill>
              </a:rPr>
              <a:t>Curatief</a:t>
            </a:r>
            <a:endParaRPr lang="nl-BE" sz="2000" i="1" u="none" cap="none" dirty="0">
              <a:solidFill>
                <a:schemeClr val="bg1"/>
              </a:solidFill>
            </a:endParaRPr>
          </a:p>
          <a:p>
            <a:pPr marL="379273" algn="ctr">
              <a:lnSpc>
                <a:spcPct val="100000"/>
              </a:lnSpc>
              <a:spcBef>
                <a:spcPts val="316"/>
              </a:spcBef>
              <a:spcAft>
                <a:spcPts val="316"/>
              </a:spcAft>
            </a:pPr>
            <a:r>
              <a:rPr lang="en-GB" sz="2000" b="1" i="1" u="none" cap="none" dirty="0">
                <a:solidFill>
                  <a:schemeClr val="tx1"/>
                </a:solidFill>
              </a:rPr>
              <a:t>	</a:t>
            </a:r>
            <a:r>
              <a:rPr lang="en-GB" sz="2000" b="1" i="1" u="none" cap="none" dirty="0" err="1">
                <a:solidFill>
                  <a:schemeClr val="tx1"/>
                </a:solidFill>
              </a:rPr>
              <a:t>Bodembescherming</a:t>
            </a:r>
            <a:endParaRPr lang="en-GB" sz="2000" b="1" i="1" u="none" cap="none" dirty="0">
              <a:solidFill>
                <a:schemeClr val="tx1"/>
              </a:solidFill>
            </a:endParaRPr>
          </a:p>
          <a:p>
            <a:pPr marL="379273" algn="ctr">
              <a:lnSpc>
                <a:spcPct val="100000"/>
              </a:lnSpc>
              <a:spcBef>
                <a:spcPts val="316"/>
              </a:spcBef>
              <a:spcAft>
                <a:spcPts val="316"/>
              </a:spcAft>
            </a:pPr>
            <a:r>
              <a:rPr lang="en-GB" sz="1800" i="1" u="none" cap="none" dirty="0" err="1">
                <a:solidFill>
                  <a:schemeClr val="bg1"/>
                </a:solidFill>
              </a:rPr>
              <a:t>Preventief</a:t>
            </a:r>
            <a:endParaRPr lang="en-GB" sz="2000" i="1" u="none" cap="none" dirty="0">
              <a:solidFill>
                <a:schemeClr val="bg1"/>
              </a:solidFill>
            </a:endParaRPr>
          </a:p>
        </p:txBody>
      </p:sp>
      <p:grpSp>
        <p:nvGrpSpPr>
          <p:cNvPr id="6" name="Groep 5">
            <a:extLst>
              <a:ext uri="{FF2B5EF4-FFF2-40B4-BE49-F238E27FC236}">
                <a16:creationId xmlns:a16="http://schemas.microsoft.com/office/drawing/2014/main" id="{BFCB003A-9675-3E94-D3A7-069A513DEFE2}"/>
              </a:ext>
            </a:extLst>
          </p:cNvPr>
          <p:cNvGrpSpPr/>
          <p:nvPr/>
        </p:nvGrpSpPr>
        <p:grpSpPr>
          <a:xfrm>
            <a:off x="5601142" y="2812024"/>
            <a:ext cx="3198159" cy="3224440"/>
            <a:chOff x="5601142" y="2812024"/>
            <a:chExt cx="3198159" cy="3224440"/>
          </a:xfrm>
        </p:grpSpPr>
        <p:sp>
          <p:nvSpPr>
            <p:cNvPr id="52" name="Vrije vorm: vorm 18">
              <a:extLst>
                <a:ext uri="{FF2B5EF4-FFF2-40B4-BE49-F238E27FC236}">
                  <a16:creationId xmlns:a16="http://schemas.microsoft.com/office/drawing/2014/main" id="{10B52135-C6D5-47D4-9950-DC2278BB1F0E}"/>
                </a:ext>
              </a:extLst>
            </p:cNvPr>
            <p:cNvSpPr>
              <a:spLocks noChangeAspect="1"/>
            </p:cNvSpPr>
            <p:nvPr/>
          </p:nvSpPr>
          <p:spPr>
            <a:xfrm>
              <a:off x="5601142" y="3853709"/>
              <a:ext cx="3198159" cy="849084"/>
            </a:xfrm>
            <a:custGeom>
              <a:avLst/>
              <a:gdLst>
                <a:gd name="connsiteX0" fmla="*/ 0 w 3404681"/>
                <a:gd name="connsiteY0" fmla="*/ 311285 h 894945"/>
                <a:gd name="connsiteX1" fmla="*/ 1420238 w 3404681"/>
                <a:gd name="connsiteY1" fmla="*/ 894945 h 894945"/>
                <a:gd name="connsiteX2" fmla="*/ 3404681 w 3404681"/>
                <a:gd name="connsiteY2" fmla="*/ 466928 h 894945"/>
                <a:gd name="connsiteX3" fmla="*/ 1634247 w 3404681"/>
                <a:gd name="connsiteY3" fmla="*/ 0 h 894945"/>
                <a:gd name="connsiteX4" fmla="*/ 0 w 3404681"/>
                <a:gd name="connsiteY4" fmla="*/ 311285 h 89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681" h="894945">
                  <a:moveTo>
                    <a:pt x="0" y="311285"/>
                  </a:moveTo>
                  <a:lnTo>
                    <a:pt x="1420238" y="894945"/>
                  </a:lnTo>
                  <a:lnTo>
                    <a:pt x="3404681" y="466928"/>
                  </a:lnTo>
                  <a:lnTo>
                    <a:pt x="1634247" y="0"/>
                  </a:lnTo>
                  <a:lnTo>
                    <a:pt x="0" y="311285"/>
                  </a:lnTo>
                  <a:close/>
                </a:path>
              </a:pathLst>
            </a:custGeom>
            <a:noFill/>
            <a:ln w="31750">
              <a:solidFill>
                <a:srgbClr val="84BD54">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55" name="Tekstvak 24">
              <a:extLst>
                <a:ext uri="{FF2B5EF4-FFF2-40B4-BE49-F238E27FC236}">
                  <a16:creationId xmlns:a16="http://schemas.microsoft.com/office/drawing/2014/main" id="{EDA31841-8640-4092-8C0B-D6682226EB87}"/>
                </a:ext>
              </a:extLst>
            </p:cNvPr>
            <p:cNvSpPr txBox="1"/>
            <p:nvPr/>
          </p:nvSpPr>
          <p:spPr>
            <a:xfrm>
              <a:off x="7279835" y="4619115"/>
              <a:ext cx="1515813" cy="646331"/>
            </a:xfrm>
            <a:prstGeom prst="rect">
              <a:avLst/>
            </a:prstGeom>
            <a:noFill/>
          </p:spPr>
          <p:txBody>
            <a:bodyPr wrap="square" rtlCol="0">
              <a:spAutoFit/>
            </a:bodyPr>
            <a:lstStyle/>
            <a:p>
              <a:r>
                <a:rPr lang="nl-BE" b="1" i="1">
                  <a:solidFill>
                    <a:srgbClr val="87773B"/>
                  </a:solidFill>
                </a:rPr>
                <a:t>Vast deel van </a:t>
              </a:r>
              <a:br>
                <a:rPr lang="nl-BE" b="1" i="1">
                  <a:solidFill>
                    <a:srgbClr val="87773B"/>
                  </a:solidFill>
                </a:rPr>
              </a:br>
              <a:r>
                <a:rPr lang="nl-BE" b="1" i="1">
                  <a:solidFill>
                    <a:srgbClr val="87773B"/>
                  </a:solidFill>
                </a:rPr>
                <a:t>de aarde</a:t>
              </a:r>
              <a:endParaRPr lang="en-GB" b="1" i="1">
                <a:solidFill>
                  <a:srgbClr val="87773B"/>
                </a:solidFill>
              </a:endParaRPr>
            </a:p>
          </p:txBody>
        </p:sp>
        <p:cxnSp>
          <p:nvCxnSpPr>
            <p:cNvPr id="57" name="Rechte verbindingslijn met pijl 30">
              <a:extLst>
                <a:ext uri="{FF2B5EF4-FFF2-40B4-BE49-F238E27FC236}">
                  <a16:creationId xmlns:a16="http://schemas.microsoft.com/office/drawing/2014/main" id="{7C54DAA7-7B5B-4C4C-A163-5402AFC6F51D}"/>
                </a:ext>
              </a:extLst>
            </p:cNvPr>
            <p:cNvCxnSpPr>
              <a:cxnSpLocks/>
            </p:cNvCxnSpPr>
            <p:nvPr/>
          </p:nvCxnSpPr>
          <p:spPr>
            <a:xfrm>
              <a:off x="7152528" y="4779057"/>
              <a:ext cx="0" cy="574177"/>
            </a:xfrm>
            <a:prstGeom prst="straightConnector1">
              <a:avLst/>
            </a:prstGeom>
            <a:ln w="28575">
              <a:solidFill>
                <a:srgbClr val="87773B"/>
              </a:solidFill>
              <a:prstDash val="sysDot"/>
              <a:headEnd type="none" w="lg" len="lg"/>
              <a:tailEnd type="arrow" w="lg" len="lg"/>
            </a:ln>
          </p:spPr>
          <p:style>
            <a:lnRef idx="1">
              <a:schemeClr val="accent1"/>
            </a:lnRef>
            <a:fillRef idx="0">
              <a:schemeClr val="accent1"/>
            </a:fillRef>
            <a:effectRef idx="0">
              <a:schemeClr val="accent1"/>
            </a:effectRef>
            <a:fontRef idx="minor">
              <a:schemeClr val="tx1"/>
            </a:fontRef>
          </p:style>
        </p:cxnSp>
        <p:grpSp>
          <p:nvGrpSpPr>
            <p:cNvPr id="58" name="Groep 31">
              <a:extLst>
                <a:ext uri="{FF2B5EF4-FFF2-40B4-BE49-F238E27FC236}">
                  <a16:creationId xmlns:a16="http://schemas.microsoft.com/office/drawing/2014/main" id="{18B4BF9C-8C6A-4229-A126-99F933968A6D}"/>
                </a:ext>
              </a:extLst>
            </p:cNvPr>
            <p:cNvGrpSpPr/>
            <p:nvPr/>
          </p:nvGrpSpPr>
          <p:grpSpPr>
            <a:xfrm>
              <a:off x="6904946" y="5039501"/>
              <a:ext cx="1671350" cy="996963"/>
              <a:chOff x="3882338" y="4429327"/>
              <a:chExt cx="3291663" cy="1944000"/>
            </a:xfrm>
          </p:grpSpPr>
          <p:cxnSp>
            <p:nvCxnSpPr>
              <p:cNvPr id="71" name="Rechte verbindingslijn met pijl 32">
                <a:extLst>
                  <a:ext uri="{FF2B5EF4-FFF2-40B4-BE49-F238E27FC236}">
                    <a16:creationId xmlns:a16="http://schemas.microsoft.com/office/drawing/2014/main" id="{BA96D4EE-90AA-4C05-93BC-C2D7CF9C6DC2}"/>
                  </a:ext>
                </a:extLst>
              </p:cNvPr>
              <p:cNvCxnSpPr>
                <a:cxnSpLocks/>
              </p:cNvCxnSpPr>
              <p:nvPr/>
            </p:nvCxnSpPr>
            <p:spPr>
              <a:xfrm>
                <a:off x="3882338" y="4429327"/>
                <a:ext cx="0" cy="1944000"/>
              </a:xfrm>
              <a:prstGeom prst="straightConnector1">
                <a:avLst/>
              </a:prstGeom>
              <a:ln w="28575">
                <a:solidFill>
                  <a:srgbClr val="3A88AC"/>
                </a:solidFill>
                <a:prstDash val="sysDot"/>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2" name="Tekstvak 33">
                <a:extLst>
                  <a:ext uri="{FF2B5EF4-FFF2-40B4-BE49-F238E27FC236}">
                    <a16:creationId xmlns:a16="http://schemas.microsoft.com/office/drawing/2014/main" id="{2D14241F-3386-4609-A674-414E0B1D9B69}"/>
                  </a:ext>
                </a:extLst>
              </p:cNvPr>
              <p:cNvSpPr txBox="1"/>
              <p:nvPr/>
            </p:nvSpPr>
            <p:spPr>
              <a:xfrm>
                <a:off x="4188662" y="5195030"/>
                <a:ext cx="2985339" cy="717667"/>
              </a:xfrm>
              <a:prstGeom prst="rect">
                <a:avLst/>
              </a:prstGeom>
              <a:noFill/>
            </p:spPr>
            <p:txBody>
              <a:bodyPr wrap="square" rtlCol="0">
                <a:spAutoFit/>
              </a:bodyPr>
              <a:lstStyle/>
              <a:p>
                <a:pPr>
                  <a:lnSpc>
                    <a:spcPct val="120000"/>
                  </a:lnSpc>
                </a:pPr>
                <a:r>
                  <a:rPr lang="nl-BE" sz="1600" b="1" i="1">
                    <a:solidFill>
                      <a:srgbClr val="3A88AC"/>
                    </a:solidFill>
                  </a:rPr>
                  <a:t>Grondwater?</a:t>
                </a:r>
                <a:endParaRPr lang="en-GB" sz="1600" b="1" i="1">
                  <a:solidFill>
                    <a:srgbClr val="3A88AC"/>
                  </a:solidFill>
                </a:endParaRPr>
              </a:p>
            </p:txBody>
          </p:sp>
        </p:grpSp>
        <p:cxnSp>
          <p:nvCxnSpPr>
            <p:cNvPr id="60" name="Rechte verbindingslijn met pijl 23">
              <a:extLst>
                <a:ext uri="{FF2B5EF4-FFF2-40B4-BE49-F238E27FC236}">
                  <a16:creationId xmlns:a16="http://schemas.microsoft.com/office/drawing/2014/main" id="{94AA127E-2471-4BC8-B7A9-360C1BD5BAF3}"/>
                </a:ext>
              </a:extLst>
            </p:cNvPr>
            <p:cNvCxnSpPr>
              <a:cxnSpLocks/>
            </p:cNvCxnSpPr>
            <p:nvPr/>
          </p:nvCxnSpPr>
          <p:spPr>
            <a:xfrm>
              <a:off x="7152528" y="4131049"/>
              <a:ext cx="0" cy="646179"/>
            </a:xfrm>
            <a:prstGeom prst="straightConnector1">
              <a:avLst/>
            </a:prstGeom>
            <a:ln w="28575">
              <a:solidFill>
                <a:srgbClr val="87773B"/>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sp>
          <p:nvSpPr>
            <p:cNvPr id="61" name="Tekstvak 17">
              <a:extLst>
                <a:ext uri="{FF2B5EF4-FFF2-40B4-BE49-F238E27FC236}">
                  <a16:creationId xmlns:a16="http://schemas.microsoft.com/office/drawing/2014/main" id="{14D44BBB-0D7B-44D4-B925-A2F859EFB0C0}"/>
                </a:ext>
              </a:extLst>
            </p:cNvPr>
            <p:cNvSpPr txBox="1"/>
            <p:nvPr/>
          </p:nvSpPr>
          <p:spPr>
            <a:xfrm>
              <a:off x="5914972" y="2812024"/>
              <a:ext cx="2830341" cy="1339085"/>
            </a:xfrm>
            <a:prstGeom prst="rect">
              <a:avLst/>
            </a:prstGeom>
            <a:noFill/>
          </p:spPr>
          <p:txBody>
            <a:bodyPr wrap="square" rtlCol="0">
              <a:spAutoFit/>
            </a:bodyPr>
            <a:lstStyle/>
            <a:p>
              <a:pPr algn="ctr">
                <a:lnSpc>
                  <a:spcPct val="130000"/>
                </a:lnSpc>
                <a:spcAft>
                  <a:spcPts val="316"/>
                </a:spcAft>
              </a:pPr>
              <a:r>
                <a:rPr lang="nl-BE" i="1" dirty="0">
                  <a:solidFill>
                    <a:srgbClr val="84BD54"/>
                  </a:solidFill>
                </a:rPr>
                <a:t>Regionaal</a:t>
              </a:r>
            </a:p>
            <a:p>
              <a:pPr algn="ctr"/>
              <a:r>
                <a:rPr lang="nl-BE" b="1" i="1" dirty="0">
                  <a:solidFill>
                    <a:srgbClr val="84BD54"/>
                  </a:solidFill>
                </a:rPr>
                <a:t>Ook landelijke &amp; natuurlijke omgevingen</a:t>
              </a:r>
              <a:endParaRPr lang="en-GB" b="1" i="1" dirty="0">
                <a:solidFill>
                  <a:srgbClr val="84BD54"/>
                </a:solidFill>
              </a:endParaRPr>
            </a:p>
            <a:p>
              <a:pPr algn="ctr">
                <a:lnSpc>
                  <a:spcPct val="130000"/>
                </a:lnSpc>
              </a:pPr>
              <a:endParaRPr lang="en-GB" sz="1600" i="1" dirty="0">
                <a:solidFill>
                  <a:srgbClr val="9CBBBE"/>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6A903A29-8F01-4852-8080-74152344AB0A}"/>
              </a:ext>
            </a:extLst>
          </p:cNvPr>
          <p:cNvGrpSpPr/>
          <p:nvPr/>
        </p:nvGrpSpPr>
        <p:grpSpPr>
          <a:xfrm>
            <a:off x="475569" y="2129564"/>
            <a:ext cx="8481785" cy="4459934"/>
            <a:chOff x="475569" y="2129564"/>
            <a:chExt cx="8481785" cy="4459934"/>
          </a:xfrm>
        </p:grpSpPr>
        <p:sp>
          <p:nvSpPr>
            <p:cNvPr id="66" name="Rechthoek: afgeronde hoeken 38">
              <a:extLst>
                <a:ext uri="{FF2B5EF4-FFF2-40B4-BE49-F238E27FC236}">
                  <a16:creationId xmlns:a16="http://schemas.microsoft.com/office/drawing/2014/main" id="{4B4B8AA8-4CA7-4E69-B15C-762CF67A633A}"/>
                </a:ext>
              </a:extLst>
            </p:cNvPr>
            <p:cNvSpPr/>
            <p:nvPr/>
          </p:nvSpPr>
          <p:spPr>
            <a:xfrm>
              <a:off x="475569" y="2129564"/>
              <a:ext cx="8481785" cy="4459934"/>
            </a:xfrm>
            <a:prstGeom prst="roundRect">
              <a:avLst>
                <a:gd name="adj" fmla="val 17395"/>
              </a:avLst>
            </a:prstGeom>
            <a:noFill/>
            <a:ln w="31750">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67" name="Tekstvak 40">
              <a:extLst>
                <a:ext uri="{FF2B5EF4-FFF2-40B4-BE49-F238E27FC236}">
                  <a16:creationId xmlns:a16="http://schemas.microsoft.com/office/drawing/2014/main" id="{15F84685-9B85-4D27-97B2-9A8E0F8EA3DD}"/>
                </a:ext>
              </a:extLst>
            </p:cNvPr>
            <p:cNvSpPr txBox="1"/>
            <p:nvPr/>
          </p:nvSpPr>
          <p:spPr>
            <a:xfrm>
              <a:off x="3819589" y="2242762"/>
              <a:ext cx="1543178" cy="437043"/>
            </a:xfrm>
            <a:prstGeom prst="rect">
              <a:avLst/>
            </a:prstGeom>
            <a:noFill/>
          </p:spPr>
          <p:txBody>
            <a:bodyPr wrap="square" rtlCol="0">
              <a:spAutoFit/>
            </a:bodyPr>
            <a:lstStyle/>
            <a:p>
              <a:pPr algn="ctr">
                <a:lnSpc>
                  <a:spcPct val="120000"/>
                </a:lnSpc>
              </a:pPr>
              <a:r>
                <a:rPr lang="nl-BE" sz="2000" b="1" i="1">
                  <a:solidFill>
                    <a:srgbClr val="FFCA21"/>
                  </a:solidFill>
                  <a:uFill>
                    <a:solidFill>
                      <a:srgbClr val="1E64C8"/>
                    </a:solidFill>
                  </a:uFill>
                  <a:latin typeface="+mj-lt"/>
                  <a:ea typeface="+mj-ea"/>
                  <a:cs typeface="+mj-cs"/>
                </a:rPr>
                <a:t>Bodemzorg</a:t>
              </a:r>
              <a:endParaRPr lang="en-GB" sz="2000" b="1" i="1">
                <a:solidFill>
                  <a:srgbClr val="FFCA21"/>
                </a:solidFill>
                <a:uFill>
                  <a:solidFill>
                    <a:srgbClr val="1E64C8"/>
                  </a:solidFill>
                </a:uFill>
                <a:latin typeface="+mj-lt"/>
                <a:ea typeface="+mj-ea"/>
                <a:cs typeface="+mj-cs"/>
              </a:endParaRPr>
            </a:p>
          </p:txBody>
        </p:sp>
        <p:sp>
          <p:nvSpPr>
            <p:cNvPr id="68" name="Pijl: links/rechts 41">
              <a:extLst>
                <a:ext uri="{FF2B5EF4-FFF2-40B4-BE49-F238E27FC236}">
                  <a16:creationId xmlns:a16="http://schemas.microsoft.com/office/drawing/2014/main" id="{89F74AD1-66E3-4813-8F51-760B5D9F1745}"/>
                </a:ext>
              </a:extLst>
            </p:cNvPr>
            <p:cNvSpPr/>
            <p:nvPr/>
          </p:nvSpPr>
          <p:spPr>
            <a:xfrm>
              <a:off x="3280252" y="2681199"/>
              <a:ext cx="2605273" cy="369245"/>
            </a:xfrm>
            <a:prstGeom prst="leftRightArrow">
              <a:avLst/>
            </a:prstGeom>
            <a:solidFill>
              <a:srgbClr val="FFD347"/>
            </a:solidFill>
            <a:ln w="31750">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grpSp>
      <p:sp>
        <p:nvSpPr>
          <p:cNvPr id="63" name="Tekstvak 44">
            <a:extLst>
              <a:ext uri="{FF2B5EF4-FFF2-40B4-BE49-F238E27FC236}">
                <a16:creationId xmlns:a16="http://schemas.microsoft.com/office/drawing/2014/main" id="{294D403A-F1DA-4A3A-9944-160040938AFA}"/>
              </a:ext>
            </a:extLst>
          </p:cNvPr>
          <p:cNvSpPr txBox="1"/>
          <p:nvPr/>
        </p:nvSpPr>
        <p:spPr>
          <a:xfrm>
            <a:off x="4991238" y="6044798"/>
            <a:ext cx="4095851" cy="402546"/>
          </a:xfrm>
          <a:prstGeom prst="rect">
            <a:avLst/>
          </a:prstGeom>
          <a:noFill/>
        </p:spPr>
        <p:txBody>
          <a:bodyPr wrap="square" rtlCol="0">
            <a:spAutoFit/>
          </a:bodyPr>
          <a:lstStyle/>
          <a:p>
            <a:pPr algn="ctr">
              <a:lnSpc>
                <a:spcPct val="120000"/>
              </a:lnSpc>
            </a:pPr>
            <a:r>
              <a:rPr lang="nl-BE" b="1" i="1">
                <a:solidFill>
                  <a:srgbClr val="FFCA21"/>
                </a:solidFill>
                <a:uFill>
                  <a:solidFill>
                    <a:srgbClr val="1E64C8"/>
                  </a:solidFill>
                </a:uFill>
                <a:latin typeface="+mj-lt"/>
                <a:ea typeface="+mj-ea"/>
                <a:cs typeface="+mj-cs"/>
              </a:rPr>
              <a:t>Definitie op maat nieuwe scope?</a:t>
            </a:r>
            <a:endParaRPr lang="en-GB" b="1" i="1">
              <a:solidFill>
                <a:srgbClr val="FFCA21"/>
              </a:solidFill>
              <a:uFill>
                <a:solidFill>
                  <a:srgbClr val="1E64C8"/>
                </a:solidFill>
              </a:uFill>
              <a:latin typeface="+mj-lt"/>
              <a:ea typeface="+mj-ea"/>
              <a:cs typeface="+mj-cs"/>
            </a:endParaRPr>
          </a:p>
        </p:txBody>
      </p:sp>
      <p:grpSp>
        <p:nvGrpSpPr>
          <p:cNvPr id="5" name="Groep 4">
            <a:extLst>
              <a:ext uri="{FF2B5EF4-FFF2-40B4-BE49-F238E27FC236}">
                <a16:creationId xmlns:a16="http://schemas.microsoft.com/office/drawing/2014/main" id="{81EB893B-7011-C309-8B3E-B84BE695E9DA}"/>
              </a:ext>
            </a:extLst>
          </p:cNvPr>
          <p:cNvGrpSpPr/>
          <p:nvPr/>
        </p:nvGrpSpPr>
        <p:grpSpPr>
          <a:xfrm>
            <a:off x="475569" y="2812023"/>
            <a:ext cx="3004678" cy="3224441"/>
            <a:chOff x="475569" y="2812023"/>
            <a:chExt cx="3004678" cy="3224441"/>
          </a:xfrm>
        </p:grpSpPr>
        <p:grpSp>
          <p:nvGrpSpPr>
            <p:cNvPr id="54" name="Groep 26">
              <a:extLst>
                <a:ext uri="{FF2B5EF4-FFF2-40B4-BE49-F238E27FC236}">
                  <a16:creationId xmlns:a16="http://schemas.microsoft.com/office/drawing/2014/main" id="{88096E3A-9D69-4F64-BF16-250D91719672}"/>
                </a:ext>
              </a:extLst>
            </p:cNvPr>
            <p:cNvGrpSpPr/>
            <p:nvPr/>
          </p:nvGrpSpPr>
          <p:grpSpPr>
            <a:xfrm>
              <a:off x="475569" y="4131711"/>
              <a:ext cx="1652228" cy="1220579"/>
              <a:chOff x="628336" y="4429327"/>
              <a:chExt cx="3254002" cy="2380035"/>
            </a:xfrm>
          </p:grpSpPr>
          <p:cxnSp>
            <p:nvCxnSpPr>
              <p:cNvPr id="75" name="Rechte verbindingslijn met pijl 20">
                <a:extLst>
                  <a:ext uri="{FF2B5EF4-FFF2-40B4-BE49-F238E27FC236}">
                    <a16:creationId xmlns:a16="http://schemas.microsoft.com/office/drawing/2014/main" id="{A3FF8F0E-0342-47F0-844A-FB77B7F24F2B}"/>
                  </a:ext>
                </a:extLst>
              </p:cNvPr>
              <p:cNvCxnSpPr>
                <a:cxnSpLocks/>
              </p:cNvCxnSpPr>
              <p:nvPr/>
            </p:nvCxnSpPr>
            <p:spPr>
              <a:xfrm>
                <a:off x="3882338" y="4429327"/>
                <a:ext cx="0" cy="2380035"/>
              </a:xfrm>
              <a:prstGeom prst="straightConnector1">
                <a:avLst/>
              </a:prstGeom>
              <a:ln w="28575">
                <a:solidFill>
                  <a:srgbClr val="87773B"/>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6" name="Tekstvak 22">
                <a:extLst>
                  <a:ext uri="{FF2B5EF4-FFF2-40B4-BE49-F238E27FC236}">
                    <a16:creationId xmlns:a16="http://schemas.microsoft.com/office/drawing/2014/main" id="{0EE87590-550B-4C8A-A404-C95F18A7A2AA}"/>
                  </a:ext>
                </a:extLst>
              </p:cNvPr>
              <p:cNvSpPr txBox="1"/>
              <p:nvPr/>
            </p:nvSpPr>
            <p:spPr>
              <a:xfrm>
                <a:off x="628336" y="5195031"/>
                <a:ext cx="2985338" cy="1260296"/>
              </a:xfrm>
              <a:prstGeom prst="rect">
                <a:avLst/>
              </a:prstGeom>
              <a:noFill/>
            </p:spPr>
            <p:txBody>
              <a:bodyPr wrap="square" rtlCol="0">
                <a:spAutoFit/>
              </a:bodyPr>
              <a:lstStyle/>
              <a:p>
                <a:pPr algn="r"/>
                <a:r>
                  <a:rPr lang="nl-BE" b="1" i="1">
                    <a:solidFill>
                      <a:srgbClr val="87773B"/>
                    </a:solidFill>
                  </a:rPr>
                  <a:t>Vast deel van </a:t>
                </a:r>
                <a:br>
                  <a:rPr lang="nl-BE" b="1" i="1">
                    <a:solidFill>
                      <a:srgbClr val="87773B"/>
                    </a:solidFill>
                  </a:rPr>
                </a:br>
                <a:r>
                  <a:rPr lang="nl-BE" b="1" i="1">
                    <a:solidFill>
                      <a:srgbClr val="87773B"/>
                    </a:solidFill>
                  </a:rPr>
                  <a:t>de aarde</a:t>
                </a:r>
                <a:endParaRPr lang="en-GB" b="1" i="1">
                  <a:solidFill>
                    <a:srgbClr val="87773B"/>
                  </a:solidFill>
                </a:endParaRPr>
              </a:p>
            </p:txBody>
          </p:sp>
        </p:grpSp>
        <p:grpSp>
          <p:nvGrpSpPr>
            <p:cNvPr id="56" name="Groep 27">
              <a:extLst>
                <a:ext uri="{FF2B5EF4-FFF2-40B4-BE49-F238E27FC236}">
                  <a16:creationId xmlns:a16="http://schemas.microsoft.com/office/drawing/2014/main" id="{5FA6633A-FE60-4268-BA67-7E8F61CE84E4}"/>
                </a:ext>
              </a:extLst>
            </p:cNvPr>
            <p:cNvGrpSpPr/>
            <p:nvPr/>
          </p:nvGrpSpPr>
          <p:grpSpPr>
            <a:xfrm>
              <a:off x="712626" y="5039501"/>
              <a:ext cx="1652228" cy="996963"/>
              <a:chOff x="628336" y="4429327"/>
              <a:chExt cx="3254002" cy="1944000"/>
            </a:xfrm>
          </p:grpSpPr>
          <p:cxnSp>
            <p:nvCxnSpPr>
              <p:cNvPr id="73" name="Rechte verbindingslijn met pijl 28">
                <a:extLst>
                  <a:ext uri="{FF2B5EF4-FFF2-40B4-BE49-F238E27FC236}">
                    <a16:creationId xmlns:a16="http://schemas.microsoft.com/office/drawing/2014/main" id="{399B9804-D968-45E6-8C4B-74C02880275B}"/>
                  </a:ext>
                </a:extLst>
              </p:cNvPr>
              <p:cNvCxnSpPr>
                <a:cxnSpLocks/>
              </p:cNvCxnSpPr>
              <p:nvPr/>
            </p:nvCxnSpPr>
            <p:spPr>
              <a:xfrm>
                <a:off x="3882338" y="4429327"/>
                <a:ext cx="0" cy="1944000"/>
              </a:xfrm>
              <a:prstGeom prst="straightConnector1">
                <a:avLst/>
              </a:prstGeom>
              <a:ln w="28575">
                <a:solidFill>
                  <a:srgbClr val="3A88AC"/>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4" name="Tekstvak 29">
                <a:extLst>
                  <a:ext uri="{FF2B5EF4-FFF2-40B4-BE49-F238E27FC236}">
                    <a16:creationId xmlns:a16="http://schemas.microsoft.com/office/drawing/2014/main" id="{926D4323-8E45-474F-92A8-DCDAF01656A4}"/>
                  </a:ext>
                </a:extLst>
              </p:cNvPr>
              <p:cNvSpPr txBox="1"/>
              <p:nvPr/>
            </p:nvSpPr>
            <p:spPr>
              <a:xfrm>
                <a:off x="628336" y="5195030"/>
                <a:ext cx="2985338" cy="784933"/>
              </a:xfrm>
              <a:prstGeom prst="rect">
                <a:avLst/>
              </a:prstGeom>
              <a:noFill/>
            </p:spPr>
            <p:txBody>
              <a:bodyPr wrap="square" rtlCol="0">
                <a:spAutoFit/>
              </a:bodyPr>
              <a:lstStyle/>
              <a:p>
                <a:pPr algn="r">
                  <a:lnSpc>
                    <a:spcPct val="120000"/>
                  </a:lnSpc>
                </a:pPr>
                <a:r>
                  <a:rPr lang="nl-BE" b="1" i="1">
                    <a:solidFill>
                      <a:srgbClr val="3A88AC"/>
                    </a:solidFill>
                  </a:rPr>
                  <a:t>Grondwater</a:t>
                </a:r>
                <a:endParaRPr lang="en-GB" b="1" i="1">
                  <a:solidFill>
                    <a:srgbClr val="3A88AC"/>
                  </a:solidFill>
                </a:endParaRPr>
              </a:p>
            </p:txBody>
          </p:sp>
        </p:grpSp>
        <p:grpSp>
          <p:nvGrpSpPr>
            <p:cNvPr id="59" name="Groep 16">
              <a:extLst>
                <a:ext uri="{FF2B5EF4-FFF2-40B4-BE49-F238E27FC236}">
                  <a16:creationId xmlns:a16="http://schemas.microsoft.com/office/drawing/2014/main" id="{4C36CBB3-195A-4304-9C4F-85F802B2C4F7}"/>
                </a:ext>
              </a:extLst>
            </p:cNvPr>
            <p:cNvGrpSpPr/>
            <p:nvPr/>
          </p:nvGrpSpPr>
          <p:grpSpPr>
            <a:xfrm>
              <a:off x="548220" y="2812023"/>
              <a:ext cx="2932027" cy="1017202"/>
              <a:chOff x="1656207" y="4767292"/>
              <a:chExt cx="5774519" cy="1983466"/>
            </a:xfrm>
          </p:grpSpPr>
          <p:sp>
            <p:nvSpPr>
              <p:cNvPr id="69" name="Rechthoek 19">
                <a:extLst>
                  <a:ext uri="{FF2B5EF4-FFF2-40B4-BE49-F238E27FC236}">
                    <a16:creationId xmlns:a16="http://schemas.microsoft.com/office/drawing/2014/main" id="{5F4EFDD8-8303-4935-88B5-E08516AFBB69}"/>
                  </a:ext>
                </a:extLst>
              </p:cNvPr>
              <p:cNvSpPr/>
              <p:nvPr/>
            </p:nvSpPr>
            <p:spPr>
              <a:xfrm>
                <a:off x="2665379" y="5667503"/>
                <a:ext cx="3961403" cy="869004"/>
              </a:xfrm>
              <a:prstGeom prst="rect">
                <a:avLst/>
              </a:prstGeom>
              <a:solidFill>
                <a:srgbClr val="FFFFFF">
                  <a:alpha val="74902"/>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70" name="Tekstvak 21">
                <a:extLst>
                  <a:ext uri="{FF2B5EF4-FFF2-40B4-BE49-F238E27FC236}">
                    <a16:creationId xmlns:a16="http://schemas.microsoft.com/office/drawing/2014/main" id="{A94277E4-E476-4922-A833-C8A5E5F5F7DB}"/>
                  </a:ext>
                </a:extLst>
              </p:cNvPr>
              <p:cNvSpPr txBox="1"/>
              <p:nvPr/>
            </p:nvSpPr>
            <p:spPr>
              <a:xfrm>
                <a:off x="1656207" y="4767292"/>
                <a:ext cx="5774519" cy="1983466"/>
              </a:xfrm>
              <a:prstGeom prst="rect">
                <a:avLst/>
              </a:prstGeom>
              <a:noFill/>
            </p:spPr>
            <p:txBody>
              <a:bodyPr wrap="square" rtlCol="0">
                <a:spAutoFit/>
              </a:bodyPr>
              <a:lstStyle/>
              <a:p>
                <a:pPr algn="ctr">
                  <a:lnSpc>
                    <a:spcPct val="120000"/>
                  </a:lnSpc>
                  <a:spcAft>
                    <a:spcPts val="316"/>
                  </a:spcAft>
                </a:pPr>
                <a:r>
                  <a:rPr lang="nl-BE" i="1" dirty="0">
                    <a:solidFill>
                      <a:srgbClr val="9CBBBE"/>
                    </a:solidFill>
                  </a:rPr>
                  <a:t>Lokaal</a:t>
                </a:r>
              </a:p>
              <a:p>
                <a:pPr algn="ctr"/>
                <a:r>
                  <a:rPr lang="nl-BE" b="1" i="1" dirty="0">
                    <a:solidFill>
                      <a:srgbClr val="9CBBBE"/>
                    </a:solidFill>
                  </a:rPr>
                  <a:t>Industriële &amp; stedelijke omgevingen</a:t>
                </a:r>
                <a:endParaRPr lang="en-GB" b="1" i="1" dirty="0">
                  <a:solidFill>
                    <a:srgbClr val="9CBBBE"/>
                  </a:solidFill>
                </a:endParaRPr>
              </a:p>
            </p:txBody>
          </p:sp>
        </p:grpSp>
        <p:sp>
          <p:nvSpPr>
            <p:cNvPr id="64" name="Vrije vorm: vorm 4">
              <a:extLst>
                <a:ext uri="{FF2B5EF4-FFF2-40B4-BE49-F238E27FC236}">
                  <a16:creationId xmlns:a16="http://schemas.microsoft.com/office/drawing/2014/main" id="{05CB34C3-F04E-432B-8738-F2C058E75011}"/>
                </a:ext>
              </a:extLst>
            </p:cNvPr>
            <p:cNvSpPr/>
            <p:nvPr/>
          </p:nvSpPr>
          <p:spPr>
            <a:xfrm>
              <a:off x="1288755" y="3902229"/>
              <a:ext cx="1728736" cy="458964"/>
            </a:xfrm>
            <a:custGeom>
              <a:avLst/>
              <a:gdLst>
                <a:gd name="connsiteX0" fmla="*/ 0 w 3404681"/>
                <a:gd name="connsiteY0" fmla="*/ 311285 h 894945"/>
                <a:gd name="connsiteX1" fmla="*/ 1420238 w 3404681"/>
                <a:gd name="connsiteY1" fmla="*/ 894945 h 894945"/>
                <a:gd name="connsiteX2" fmla="*/ 3404681 w 3404681"/>
                <a:gd name="connsiteY2" fmla="*/ 466928 h 894945"/>
                <a:gd name="connsiteX3" fmla="*/ 1634247 w 3404681"/>
                <a:gd name="connsiteY3" fmla="*/ 0 h 894945"/>
                <a:gd name="connsiteX4" fmla="*/ 0 w 3404681"/>
                <a:gd name="connsiteY4" fmla="*/ 311285 h 89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681" h="894945">
                  <a:moveTo>
                    <a:pt x="0" y="311285"/>
                  </a:moveTo>
                  <a:lnTo>
                    <a:pt x="1420238" y="894945"/>
                  </a:lnTo>
                  <a:lnTo>
                    <a:pt x="3404681" y="466928"/>
                  </a:lnTo>
                  <a:lnTo>
                    <a:pt x="1634247" y="0"/>
                  </a:lnTo>
                  <a:lnTo>
                    <a:pt x="0" y="311285"/>
                  </a:lnTo>
                  <a:close/>
                </a:path>
              </a:pathLst>
            </a:custGeom>
            <a:noFill/>
            <a:ln w="31750">
              <a:solidFill>
                <a:srgbClr val="9CBBB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grpSp>
      <p:grpSp>
        <p:nvGrpSpPr>
          <p:cNvPr id="85" name="Group 84">
            <a:extLst>
              <a:ext uri="{FF2B5EF4-FFF2-40B4-BE49-F238E27FC236}">
                <a16:creationId xmlns:a16="http://schemas.microsoft.com/office/drawing/2014/main" id="{E93696B5-73E7-4A14-BFF2-3D40F8EE20B5}"/>
              </a:ext>
            </a:extLst>
          </p:cNvPr>
          <p:cNvGrpSpPr/>
          <p:nvPr/>
        </p:nvGrpSpPr>
        <p:grpSpPr>
          <a:xfrm>
            <a:off x="916410" y="3804006"/>
            <a:ext cx="3177581" cy="1209978"/>
            <a:chOff x="916410" y="3804006"/>
            <a:chExt cx="3177581" cy="1209978"/>
          </a:xfrm>
        </p:grpSpPr>
        <p:sp>
          <p:nvSpPr>
            <p:cNvPr id="51" name="Vrije vorm: vorm 14">
              <a:extLst>
                <a:ext uri="{FF2B5EF4-FFF2-40B4-BE49-F238E27FC236}">
                  <a16:creationId xmlns:a16="http://schemas.microsoft.com/office/drawing/2014/main" id="{605F810E-2046-4B69-BB97-CC39F8C10F89}"/>
                </a:ext>
              </a:extLst>
            </p:cNvPr>
            <p:cNvSpPr>
              <a:spLocks noChangeAspect="1"/>
            </p:cNvSpPr>
            <p:nvPr/>
          </p:nvSpPr>
          <p:spPr>
            <a:xfrm>
              <a:off x="916410" y="3804006"/>
              <a:ext cx="2468670" cy="655411"/>
            </a:xfrm>
            <a:custGeom>
              <a:avLst/>
              <a:gdLst>
                <a:gd name="connsiteX0" fmla="*/ 2333738 w 4861955"/>
                <a:gd name="connsiteY0" fmla="*/ 0 h 1278000"/>
                <a:gd name="connsiteX1" fmla="*/ 4861955 w 4861955"/>
                <a:gd name="connsiteY1" fmla="*/ 666783 h 1278000"/>
                <a:gd name="connsiteX2" fmla="*/ 2028129 w 4861955"/>
                <a:gd name="connsiteY2" fmla="*/ 1278000 h 1278000"/>
                <a:gd name="connsiteX3" fmla="*/ 0 w 4861955"/>
                <a:gd name="connsiteY3" fmla="*/ 444522 h 1278000"/>
                <a:gd name="connsiteX4" fmla="*/ 2333738 w 4861955"/>
                <a:gd name="connsiteY4" fmla="*/ 0 h 1278000"/>
                <a:gd name="connsiteX5" fmla="*/ 2362884 w 4861955"/>
                <a:gd name="connsiteY5" fmla="*/ 191528 h 1278000"/>
                <a:gd name="connsiteX6" fmla="*/ 728637 w 4861955"/>
                <a:gd name="connsiteY6" fmla="*/ 502813 h 1278000"/>
                <a:gd name="connsiteX7" fmla="*/ 2148875 w 4861955"/>
                <a:gd name="connsiteY7" fmla="*/ 1086473 h 1278000"/>
                <a:gd name="connsiteX8" fmla="*/ 4133318 w 4861955"/>
                <a:gd name="connsiteY8" fmla="*/ 658456 h 1278000"/>
                <a:gd name="connsiteX9" fmla="*/ 2362884 w 4861955"/>
                <a:gd name="connsiteY9" fmla="*/ 191528 h 12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955" h="1278000">
                  <a:moveTo>
                    <a:pt x="2333738" y="0"/>
                  </a:moveTo>
                  <a:lnTo>
                    <a:pt x="4861955" y="666783"/>
                  </a:lnTo>
                  <a:lnTo>
                    <a:pt x="2028129" y="1278000"/>
                  </a:lnTo>
                  <a:lnTo>
                    <a:pt x="0" y="444522"/>
                  </a:lnTo>
                  <a:lnTo>
                    <a:pt x="2333738" y="0"/>
                  </a:lnTo>
                  <a:close/>
                  <a:moveTo>
                    <a:pt x="2362884" y="191528"/>
                  </a:moveTo>
                  <a:lnTo>
                    <a:pt x="728637" y="502813"/>
                  </a:lnTo>
                  <a:lnTo>
                    <a:pt x="2148875" y="1086473"/>
                  </a:lnTo>
                  <a:lnTo>
                    <a:pt x="4133318" y="658456"/>
                  </a:lnTo>
                  <a:lnTo>
                    <a:pt x="2362884" y="191528"/>
                  </a:lnTo>
                  <a:close/>
                </a:path>
              </a:pathLst>
            </a:custGeom>
            <a:solidFill>
              <a:srgbClr val="FFC000">
                <a:alpha val="50196"/>
              </a:srgbClr>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65" name="Tekstvak 1023">
              <a:extLst>
                <a:ext uri="{FF2B5EF4-FFF2-40B4-BE49-F238E27FC236}">
                  <a16:creationId xmlns:a16="http://schemas.microsoft.com/office/drawing/2014/main" id="{F3A48E53-38E0-4716-B902-72994C7DE30F}"/>
                </a:ext>
              </a:extLst>
            </p:cNvPr>
            <p:cNvSpPr txBox="1"/>
            <p:nvPr/>
          </p:nvSpPr>
          <p:spPr>
            <a:xfrm>
              <a:off x="1900500" y="4367653"/>
              <a:ext cx="2193491" cy="646331"/>
            </a:xfrm>
            <a:prstGeom prst="rect">
              <a:avLst/>
            </a:prstGeom>
            <a:noFill/>
          </p:spPr>
          <p:txBody>
            <a:bodyPr wrap="square" rtlCol="0">
              <a:spAutoFit/>
            </a:bodyPr>
            <a:lstStyle/>
            <a:p>
              <a:pPr algn="ctr"/>
              <a:r>
                <a:rPr lang="nl-BE" b="1" i="1">
                  <a:solidFill>
                    <a:srgbClr val="FFCA21"/>
                  </a:solidFill>
                  <a:uFill>
                    <a:solidFill>
                      <a:srgbClr val="1E64C8"/>
                    </a:solidFill>
                  </a:uFill>
                  <a:latin typeface="+mj-lt"/>
                  <a:ea typeface="+mj-ea"/>
                  <a:cs typeface="+mj-cs"/>
                </a:rPr>
                <a:t>Diffuse </a:t>
              </a:r>
              <a:br>
                <a:rPr lang="nl-BE" b="1" i="1">
                  <a:solidFill>
                    <a:srgbClr val="FFCA21"/>
                  </a:solidFill>
                  <a:uFill>
                    <a:solidFill>
                      <a:srgbClr val="1E64C8"/>
                    </a:solidFill>
                  </a:uFill>
                  <a:latin typeface="+mj-lt"/>
                  <a:ea typeface="+mj-ea"/>
                  <a:cs typeface="+mj-cs"/>
                </a:rPr>
              </a:br>
              <a:r>
                <a:rPr lang="nl-BE" b="1" i="1">
                  <a:solidFill>
                    <a:srgbClr val="FFCA21"/>
                  </a:solidFill>
                  <a:uFill>
                    <a:solidFill>
                      <a:srgbClr val="1E64C8"/>
                    </a:solidFill>
                  </a:uFill>
                  <a:latin typeface="+mj-lt"/>
                  <a:ea typeface="+mj-ea"/>
                  <a:cs typeface="+mj-cs"/>
                </a:rPr>
                <a:t>verontreiniging</a:t>
              </a:r>
              <a:endParaRPr lang="en-GB" b="1" i="1">
                <a:solidFill>
                  <a:srgbClr val="FFCA21"/>
                </a:solidFill>
                <a:uFill>
                  <a:solidFill>
                    <a:srgbClr val="1E64C8"/>
                  </a:solidFill>
                </a:uFill>
                <a:latin typeface="+mj-lt"/>
                <a:ea typeface="+mj-ea"/>
                <a:cs typeface="+mj-cs"/>
              </a:endParaRPr>
            </a:p>
          </p:txBody>
        </p:sp>
      </p:grpSp>
    </p:spTree>
    <p:extLst>
      <p:ext uri="{BB962C8B-B14F-4D97-AF65-F5344CB8AC3E}">
        <p14:creationId xmlns:p14="http://schemas.microsoft.com/office/powerpoint/2010/main" val="132166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gezonde</a:t>
            </a:r>
            <a:r>
              <a:rPr lang="en-US">
                <a:latin typeface="Flanders Art Sans Bold" panose="00000800000000000000" pitchFamily="50" charset="0"/>
              </a:rPr>
              <a:t> </a:t>
            </a:r>
            <a:r>
              <a:rPr lang="en-US" err="1">
                <a:latin typeface="Flanders Art Sans Bold" panose="00000800000000000000" pitchFamily="50" charset="0"/>
              </a:rPr>
              <a:t>bodem</a:t>
            </a:r>
            <a:r>
              <a:rPr lang="en-US">
                <a:latin typeface="Flanders Art Sans Bold" panose="00000800000000000000" pitchFamily="50" charset="0"/>
              </a:rPr>
              <a:t>’</a:t>
            </a:r>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18</a:t>
            </a:fld>
            <a:endParaRPr lang="nl-BE"/>
          </a:p>
        </p:txBody>
      </p:sp>
      <p:sp>
        <p:nvSpPr>
          <p:cNvPr id="11" name="Rectangle 10">
            <a:extLst>
              <a:ext uri="{FF2B5EF4-FFF2-40B4-BE49-F238E27FC236}">
                <a16:creationId xmlns:a16="http://schemas.microsoft.com/office/drawing/2014/main" id="{C6142214-6618-4B79-AD4B-9295BEF936AF}"/>
              </a:ext>
            </a:extLst>
          </p:cNvPr>
          <p:cNvSpPr/>
          <p:nvPr/>
        </p:nvSpPr>
        <p:spPr>
          <a:xfrm>
            <a:off x="427283" y="5878618"/>
            <a:ext cx="8616561" cy="87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C8031FF6-3161-A27E-578C-DE4D1C470ED9}"/>
              </a:ext>
            </a:extLst>
          </p:cNvPr>
          <p:cNvPicPr>
            <a:picLocks noChangeAspect="1"/>
          </p:cNvPicPr>
          <p:nvPr/>
        </p:nvPicPr>
        <p:blipFill rotWithShape="1">
          <a:blip r:embed="rId3"/>
          <a:srcRect t="972"/>
          <a:stretch/>
        </p:blipFill>
        <p:spPr>
          <a:xfrm>
            <a:off x="1239014" y="1515291"/>
            <a:ext cx="7007147" cy="4926417"/>
          </a:xfrm>
          <a:prstGeom prst="rect">
            <a:avLst/>
          </a:prstGeom>
        </p:spPr>
      </p:pic>
    </p:spTree>
    <p:extLst>
      <p:ext uri="{BB962C8B-B14F-4D97-AF65-F5344CB8AC3E}">
        <p14:creationId xmlns:p14="http://schemas.microsoft.com/office/powerpoint/2010/main" val="3727884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EB68BA51-12E1-9DB0-2D28-5AD13A93F58E}"/>
              </a:ext>
            </a:extLst>
          </p:cNvPr>
          <p:cNvSpPr/>
          <p:nvPr/>
        </p:nvSpPr>
        <p:spPr>
          <a:xfrm>
            <a:off x="427283" y="5830490"/>
            <a:ext cx="8616561" cy="87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0F56BE33-8DCB-3FCB-2AFE-6B098AF767C2}"/>
              </a:ext>
            </a:extLst>
          </p:cNvPr>
          <p:cNvPicPr>
            <a:picLocks noChangeAspect="1"/>
          </p:cNvPicPr>
          <p:nvPr/>
        </p:nvPicPr>
        <p:blipFill>
          <a:blip r:embed="rId3">
            <a:extLst>
              <a:ext uri="{28A0092B-C50C-407E-A947-70E740481C1C}">
                <a14:useLocalDpi xmlns:a14="http://schemas.microsoft.com/office/drawing/2010/main" val="0"/>
              </a:ext>
            </a:extLst>
          </a:blip>
          <a:srcRect l="21606" t="22" r="21606" b="22"/>
          <a:stretch>
            <a:fillRect/>
          </a:stretch>
        </p:blipFill>
        <p:spPr>
          <a:xfrm>
            <a:off x="2956061" y="2800707"/>
            <a:ext cx="3520800" cy="3520800"/>
          </a:xfrm>
          <a:custGeom>
            <a:avLst/>
            <a:gdLst>
              <a:gd name="connsiteX0" fmla="*/ 1760400 w 3520800"/>
              <a:gd name="connsiteY0" fmla="*/ 0 h 3520800"/>
              <a:gd name="connsiteX1" fmla="*/ 3520800 w 3520800"/>
              <a:gd name="connsiteY1" fmla="*/ 1760400 h 3520800"/>
              <a:gd name="connsiteX2" fmla="*/ 1760400 w 3520800"/>
              <a:gd name="connsiteY2" fmla="*/ 3520800 h 3520800"/>
              <a:gd name="connsiteX3" fmla="*/ 0 w 3520800"/>
              <a:gd name="connsiteY3" fmla="*/ 1760400 h 3520800"/>
              <a:gd name="connsiteX4" fmla="*/ 1760400 w 3520800"/>
              <a:gd name="connsiteY4" fmla="*/ 0 h 35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800" h="3520800">
                <a:moveTo>
                  <a:pt x="1760400" y="0"/>
                </a:moveTo>
                <a:cubicBezTo>
                  <a:pt x="2732642" y="0"/>
                  <a:pt x="3520800" y="788158"/>
                  <a:pt x="3520800" y="1760400"/>
                </a:cubicBezTo>
                <a:cubicBezTo>
                  <a:pt x="3520800" y="2732642"/>
                  <a:pt x="2732642" y="3520800"/>
                  <a:pt x="1760400" y="3520800"/>
                </a:cubicBezTo>
                <a:cubicBezTo>
                  <a:pt x="788158" y="3520800"/>
                  <a:pt x="0" y="2732642"/>
                  <a:pt x="0" y="1760400"/>
                </a:cubicBezTo>
                <a:cubicBezTo>
                  <a:pt x="0" y="788158"/>
                  <a:pt x="788158" y="0"/>
                  <a:pt x="1760400" y="0"/>
                </a:cubicBezTo>
                <a:close/>
              </a:path>
            </a:pathLst>
          </a:custGeom>
          <a:ln w="12700">
            <a:solidFill>
              <a:srgbClr val="A0BFC1"/>
            </a:solidFill>
          </a:ln>
        </p:spPr>
      </p:pic>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gezonde</a:t>
            </a:r>
            <a:r>
              <a:rPr lang="en-US">
                <a:latin typeface="Flanders Art Sans Bold" panose="00000800000000000000" pitchFamily="50" charset="0"/>
              </a:rPr>
              <a:t> </a:t>
            </a:r>
            <a:r>
              <a:rPr lang="en-US" err="1">
                <a:latin typeface="Flanders Art Sans Bold" panose="00000800000000000000" pitchFamily="50" charset="0"/>
              </a:rPr>
              <a:t>bodem</a:t>
            </a:r>
            <a:r>
              <a:rPr lang="en-US">
                <a:latin typeface="Flanders Art Sans Bold" panose="00000800000000000000" pitchFamily="50" charset="0"/>
              </a:rPr>
              <a:t>’</a:t>
            </a: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a:bodyPr>
          <a:lstStyle/>
          <a:p>
            <a:pPr marL="0" indent="0">
              <a:spcAft>
                <a:spcPts val="600"/>
              </a:spcAft>
              <a:buNone/>
            </a:pPr>
            <a:r>
              <a:rPr lang="nl-BE"/>
              <a:t>= “functionele” bodem als onderdeel van een groter systeem</a:t>
            </a:r>
          </a:p>
          <a:p>
            <a:pPr marL="0" indent="0">
              <a:spcBef>
                <a:spcPts val="600"/>
              </a:spcBef>
              <a:spcAft>
                <a:spcPts val="1200"/>
              </a:spcAft>
              <a:buNone/>
            </a:pPr>
            <a:r>
              <a:rPr lang="nl-BE"/>
              <a:t>= noodzakelijk onderdeel van een gezonde leefomgeving</a:t>
            </a:r>
          </a:p>
        </p:txBody>
      </p:sp>
      <p:grpSp>
        <p:nvGrpSpPr>
          <p:cNvPr id="47" name="Groep 46">
            <a:extLst>
              <a:ext uri="{FF2B5EF4-FFF2-40B4-BE49-F238E27FC236}">
                <a16:creationId xmlns:a16="http://schemas.microsoft.com/office/drawing/2014/main" id="{2784DB27-FB69-2CC4-1345-744769819D6F}"/>
              </a:ext>
            </a:extLst>
          </p:cNvPr>
          <p:cNvGrpSpPr/>
          <p:nvPr/>
        </p:nvGrpSpPr>
        <p:grpSpPr>
          <a:xfrm>
            <a:off x="522401" y="3276923"/>
            <a:ext cx="3197980" cy="2582004"/>
            <a:chOff x="402081" y="3397243"/>
            <a:chExt cx="3197980" cy="2582004"/>
          </a:xfrm>
        </p:grpSpPr>
        <p:sp>
          <p:nvSpPr>
            <p:cNvPr id="13" name="Ovaal 12">
              <a:extLst>
                <a:ext uri="{FF2B5EF4-FFF2-40B4-BE49-F238E27FC236}">
                  <a16:creationId xmlns:a16="http://schemas.microsoft.com/office/drawing/2014/main" id="{4E977F0E-EF83-F3DA-6648-6577FF8A9FBF}"/>
                </a:ext>
              </a:extLst>
            </p:cNvPr>
            <p:cNvSpPr/>
            <p:nvPr/>
          </p:nvSpPr>
          <p:spPr>
            <a:xfrm>
              <a:off x="516229" y="3397243"/>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al 13">
              <a:extLst>
                <a:ext uri="{FF2B5EF4-FFF2-40B4-BE49-F238E27FC236}">
                  <a16:creationId xmlns:a16="http://schemas.microsoft.com/office/drawing/2014/main" id="{E916E282-99D4-F4EC-8DCD-CE32290613C4}"/>
                </a:ext>
              </a:extLst>
            </p:cNvPr>
            <p:cNvSpPr/>
            <p:nvPr/>
          </p:nvSpPr>
          <p:spPr>
            <a:xfrm>
              <a:off x="516229" y="3397243"/>
              <a:ext cx="1692000" cy="1692000"/>
            </a:xfrm>
            <a:prstGeom prst="ellipse">
              <a:avLst/>
            </a:prstGeom>
            <a:solidFill>
              <a:schemeClr val="accent3">
                <a:alpha val="50196"/>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al 14">
              <a:extLst>
                <a:ext uri="{FF2B5EF4-FFF2-40B4-BE49-F238E27FC236}">
                  <a16:creationId xmlns:a16="http://schemas.microsoft.com/office/drawing/2014/main" id="{A301B745-225F-7B96-9E01-95921F044C75}"/>
                </a:ext>
              </a:extLst>
            </p:cNvPr>
            <p:cNvSpPr/>
            <p:nvPr/>
          </p:nvSpPr>
          <p:spPr>
            <a:xfrm>
              <a:off x="1143040" y="4287247"/>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al 27">
              <a:extLst>
                <a:ext uri="{FF2B5EF4-FFF2-40B4-BE49-F238E27FC236}">
                  <a16:creationId xmlns:a16="http://schemas.microsoft.com/office/drawing/2014/main" id="{CF952DC3-11A3-269A-2A8B-6437AE429057}"/>
                </a:ext>
              </a:extLst>
            </p:cNvPr>
            <p:cNvSpPr/>
            <p:nvPr/>
          </p:nvSpPr>
          <p:spPr>
            <a:xfrm>
              <a:off x="1143040" y="4287247"/>
              <a:ext cx="1692000" cy="1692000"/>
            </a:xfrm>
            <a:prstGeom prst="ellipse">
              <a:avLst/>
            </a:prstGeom>
            <a:solidFill>
              <a:srgbClr val="8BAE00">
                <a:alpha val="50196"/>
              </a:srgbClr>
            </a:solidFill>
            <a:ln>
              <a:solidFill>
                <a:srgbClr val="6F8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al 31">
              <a:extLst>
                <a:ext uri="{FF2B5EF4-FFF2-40B4-BE49-F238E27FC236}">
                  <a16:creationId xmlns:a16="http://schemas.microsoft.com/office/drawing/2014/main" id="{1843F20F-80C2-75E3-8AE3-A76241D76654}"/>
                </a:ext>
              </a:extLst>
            </p:cNvPr>
            <p:cNvSpPr/>
            <p:nvPr/>
          </p:nvSpPr>
          <p:spPr>
            <a:xfrm>
              <a:off x="1703522" y="3412754"/>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al 32">
              <a:extLst>
                <a:ext uri="{FF2B5EF4-FFF2-40B4-BE49-F238E27FC236}">
                  <a16:creationId xmlns:a16="http://schemas.microsoft.com/office/drawing/2014/main" id="{47636FD5-51C0-03DB-7C60-CAD31BB67214}"/>
                </a:ext>
              </a:extLst>
            </p:cNvPr>
            <p:cNvSpPr/>
            <p:nvPr/>
          </p:nvSpPr>
          <p:spPr>
            <a:xfrm>
              <a:off x="1703522" y="3412754"/>
              <a:ext cx="1692000" cy="1692000"/>
            </a:xfrm>
            <a:prstGeom prst="ellipse">
              <a:avLst/>
            </a:prstGeom>
            <a:solidFill>
              <a:schemeClr val="accent6">
                <a:lumMod val="40000"/>
                <a:lumOff val="60000"/>
                <a:alpha val="50196"/>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ep 40">
              <a:extLst>
                <a:ext uri="{FF2B5EF4-FFF2-40B4-BE49-F238E27FC236}">
                  <a16:creationId xmlns:a16="http://schemas.microsoft.com/office/drawing/2014/main" id="{3C96F583-2837-FB1E-ED79-DA8E5F5AAABC}"/>
                </a:ext>
              </a:extLst>
            </p:cNvPr>
            <p:cNvGrpSpPr/>
            <p:nvPr/>
          </p:nvGrpSpPr>
          <p:grpSpPr>
            <a:xfrm>
              <a:off x="402081" y="3891754"/>
              <a:ext cx="3197980" cy="1575503"/>
              <a:chOff x="402081" y="3891754"/>
              <a:chExt cx="3197980" cy="1575503"/>
            </a:xfrm>
          </p:grpSpPr>
          <p:sp>
            <p:nvSpPr>
              <p:cNvPr id="29" name="Tekstvak 44">
                <a:extLst>
                  <a:ext uri="{FF2B5EF4-FFF2-40B4-BE49-F238E27FC236}">
                    <a16:creationId xmlns:a16="http://schemas.microsoft.com/office/drawing/2014/main" id="{2C3BB597-85D0-BA52-CC9F-68FFC990448E}"/>
                  </a:ext>
                </a:extLst>
              </p:cNvPr>
              <p:cNvSpPr txBox="1"/>
              <p:nvPr/>
            </p:nvSpPr>
            <p:spPr>
              <a:xfrm>
                <a:off x="402081" y="3891754"/>
                <a:ext cx="1315485" cy="402546"/>
              </a:xfrm>
              <a:prstGeom prst="rect">
                <a:avLst/>
              </a:prstGeom>
              <a:noFill/>
            </p:spPr>
            <p:txBody>
              <a:bodyPr wrap="square" rtlCol="0">
                <a:spAutoFit/>
              </a:bodyPr>
              <a:lstStyle/>
              <a:p>
                <a:pPr algn="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Chemisch</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sp>
            <p:nvSpPr>
              <p:cNvPr id="30" name="Tekstvak 44">
                <a:extLst>
                  <a:ext uri="{FF2B5EF4-FFF2-40B4-BE49-F238E27FC236}">
                    <a16:creationId xmlns:a16="http://schemas.microsoft.com/office/drawing/2014/main" id="{63C26C7C-3B19-B977-6E3F-1D36A4101A37}"/>
                  </a:ext>
                </a:extLst>
              </p:cNvPr>
              <p:cNvSpPr txBox="1"/>
              <p:nvPr/>
            </p:nvSpPr>
            <p:spPr>
              <a:xfrm>
                <a:off x="2284576" y="3891754"/>
                <a:ext cx="1315485" cy="402546"/>
              </a:xfrm>
              <a:prstGeom prst="rect">
                <a:avLst/>
              </a:prstGeom>
              <a:noFill/>
            </p:spPr>
            <p:txBody>
              <a:bodyPr wrap="square" rtlCol="0">
                <a:spAutoFit/>
              </a:bodyPr>
              <a:lstStyle/>
              <a:p>
                <a:pP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Fysisch</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sp>
            <p:nvSpPr>
              <p:cNvPr id="31" name="Tekstvak 44">
                <a:extLst>
                  <a:ext uri="{FF2B5EF4-FFF2-40B4-BE49-F238E27FC236}">
                    <a16:creationId xmlns:a16="http://schemas.microsoft.com/office/drawing/2014/main" id="{425C742D-7565-8F4C-C91F-08B41D173323}"/>
                  </a:ext>
                </a:extLst>
              </p:cNvPr>
              <p:cNvSpPr txBox="1"/>
              <p:nvPr/>
            </p:nvSpPr>
            <p:spPr>
              <a:xfrm>
                <a:off x="1331297" y="5064711"/>
                <a:ext cx="1315485" cy="402546"/>
              </a:xfrm>
              <a:prstGeom prst="rect">
                <a:avLst/>
              </a:prstGeom>
              <a:noFill/>
            </p:spPr>
            <p:txBody>
              <a:bodyPr wrap="square" rtlCol="0">
                <a:spAutoFit/>
              </a:bodyPr>
              <a:lstStyle/>
              <a:p>
                <a:pPr algn="ct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Biologisch</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grpSp>
        <p:sp>
          <p:nvSpPr>
            <p:cNvPr id="34" name="Ovaal 33">
              <a:extLst>
                <a:ext uri="{FF2B5EF4-FFF2-40B4-BE49-F238E27FC236}">
                  <a16:creationId xmlns:a16="http://schemas.microsoft.com/office/drawing/2014/main" id="{2A0B7A48-F3FE-5B9A-0D09-9E52C3E46695}"/>
                </a:ext>
              </a:extLst>
            </p:cNvPr>
            <p:cNvSpPr/>
            <p:nvPr/>
          </p:nvSpPr>
          <p:spPr>
            <a:xfrm>
              <a:off x="1143040" y="4287247"/>
              <a:ext cx="1692000" cy="1692000"/>
            </a:xfrm>
            <a:prstGeom prst="ellipse">
              <a:avLst/>
            </a:prstGeom>
            <a:noFill/>
            <a:ln>
              <a:solidFill>
                <a:srgbClr val="6F8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al 34">
              <a:extLst>
                <a:ext uri="{FF2B5EF4-FFF2-40B4-BE49-F238E27FC236}">
                  <a16:creationId xmlns:a16="http://schemas.microsoft.com/office/drawing/2014/main" id="{A8A36E09-7E27-673A-28AA-E7DD240BCF58}"/>
                </a:ext>
              </a:extLst>
            </p:cNvPr>
            <p:cNvSpPr/>
            <p:nvPr/>
          </p:nvSpPr>
          <p:spPr>
            <a:xfrm>
              <a:off x="1703522" y="3412754"/>
              <a:ext cx="1692000" cy="1692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al 35">
              <a:extLst>
                <a:ext uri="{FF2B5EF4-FFF2-40B4-BE49-F238E27FC236}">
                  <a16:creationId xmlns:a16="http://schemas.microsoft.com/office/drawing/2014/main" id="{059FEFF4-63F6-1743-1566-CFD865708CF9}"/>
                </a:ext>
              </a:extLst>
            </p:cNvPr>
            <p:cNvSpPr/>
            <p:nvPr/>
          </p:nvSpPr>
          <p:spPr>
            <a:xfrm>
              <a:off x="516229" y="3397243"/>
              <a:ext cx="1692000" cy="1692000"/>
            </a:xfrm>
            <a:prstGeom prst="ellipse">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ep 45">
            <a:extLst>
              <a:ext uri="{FF2B5EF4-FFF2-40B4-BE49-F238E27FC236}">
                <a16:creationId xmlns:a16="http://schemas.microsoft.com/office/drawing/2014/main" id="{629E9884-90D0-0B83-C5CC-FF278FF34C2F}"/>
              </a:ext>
            </a:extLst>
          </p:cNvPr>
          <p:cNvGrpSpPr/>
          <p:nvPr/>
        </p:nvGrpSpPr>
        <p:grpSpPr>
          <a:xfrm>
            <a:off x="5763911" y="3208387"/>
            <a:ext cx="3263966" cy="2582004"/>
            <a:chOff x="5884231" y="3328707"/>
            <a:chExt cx="3263966" cy="2582004"/>
          </a:xfrm>
        </p:grpSpPr>
        <p:grpSp>
          <p:nvGrpSpPr>
            <p:cNvPr id="11" name="Groep 10">
              <a:extLst>
                <a:ext uri="{FF2B5EF4-FFF2-40B4-BE49-F238E27FC236}">
                  <a16:creationId xmlns:a16="http://schemas.microsoft.com/office/drawing/2014/main" id="{A74DB8C3-A5FE-BB3F-A282-6F7CC206785E}"/>
                </a:ext>
              </a:extLst>
            </p:cNvPr>
            <p:cNvGrpSpPr/>
            <p:nvPr/>
          </p:nvGrpSpPr>
          <p:grpSpPr>
            <a:xfrm>
              <a:off x="6055296" y="3328707"/>
              <a:ext cx="2879293" cy="2582004"/>
              <a:chOff x="6055296" y="3328707"/>
              <a:chExt cx="2879293" cy="2582004"/>
            </a:xfrm>
          </p:grpSpPr>
          <p:sp>
            <p:nvSpPr>
              <p:cNvPr id="18" name="Ovaal 17">
                <a:extLst>
                  <a:ext uri="{FF2B5EF4-FFF2-40B4-BE49-F238E27FC236}">
                    <a16:creationId xmlns:a16="http://schemas.microsoft.com/office/drawing/2014/main" id="{E8FE82C7-7338-A00B-738B-78248003D515}"/>
                  </a:ext>
                </a:extLst>
              </p:cNvPr>
              <p:cNvSpPr/>
              <p:nvPr/>
            </p:nvSpPr>
            <p:spPr>
              <a:xfrm>
                <a:off x="6055296" y="3328707"/>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al 9">
                <a:extLst>
                  <a:ext uri="{FF2B5EF4-FFF2-40B4-BE49-F238E27FC236}">
                    <a16:creationId xmlns:a16="http://schemas.microsoft.com/office/drawing/2014/main" id="{0AFB7469-417B-3479-F3B6-8441BF2FDB57}"/>
                  </a:ext>
                </a:extLst>
              </p:cNvPr>
              <p:cNvSpPr/>
              <p:nvPr/>
            </p:nvSpPr>
            <p:spPr>
              <a:xfrm>
                <a:off x="6055296" y="3328707"/>
                <a:ext cx="1692000" cy="1692000"/>
              </a:xfrm>
              <a:prstGeom prst="ellipse">
                <a:avLst/>
              </a:prstGeom>
              <a:solidFill>
                <a:schemeClr val="accent3">
                  <a:alpha val="50196"/>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al 18">
                <a:extLst>
                  <a:ext uri="{FF2B5EF4-FFF2-40B4-BE49-F238E27FC236}">
                    <a16:creationId xmlns:a16="http://schemas.microsoft.com/office/drawing/2014/main" id="{28E86BD7-7E2E-1B81-8802-8542CEBEC2D8}"/>
                  </a:ext>
                </a:extLst>
              </p:cNvPr>
              <p:cNvSpPr/>
              <p:nvPr/>
            </p:nvSpPr>
            <p:spPr>
              <a:xfrm>
                <a:off x="6682107" y="4218711"/>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al 7">
                <a:extLst>
                  <a:ext uri="{FF2B5EF4-FFF2-40B4-BE49-F238E27FC236}">
                    <a16:creationId xmlns:a16="http://schemas.microsoft.com/office/drawing/2014/main" id="{415BA96E-0B24-AA07-47D6-E4B97C9A7786}"/>
                  </a:ext>
                </a:extLst>
              </p:cNvPr>
              <p:cNvSpPr/>
              <p:nvPr/>
            </p:nvSpPr>
            <p:spPr>
              <a:xfrm>
                <a:off x="6682107" y="4218711"/>
                <a:ext cx="1692000" cy="1692000"/>
              </a:xfrm>
              <a:prstGeom prst="ellipse">
                <a:avLst/>
              </a:prstGeom>
              <a:solidFill>
                <a:srgbClr val="8BAE00">
                  <a:alpha val="50196"/>
                </a:srgbClr>
              </a:solidFill>
              <a:ln>
                <a:solidFill>
                  <a:srgbClr val="6F8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al 6">
                <a:extLst>
                  <a:ext uri="{FF2B5EF4-FFF2-40B4-BE49-F238E27FC236}">
                    <a16:creationId xmlns:a16="http://schemas.microsoft.com/office/drawing/2014/main" id="{93A21DEB-AC5A-3627-B32F-AC3DE6D0E0D6}"/>
                  </a:ext>
                </a:extLst>
              </p:cNvPr>
              <p:cNvSpPr/>
              <p:nvPr/>
            </p:nvSpPr>
            <p:spPr>
              <a:xfrm>
                <a:off x="7242589" y="3344218"/>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al 8">
                <a:extLst>
                  <a:ext uri="{FF2B5EF4-FFF2-40B4-BE49-F238E27FC236}">
                    <a16:creationId xmlns:a16="http://schemas.microsoft.com/office/drawing/2014/main" id="{05A9A4BB-02EF-4AD9-97F0-E0BE2DEFF738}"/>
                  </a:ext>
                </a:extLst>
              </p:cNvPr>
              <p:cNvSpPr/>
              <p:nvPr/>
            </p:nvSpPr>
            <p:spPr>
              <a:xfrm>
                <a:off x="7242589" y="3344218"/>
                <a:ext cx="1692000" cy="1692000"/>
              </a:xfrm>
              <a:prstGeom prst="ellipse">
                <a:avLst/>
              </a:prstGeom>
              <a:solidFill>
                <a:schemeClr val="accent6">
                  <a:lumMod val="40000"/>
                  <a:lumOff val="60000"/>
                  <a:alpha val="50196"/>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ep 39">
              <a:extLst>
                <a:ext uri="{FF2B5EF4-FFF2-40B4-BE49-F238E27FC236}">
                  <a16:creationId xmlns:a16="http://schemas.microsoft.com/office/drawing/2014/main" id="{F802F241-7DCD-95F7-CBA4-30244ED5B012}"/>
                </a:ext>
              </a:extLst>
            </p:cNvPr>
            <p:cNvGrpSpPr/>
            <p:nvPr/>
          </p:nvGrpSpPr>
          <p:grpSpPr>
            <a:xfrm>
              <a:off x="6055296" y="3328707"/>
              <a:ext cx="2879293" cy="2582004"/>
              <a:chOff x="6253185" y="2475366"/>
              <a:chExt cx="2879293" cy="2582004"/>
            </a:xfrm>
          </p:grpSpPr>
          <p:sp>
            <p:nvSpPr>
              <p:cNvPr id="37" name="Ovaal 36">
                <a:extLst>
                  <a:ext uri="{FF2B5EF4-FFF2-40B4-BE49-F238E27FC236}">
                    <a16:creationId xmlns:a16="http://schemas.microsoft.com/office/drawing/2014/main" id="{38A5B2AB-B1C4-62E1-3BD8-709D803E7540}"/>
                  </a:ext>
                </a:extLst>
              </p:cNvPr>
              <p:cNvSpPr/>
              <p:nvPr/>
            </p:nvSpPr>
            <p:spPr>
              <a:xfrm>
                <a:off x="6879996" y="3365370"/>
                <a:ext cx="1692000" cy="1692000"/>
              </a:xfrm>
              <a:prstGeom prst="ellipse">
                <a:avLst/>
              </a:prstGeom>
              <a:noFill/>
              <a:ln>
                <a:solidFill>
                  <a:srgbClr val="6F8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al 37">
                <a:extLst>
                  <a:ext uri="{FF2B5EF4-FFF2-40B4-BE49-F238E27FC236}">
                    <a16:creationId xmlns:a16="http://schemas.microsoft.com/office/drawing/2014/main" id="{C5EF72C5-2F02-04CE-5B72-8AD1BF6A696B}"/>
                  </a:ext>
                </a:extLst>
              </p:cNvPr>
              <p:cNvSpPr/>
              <p:nvPr/>
            </p:nvSpPr>
            <p:spPr>
              <a:xfrm>
                <a:off x="7440478" y="2490877"/>
                <a:ext cx="1692000" cy="1692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al 38">
                <a:extLst>
                  <a:ext uri="{FF2B5EF4-FFF2-40B4-BE49-F238E27FC236}">
                    <a16:creationId xmlns:a16="http://schemas.microsoft.com/office/drawing/2014/main" id="{2439F3D6-6632-1657-FDE4-2167B66B9941}"/>
                  </a:ext>
                </a:extLst>
              </p:cNvPr>
              <p:cNvSpPr/>
              <p:nvPr/>
            </p:nvSpPr>
            <p:spPr>
              <a:xfrm>
                <a:off x="6253185" y="2475366"/>
                <a:ext cx="1692000" cy="1692000"/>
              </a:xfrm>
              <a:prstGeom prst="ellipse">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ep 41">
              <a:extLst>
                <a:ext uri="{FF2B5EF4-FFF2-40B4-BE49-F238E27FC236}">
                  <a16:creationId xmlns:a16="http://schemas.microsoft.com/office/drawing/2014/main" id="{4E1CD880-D6BC-B38C-FE3F-A4D89FFD8947}"/>
                </a:ext>
              </a:extLst>
            </p:cNvPr>
            <p:cNvGrpSpPr/>
            <p:nvPr/>
          </p:nvGrpSpPr>
          <p:grpSpPr>
            <a:xfrm>
              <a:off x="5884231" y="3567605"/>
              <a:ext cx="3263966" cy="2139764"/>
              <a:chOff x="324350" y="3567605"/>
              <a:chExt cx="3263966" cy="2139764"/>
            </a:xfrm>
          </p:grpSpPr>
          <p:sp>
            <p:nvSpPr>
              <p:cNvPr id="43" name="Tekstvak 44">
                <a:extLst>
                  <a:ext uri="{FF2B5EF4-FFF2-40B4-BE49-F238E27FC236}">
                    <a16:creationId xmlns:a16="http://schemas.microsoft.com/office/drawing/2014/main" id="{797BBE59-5054-77E7-F9B7-61B3A76EB4A7}"/>
                  </a:ext>
                </a:extLst>
              </p:cNvPr>
              <p:cNvSpPr txBox="1"/>
              <p:nvPr/>
            </p:nvSpPr>
            <p:spPr>
              <a:xfrm>
                <a:off x="324350" y="3567606"/>
                <a:ext cx="1315485" cy="734945"/>
              </a:xfrm>
              <a:prstGeom prst="rect">
                <a:avLst/>
              </a:prstGeom>
              <a:noFill/>
            </p:spPr>
            <p:txBody>
              <a:bodyPr wrap="square" rtlCol="0">
                <a:spAutoFit/>
              </a:bodyPr>
              <a:lstStyle/>
              <a:p>
                <a:pPr algn="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Bodem-</a:t>
                </a:r>
                <a:b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b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kwaliteit</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sp>
            <p:nvSpPr>
              <p:cNvPr id="44" name="Tekstvak 44">
                <a:extLst>
                  <a:ext uri="{FF2B5EF4-FFF2-40B4-BE49-F238E27FC236}">
                    <a16:creationId xmlns:a16="http://schemas.microsoft.com/office/drawing/2014/main" id="{C40A3C36-D482-5555-41E0-731624DB69FC}"/>
                  </a:ext>
                </a:extLst>
              </p:cNvPr>
              <p:cNvSpPr txBox="1"/>
              <p:nvPr/>
            </p:nvSpPr>
            <p:spPr>
              <a:xfrm>
                <a:off x="2272831" y="3567605"/>
                <a:ext cx="1315485" cy="734945"/>
              </a:xfrm>
              <a:prstGeom prst="rect">
                <a:avLst/>
              </a:prstGeom>
              <a:noFill/>
            </p:spPr>
            <p:txBody>
              <a:bodyPr wrap="square" rtlCol="0">
                <a:spAutoFit/>
              </a:bodyPr>
              <a:lstStyle/>
              <a:p>
                <a:pPr>
                  <a:lnSpc>
                    <a:spcPct val="120000"/>
                  </a:lnSpc>
                </a:pPr>
                <a:r>
                  <a:rPr lang="nl-BE" b="1" i="1" dirty="0">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Land-</a:t>
                </a:r>
                <a:br>
                  <a:rPr lang="nl-BE" b="1" i="1" dirty="0">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br>
                <a:r>
                  <a:rPr lang="nl-BE" b="1" i="1" dirty="0">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gebruik</a:t>
                </a:r>
                <a:endParaRPr lang="en-GB" b="1" i="1" dirty="0">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sp>
            <p:nvSpPr>
              <p:cNvPr id="45" name="Tekstvak 44">
                <a:extLst>
                  <a:ext uri="{FF2B5EF4-FFF2-40B4-BE49-F238E27FC236}">
                    <a16:creationId xmlns:a16="http://schemas.microsoft.com/office/drawing/2014/main" id="{AA7EDBB3-6475-5C12-1A75-7CFB4F872D70}"/>
                  </a:ext>
                </a:extLst>
              </p:cNvPr>
              <p:cNvSpPr txBox="1"/>
              <p:nvPr/>
            </p:nvSpPr>
            <p:spPr>
              <a:xfrm>
                <a:off x="1309849" y="4972424"/>
                <a:ext cx="1315485" cy="734945"/>
              </a:xfrm>
              <a:prstGeom prst="rect">
                <a:avLst/>
              </a:prstGeom>
              <a:noFill/>
            </p:spPr>
            <p:txBody>
              <a:bodyPr wrap="square" rtlCol="0">
                <a:spAutoFit/>
              </a:bodyPr>
              <a:lstStyle/>
              <a:p>
                <a:pPr algn="ct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Bodem-</a:t>
                </a:r>
                <a:b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b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beheer</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grpSp>
      </p:grpSp>
      <p:grpSp>
        <p:nvGrpSpPr>
          <p:cNvPr id="20" name="Groep 19">
            <a:extLst>
              <a:ext uri="{FF2B5EF4-FFF2-40B4-BE49-F238E27FC236}">
                <a16:creationId xmlns:a16="http://schemas.microsoft.com/office/drawing/2014/main" id="{08231FBD-A015-A97E-76CB-841FB325614D}"/>
              </a:ext>
            </a:extLst>
          </p:cNvPr>
          <p:cNvGrpSpPr/>
          <p:nvPr/>
        </p:nvGrpSpPr>
        <p:grpSpPr>
          <a:xfrm>
            <a:off x="475569" y="2586788"/>
            <a:ext cx="8481785" cy="4122142"/>
            <a:chOff x="475569" y="2586788"/>
            <a:chExt cx="8481785" cy="4122142"/>
          </a:xfrm>
        </p:grpSpPr>
        <p:sp>
          <p:nvSpPr>
            <p:cNvPr id="12" name="Tekstvak 44">
              <a:extLst>
                <a:ext uri="{FF2B5EF4-FFF2-40B4-BE49-F238E27FC236}">
                  <a16:creationId xmlns:a16="http://schemas.microsoft.com/office/drawing/2014/main" id="{6086C199-0FAD-CEB4-C524-73770C831F2A}"/>
                </a:ext>
              </a:extLst>
            </p:cNvPr>
            <p:cNvSpPr txBox="1"/>
            <p:nvPr/>
          </p:nvSpPr>
          <p:spPr>
            <a:xfrm>
              <a:off x="4883711" y="6268552"/>
              <a:ext cx="3972948" cy="402546"/>
            </a:xfrm>
            <a:prstGeom prst="rect">
              <a:avLst/>
            </a:prstGeom>
            <a:noFill/>
          </p:spPr>
          <p:txBody>
            <a:bodyPr wrap="square" rtlCol="0">
              <a:spAutoFit/>
            </a:bodyPr>
            <a:lstStyle/>
            <a:p>
              <a:pPr algn="ctr">
                <a:lnSpc>
                  <a:spcPct val="120000"/>
                </a:lnSpc>
              </a:pPr>
              <a:r>
                <a:rPr lang="nl-BE" b="1" i="1">
                  <a:solidFill>
                    <a:srgbClr val="A0BFC1"/>
                  </a:solidFill>
                  <a:uFill>
                    <a:solidFill>
                      <a:srgbClr val="1E64C8"/>
                    </a:solidFill>
                  </a:uFill>
                  <a:latin typeface="+mj-lt"/>
                  <a:ea typeface="+mj-ea"/>
                  <a:cs typeface="+mj-cs"/>
                </a:rPr>
                <a:t>Dynamisch &amp; gebiedsgericht beleid</a:t>
              </a:r>
              <a:endParaRPr lang="en-GB" b="1" i="1">
                <a:solidFill>
                  <a:srgbClr val="A0BFC1"/>
                </a:solidFill>
                <a:uFill>
                  <a:solidFill>
                    <a:srgbClr val="1E64C8"/>
                  </a:solidFill>
                </a:uFill>
                <a:latin typeface="+mj-lt"/>
                <a:ea typeface="+mj-ea"/>
                <a:cs typeface="+mj-cs"/>
              </a:endParaRPr>
            </a:p>
          </p:txBody>
        </p:sp>
        <p:sp>
          <p:nvSpPr>
            <p:cNvPr id="17" name="Rechthoek: afgeronde hoeken 38">
              <a:extLst>
                <a:ext uri="{FF2B5EF4-FFF2-40B4-BE49-F238E27FC236}">
                  <a16:creationId xmlns:a16="http://schemas.microsoft.com/office/drawing/2014/main" id="{BC47897A-1DEC-506C-C88E-98369B87ED3C}"/>
                </a:ext>
              </a:extLst>
            </p:cNvPr>
            <p:cNvSpPr/>
            <p:nvPr/>
          </p:nvSpPr>
          <p:spPr>
            <a:xfrm>
              <a:off x="475569" y="2586788"/>
              <a:ext cx="8481785" cy="4122142"/>
            </a:xfrm>
            <a:prstGeom prst="roundRect">
              <a:avLst>
                <a:gd name="adj" fmla="val 17395"/>
              </a:avLst>
            </a:prstGeom>
            <a:noFill/>
            <a:ln w="31750">
              <a:solidFill>
                <a:srgbClr val="A0BFC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grpSp>
    </p:spTree>
    <p:extLst>
      <p:ext uri="{BB962C8B-B14F-4D97-AF65-F5344CB8AC3E}">
        <p14:creationId xmlns:p14="http://schemas.microsoft.com/office/powerpoint/2010/main" val="284431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pPr lvl="0"/>
            <a:r>
              <a:rPr lang="nl-BE" b="1">
                <a:latin typeface="Calibri" panose="020F0502020204030204" pitchFamily="34" charset="0"/>
              </a:rPr>
              <a:t>Aanleiding </a:t>
            </a:r>
            <a:r>
              <a:rPr lang="nl-BE" b="1" err="1">
                <a:latin typeface="Calibri" panose="020F0502020204030204" pitchFamily="34" charset="0"/>
              </a:rPr>
              <a:t>herevaluatie</a:t>
            </a:r>
            <a:r>
              <a:rPr lang="nl-BE" b="1">
                <a:latin typeface="Calibri" panose="020F0502020204030204" pitchFamily="34" charset="0"/>
              </a:rPr>
              <a:t> bodemdecreet</a:t>
            </a:r>
          </a:p>
          <a:p>
            <a:pPr lvl="0"/>
            <a:r>
              <a:rPr lang="nl-BE"/>
              <a:t>Samenstelling </a:t>
            </a:r>
            <a:r>
              <a:rPr lang="nl-BE" err="1"/>
              <a:t>expertenpanel</a:t>
            </a:r>
            <a:endParaRPr lang="nl-BE"/>
          </a:p>
          <a:p>
            <a:pPr lvl="0"/>
            <a:r>
              <a:rPr lang="nl-BE"/>
              <a:t>Verloop werkzaamheden</a:t>
            </a:r>
          </a:p>
          <a:p>
            <a:pPr lvl="0"/>
            <a:r>
              <a:rPr lang="nl-BE" b="1">
                <a:latin typeface="Calibri" panose="020F0502020204030204" pitchFamily="34" charset="0"/>
              </a:rPr>
              <a:t>Tussentijdse stand van zaken</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2</a:t>
            </a:fld>
            <a:endParaRPr lang="nl-BE">
              <a:latin typeface="Calibri Light" panose="020F0302020204030204" pitchFamily="34" charset="0"/>
            </a:endParaRPr>
          </a:p>
        </p:txBody>
      </p:sp>
    </p:spTree>
    <p:extLst>
      <p:ext uri="{BB962C8B-B14F-4D97-AF65-F5344CB8AC3E}">
        <p14:creationId xmlns:p14="http://schemas.microsoft.com/office/powerpoint/2010/main" val="3932882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gezonde</a:t>
            </a:r>
            <a:r>
              <a:rPr lang="en-US">
                <a:latin typeface="Flanders Art Sans Bold" panose="00000800000000000000" pitchFamily="50" charset="0"/>
              </a:rPr>
              <a:t> </a:t>
            </a:r>
            <a:r>
              <a:rPr lang="en-US" err="1">
                <a:latin typeface="Flanders Art Sans Bold" panose="00000800000000000000" pitchFamily="50" charset="0"/>
              </a:rPr>
              <a:t>bodem</a:t>
            </a:r>
            <a:r>
              <a:rPr lang="en-US">
                <a:latin typeface="Flanders Art Sans Bold" panose="00000800000000000000" pitchFamily="50" charset="0"/>
              </a:rPr>
              <a:t>’</a:t>
            </a: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a:bodyPr>
          <a:lstStyle/>
          <a:p>
            <a:pPr marL="0" indent="0" algn="ctr">
              <a:spcAft>
                <a:spcPts val="600"/>
              </a:spcAft>
              <a:buNone/>
            </a:pPr>
            <a:r>
              <a:rPr lang="nl-BE" i="1"/>
              <a:t>Belang van bodemgezondheid en –vitaliteit verankeren in decreet, in een definitie en/of in de doelstellingen van het decreet?</a:t>
            </a:r>
          </a:p>
        </p:txBody>
      </p:sp>
      <p:grpSp>
        <p:nvGrpSpPr>
          <p:cNvPr id="6" name="Groep 5">
            <a:extLst>
              <a:ext uri="{FF2B5EF4-FFF2-40B4-BE49-F238E27FC236}">
                <a16:creationId xmlns:a16="http://schemas.microsoft.com/office/drawing/2014/main" id="{D2F57D8B-FB07-5D0E-7E24-997810E7DECF}"/>
              </a:ext>
            </a:extLst>
          </p:cNvPr>
          <p:cNvGrpSpPr/>
          <p:nvPr/>
        </p:nvGrpSpPr>
        <p:grpSpPr>
          <a:xfrm>
            <a:off x="427283" y="2588400"/>
            <a:ext cx="8616561" cy="4122142"/>
            <a:chOff x="427283" y="2562724"/>
            <a:chExt cx="8616561" cy="4122142"/>
          </a:xfrm>
        </p:grpSpPr>
        <p:sp>
          <p:nvSpPr>
            <p:cNvPr id="5" name="Rectangle 10">
              <a:extLst>
                <a:ext uri="{FF2B5EF4-FFF2-40B4-BE49-F238E27FC236}">
                  <a16:creationId xmlns:a16="http://schemas.microsoft.com/office/drawing/2014/main" id="{EB68BA51-12E1-9DB0-2D28-5AD13A93F58E}"/>
                </a:ext>
              </a:extLst>
            </p:cNvPr>
            <p:cNvSpPr/>
            <p:nvPr/>
          </p:nvSpPr>
          <p:spPr>
            <a:xfrm>
              <a:off x="427283" y="5806426"/>
              <a:ext cx="8616561" cy="87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0F56BE33-8DCB-3FCB-2AFE-6B098AF767C2}"/>
                </a:ext>
              </a:extLst>
            </p:cNvPr>
            <p:cNvPicPr>
              <a:picLocks noChangeAspect="1"/>
            </p:cNvPicPr>
            <p:nvPr/>
          </p:nvPicPr>
          <p:blipFill>
            <a:blip r:embed="rId3">
              <a:extLst>
                <a:ext uri="{28A0092B-C50C-407E-A947-70E740481C1C}">
                  <a14:useLocalDpi xmlns:a14="http://schemas.microsoft.com/office/drawing/2010/main" val="0"/>
                </a:ext>
              </a:extLst>
            </a:blip>
            <a:srcRect l="21606" t="22" r="21606" b="22"/>
            <a:stretch>
              <a:fillRect/>
            </a:stretch>
          </p:blipFill>
          <p:spPr>
            <a:xfrm>
              <a:off x="2956061" y="2776643"/>
              <a:ext cx="3520800" cy="3520800"/>
            </a:xfrm>
            <a:custGeom>
              <a:avLst/>
              <a:gdLst>
                <a:gd name="connsiteX0" fmla="*/ 1760400 w 3520800"/>
                <a:gd name="connsiteY0" fmla="*/ 0 h 3520800"/>
                <a:gd name="connsiteX1" fmla="*/ 3520800 w 3520800"/>
                <a:gd name="connsiteY1" fmla="*/ 1760400 h 3520800"/>
                <a:gd name="connsiteX2" fmla="*/ 1760400 w 3520800"/>
                <a:gd name="connsiteY2" fmla="*/ 3520800 h 3520800"/>
                <a:gd name="connsiteX3" fmla="*/ 0 w 3520800"/>
                <a:gd name="connsiteY3" fmla="*/ 1760400 h 3520800"/>
                <a:gd name="connsiteX4" fmla="*/ 1760400 w 3520800"/>
                <a:gd name="connsiteY4" fmla="*/ 0 h 35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800" h="3520800">
                  <a:moveTo>
                    <a:pt x="1760400" y="0"/>
                  </a:moveTo>
                  <a:cubicBezTo>
                    <a:pt x="2732642" y="0"/>
                    <a:pt x="3520800" y="788158"/>
                    <a:pt x="3520800" y="1760400"/>
                  </a:cubicBezTo>
                  <a:cubicBezTo>
                    <a:pt x="3520800" y="2732642"/>
                    <a:pt x="2732642" y="3520800"/>
                    <a:pt x="1760400" y="3520800"/>
                  </a:cubicBezTo>
                  <a:cubicBezTo>
                    <a:pt x="788158" y="3520800"/>
                    <a:pt x="0" y="2732642"/>
                    <a:pt x="0" y="1760400"/>
                  </a:cubicBezTo>
                  <a:cubicBezTo>
                    <a:pt x="0" y="788158"/>
                    <a:pt x="788158" y="0"/>
                    <a:pt x="1760400" y="0"/>
                  </a:cubicBezTo>
                  <a:close/>
                </a:path>
              </a:pathLst>
            </a:custGeom>
            <a:ln w="12700">
              <a:solidFill>
                <a:srgbClr val="A0BFC1"/>
              </a:solidFill>
            </a:ln>
          </p:spPr>
        </p:pic>
        <p:grpSp>
          <p:nvGrpSpPr>
            <p:cNvPr id="47" name="Groep 46">
              <a:extLst>
                <a:ext uri="{FF2B5EF4-FFF2-40B4-BE49-F238E27FC236}">
                  <a16:creationId xmlns:a16="http://schemas.microsoft.com/office/drawing/2014/main" id="{2784DB27-FB69-2CC4-1345-744769819D6F}"/>
                </a:ext>
              </a:extLst>
            </p:cNvPr>
            <p:cNvGrpSpPr/>
            <p:nvPr/>
          </p:nvGrpSpPr>
          <p:grpSpPr>
            <a:xfrm>
              <a:off x="522401" y="3252859"/>
              <a:ext cx="3197980" cy="2582004"/>
              <a:chOff x="402081" y="3397243"/>
              <a:chExt cx="3197980" cy="2582004"/>
            </a:xfrm>
          </p:grpSpPr>
          <p:sp>
            <p:nvSpPr>
              <p:cNvPr id="13" name="Ovaal 12">
                <a:extLst>
                  <a:ext uri="{FF2B5EF4-FFF2-40B4-BE49-F238E27FC236}">
                    <a16:creationId xmlns:a16="http://schemas.microsoft.com/office/drawing/2014/main" id="{4E977F0E-EF83-F3DA-6648-6577FF8A9FBF}"/>
                  </a:ext>
                </a:extLst>
              </p:cNvPr>
              <p:cNvSpPr/>
              <p:nvPr/>
            </p:nvSpPr>
            <p:spPr>
              <a:xfrm>
                <a:off x="516229" y="3397243"/>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al 13">
                <a:extLst>
                  <a:ext uri="{FF2B5EF4-FFF2-40B4-BE49-F238E27FC236}">
                    <a16:creationId xmlns:a16="http://schemas.microsoft.com/office/drawing/2014/main" id="{E916E282-99D4-F4EC-8DCD-CE32290613C4}"/>
                  </a:ext>
                </a:extLst>
              </p:cNvPr>
              <p:cNvSpPr/>
              <p:nvPr/>
            </p:nvSpPr>
            <p:spPr>
              <a:xfrm>
                <a:off x="516229" y="3397243"/>
                <a:ext cx="1692000" cy="1692000"/>
              </a:xfrm>
              <a:prstGeom prst="ellipse">
                <a:avLst/>
              </a:prstGeom>
              <a:solidFill>
                <a:schemeClr val="accent3">
                  <a:alpha val="50196"/>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al 14">
                <a:extLst>
                  <a:ext uri="{FF2B5EF4-FFF2-40B4-BE49-F238E27FC236}">
                    <a16:creationId xmlns:a16="http://schemas.microsoft.com/office/drawing/2014/main" id="{A301B745-225F-7B96-9E01-95921F044C75}"/>
                  </a:ext>
                </a:extLst>
              </p:cNvPr>
              <p:cNvSpPr/>
              <p:nvPr/>
            </p:nvSpPr>
            <p:spPr>
              <a:xfrm>
                <a:off x="1143040" y="4287247"/>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al 27">
                <a:extLst>
                  <a:ext uri="{FF2B5EF4-FFF2-40B4-BE49-F238E27FC236}">
                    <a16:creationId xmlns:a16="http://schemas.microsoft.com/office/drawing/2014/main" id="{CF952DC3-11A3-269A-2A8B-6437AE429057}"/>
                  </a:ext>
                </a:extLst>
              </p:cNvPr>
              <p:cNvSpPr/>
              <p:nvPr/>
            </p:nvSpPr>
            <p:spPr>
              <a:xfrm>
                <a:off x="1143040" y="4287247"/>
                <a:ext cx="1692000" cy="1692000"/>
              </a:xfrm>
              <a:prstGeom prst="ellipse">
                <a:avLst/>
              </a:prstGeom>
              <a:solidFill>
                <a:srgbClr val="8BAE00">
                  <a:alpha val="50196"/>
                </a:srgbClr>
              </a:solidFill>
              <a:ln>
                <a:solidFill>
                  <a:srgbClr val="6F8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al 31">
                <a:extLst>
                  <a:ext uri="{FF2B5EF4-FFF2-40B4-BE49-F238E27FC236}">
                    <a16:creationId xmlns:a16="http://schemas.microsoft.com/office/drawing/2014/main" id="{1843F20F-80C2-75E3-8AE3-A76241D76654}"/>
                  </a:ext>
                </a:extLst>
              </p:cNvPr>
              <p:cNvSpPr/>
              <p:nvPr/>
            </p:nvSpPr>
            <p:spPr>
              <a:xfrm>
                <a:off x="1703522" y="3412754"/>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al 32">
                <a:extLst>
                  <a:ext uri="{FF2B5EF4-FFF2-40B4-BE49-F238E27FC236}">
                    <a16:creationId xmlns:a16="http://schemas.microsoft.com/office/drawing/2014/main" id="{47636FD5-51C0-03DB-7C60-CAD31BB67214}"/>
                  </a:ext>
                </a:extLst>
              </p:cNvPr>
              <p:cNvSpPr/>
              <p:nvPr/>
            </p:nvSpPr>
            <p:spPr>
              <a:xfrm>
                <a:off x="1703522" y="3412754"/>
                <a:ext cx="1692000" cy="1692000"/>
              </a:xfrm>
              <a:prstGeom prst="ellipse">
                <a:avLst/>
              </a:prstGeom>
              <a:solidFill>
                <a:schemeClr val="accent6">
                  <a:lumMod val="40000"/>
                  <a:lumOff val="60000"/>
                  <a:alpha val="50196"/>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ep 40">
                <a:extLst>
                  <a:ext uri="{FF2B5EF4-FFF2-40B4-BE49-F238E27FC236}">
                    <a16:creationId xmlns:a16="http://schemas.microsoft.com/office/drawing/2014/main" id="{3C96F583-2837-FB1E-ED79-DA8E5F5AAABC}"/>
                  </a:ext>
                </a:extLst>
              </p:cNvPr>
              <p:cNvGrpSpPr/>
              <p:nvPr/>
            </p:nvGrpSpPr>
            <p:grpSpPr>
              <a:xfrm>
                <a:off x="402081" y="3891754"/>
                <a:ext cx="3197980" cy="1575503"/>
                <a:chOff x="402081" y="3891754"/>
                <a:chExt cx="3197980" cy="1575503"/>
              </a:xfrm>
            </p:grpSpPr>
            <p:sp>
              <p:nvSpPr>
                <p:cNvPr id="29" name="Tekstvak 44">
                  <a:extLst>
                    <a:ext uri="{FF2B5EF4-FFF2-40B4-BE49-F238E27FC236}">
                      <a16:creationId xmlns:a16="http://schemas.microsoft.com/office/drawing/2014/main" id="{2C3BB597-85D0-BA52-CC9F-68FFC990448E}"/>
                    </a:ext>
                  </a:extLst>
                </p:cNvPr>
                <p:cNvSpPr txBox="1"/>
                <p:nvPr/>
              </p:nvSpPr>
              <p:spPr>
                <a:xfrm>
                  <a:off x="402081" y="3891754"/>
                  <a:ext cx="1315485" cy="402546"/>
                </a:xfrm>
                <a:prstGeom prst="rect">
                  <a:avLst/>
                </a:prstGeom>
                <a:noFill/>
              </p:spPr>
              <p:txBody>
                <a:bodyPr wrap="square" rtlCol="0">
                  <a:spAutoFit/>
                </a:bodyPr>
                <a:lstStyle/>
                <a:p>
                  <a:pPr algn="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Chemisch</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sp>
              <p:nvSpPr>
                <p:cNvPr id="30" name="Tekstvak 44">
                  <a:extLst>
                    <a:ext uri="{FF2B5EF4-FFF2-40B4-BE49-F238E27FC236}">
                      <a16:creationId xmlns:a16="http://schemas.microsoft.com/office/drawing/2014/main" id="{63C26C7C-3B19-B977-6E3F-1D36A4101A37}"/>
                    </a:ext>
                  </a:extLst>
                </p:cNvPr>
                <p:cNvSpPr txBox="1"/>
                <p:nvPr/>
              </p:nvSpPr>
              <p:spPr>
                <a:xfrm>
                  <a:off x="2284576" y="3891754"/>
                  <a:ext cx="1315485" cy="402546"/>
                </a:xfrm>
                <a:prstGeom prst="rect">
                  <a:avLst/>
                </a:prstGeom>
                <a:noFill/>
              </p:spPr>
              <p:txBody>
                <a:bodyPr wrap="square" rtlCol="0">
                  <a:spAutoFit/>
                </a:bodyPr>
                <a:lstStyle/>
                <a:p>
                  <a:pP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Fysisch</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sp>
              <p:nvSpPr>
                <p:cNvPr id="31" name="Tekstvak 44">
                  <a:extLst>
                    <a:ext uri="{FF2B5EF4-FFF2-40B4-BE49-F238E27FC236}">
                      <a16:creationId xmlns:a16="http://schemas.microsoft.com/office/drawing/2014/main" id="{425C742D-7565-8F4C-C91F-08B41D173323}"/>
                    </a:ext>
                  </a:extLst>
                </p:cNvPr>
                <p:cNvSpPr txBox="1"/>
                <p:nvPr/>
              </p:nvSpPr>
              <p:spPr>
                <a:xfrm>
                  <a:off x="1331297" y="5064711"/>
                  <a:ext cx="1315485" cy="402546"/>
                </a:xfrm>
                <a:prstGeom prst="rect">
                  <a:avLst/>
                </a:prstGeom>
                <a:noFill/>
              </p:spPr>
              <p:txBody>
                <a:bodyPr wrap="square" rtlCol="0">
                  <a:spAutoFit/>
                </a:bodyPr>
                <a:lstStyle/>
                <a:p>
                  <a:pPr algn="ct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Biologisch</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grpSp>
          <p:sp>
            <p:nvSpPr>
              <p:cNvPr id="34" name="Ovaal 33">
                <a:extLst>
                  <a:ext uri="{FF2B5EF4-FFF2-40B4-BE49-F238E27FC236}">
                    <a16:creationId xmlns:a16="http://schemas.microsoft.com/office/drawing/2014/main" id="{2A0B7A48-F3FE-5B9A-0D09-9E52C3E46695}"/>
                  </a:ext>
                </a:extLst>
              </p:cNvPr>
              <p:cNvSpPr/>
              <p:nvPr/>
            </p:nvSpPr>
            <p:spPr>
              <a:xfrm>
                <a:off x="1143040" y="4287247"/>
                <a:ext cx="1692000" cy="1692000"/>
              </a:xfrm>
              <a:prstGeom prst="ellipse">
                <a:avLst/>
              </a:prstGeom>
              <a:noFill/>
              <a:ln>
                <a:solidFill>
                  <a:srgbClr val="6F8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al 34">
                <a:extLst>
                  <a:ext uri="{FF2B5EF4-FFF2-40B4-BE49-F238E27FC236}">
                    <a16:creationId xmlns:a16="http://schemas.microsoft.com/office/drawing/2014/main" id="{A8A36E09-7E27-673A-28AA-E7DD240BCF58}"/>
                  </a:ext>
                </a:extLst>
              </p:cNvPr>
              <p:cNvSpPr/>
              <p:nvPr/>
            </p:nvSpPr>
            <p:spPr>
              <a:xfrm>
                <a:off x="1703522" y="3412754"/>
                <a:ext cx="1692000" cy="1692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al 35">
                <a:extLst>
                  <a:ext uri="{FF2B5EF4-FFF2-40B4-BE49-F238E27FC236}">
                    <a16:creationId xmlns:a16="http://schemas.microsoft.com/office/drawing/2014/main" id="{059FEFF4-63F6-1743-1566-CFD865708CF9}"/>
                  </a:ext>
                </a:extLst>
              </p:cNvPr>
              <p:cNvSpPr/>
              <p:nvPr/>
            </p:nvSpPr>
            <p:spPr>
              <a:xfrm>
                <a:off x="516229" y="3397243"/>
                <a:ext cx="1692000" cy="1692000"/>
              </a:xfrm>
              <a:prstGeom prst="ellipse">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ep 45">
              <a:extLst>
                <a:ext uri="{FF2B5EF4-FFF2-40B4-BE49-F238E27FC236}">
                  <a16:creationId xmlns:a16="http://schemas.microsoft.com/office/drawing/2014/main" id="{629E9884-90D0-0B83-C5CC-FF278FF34C2F}"/>
                </a:ext>
              </a:extLst>
            </p:cNvPr>
            <p:cNvGrpSpPr/>
            <p:nvPr/>
          </p:nvGrpSpPr>
          <p:grpSpPr>
            <a:xfrm>
              <a:off x="5763911" y="3184323"/>
              <a:ext cx="3263966" cy="2582004"/>
              <a:chOff x="5884231" y="3328707"/>
              <a:chExt cx="3263966" cy="2582004"/>
            </a:xfrm>
          </p:grpSpPr>
          <p:grpSp>
            <p:nvGrpSpPr>
              <p:cNvPr id="11" name="Groep 10">
                <a:extLst>
                  <a:ext uri="{FF2B5EF4-FFF2-40B4-BE49-F238E27FC236}">
                    <a16:creationId xmlns:a16="http://schemas.microsoft.com/office/drawing/2014/main" id="{A74DB8C3-A5FE-BB3F-A282-6F7CC206785E}"/>
                  </a:ext>
                </a:extLst>
              </p:cNvPr>
              <p:cNvGrpSpPr/>
              <p:nvPr/>
            </p:nvGrpSpPr>
            <p:grpSpPr>
              <a:xfrm>
                <a:off x="6055296" y="3328707"/>
                <a:ext cx="2879293" cy="2582004"/>
                <a:chOff x="6055296" y="3328707"/>
                <a:chExt cx="2879293" cy="2582004"/>
              </a:xfrm>
            </p:grpSpPr>
            <p:sp>
              <p:nvSpPr>
                <p:cNvPr id="18" name="Ovaal 17">
                  <a:extLst>
                    <a:ext uri="{FF2B5EF4-FFF2-40B4-BE49-F238E27FC236}">
                      <a16:creationId xmlns:a16="http://schemas.microsoft.com/office/drawing/2014/main" id="{E8FE82C7-7338-A00B-738B-78248003D515}"/>
                    </a:ext>
                  </a:extLst>
                </p:cNvPr>
                <p:cNvSpPr/>
                <p:nvPr/>
              </p:nvSpPr>
              <p:spPr>
                <a:xfrm>
                  <a:off x="6055296" y="3328707"/>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al 9">
                  <a:extLst>
                    <a:ext uri="{FF2B5EF4-FFF2-40B4-BE49-F238E27FC236}">
                      <a16:creationId xmlns:a16="http://schemas.microsoft.com/office/drawing/2014/main" id="{0AFB7469-417B-3479-F3B6-8441BF2FDB57}"/>
                    </a:ext>
                  </a:extLst>
                </p:cNvPr>
                <p:cNvSpPr/>
                <p:nvPr/>
              </p:nvSpPr>
              <p:spPr>
                <a:xfrm>
                  <a:off x="6055296" y="3328707"/>
                  <a:ext cx="1692000" cy="1692000"/>
                </a:xfrm>
                <a:prstGeom prst="ellipse">
                  <a:avLst/>
                </a:prstGeom>
                <a:solidFill>
                  <a:schemeClr val="accent3">
                    <a:alpha val="50196"/>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al 18">
                  <a:extLst>
                    <a:ext uri="{FF2B5EF4-FFF2-40B4-BE49-F238E27FC236}">
                      <a16:creationId xmlns:a16="http://schemas.microsoft.com/office/drawing/2014/main" id="{28E86BD7-7E2E-1B81-8802-8542CEBEC2D8}"/>
                    </a:ext>
                  </a:extLst>
                </p:cNvPr>
                <p:cNvSpPr/>
                <p:nvPr/>
              </p:nvSpPr>
              <p:spPr>
                <a:xfrm>
                  <a:off x="6682107" y="4218711"/>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al 7">
                  <a:extLst>
                    <a:ext uri="{FF2B5EF4-FFF2-40B4-BE49-F238E27FC236}">
                      <a16:creationId xmlns:a16="http://schemas.microsoft.com/office/drawing/2014/main" id="{415BA96E-0B24-AA07-47D6-E4B97C9A7786}"/>
                    </a:ext>
                  </a:extLst>
                </p:cNvPr>
                <p:cNvSpPr/>
                <p:nvPr/>
              </p:nvSpPr>
              <p:spPr>
                <a:xfrm>
                  <a:off x="6682107" y="4218711"/>
                  <a:ext cx="1692000" cy="1692000"/>
                </a:xfrm>
                <a:prstGeom prst="ellipse">
                  <a:avLst/>
                </a:prstGeom>
                <a:solidFill>
                  <a:srgbClr val="8BAE00">
                    <a:alpha val="50196"/>
                  </a:srgbClr>
                </a:solidFill>
                <a:ln>
                  <a:solidFill>
                    <a:srgbClr val="6F8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al 6">
                  <a:extLst>
                    <a:ext uri="{FF2B5EF4-FFF2-40B4-BE49-F238E27FC236}">
                      <a16:creationId xmlns:a16="http://schemas.microsoft.com/office/drawing/2014/main" id="{93A21DEB-AC5A-3627-B32F-AC3DE6D0E0D6}"/>
                    </a:ext>
                  </a:extLst>
                </p:cNvPr>
                <p:cNvSpPr/>
                <p:nvPr/>
              </p:nvSpPr>
              <p:spPr>
                <a:xfrm>
                  <a:off x="7242589" y="3344218"/>
                  <a:ext cx="1692000" cy="169200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al 8">
                  <a:extLst>
                    <a:ext uri="{FF2B5EF4-FFF2-40B4-BE49-F238E27FC236}">
                      <a16:creationId xmlns:a16="http://schemas.microsoft.com/office/drawing/2014/main" id="{05A9A4BB-02EF-4AD9-97F0-E0BE2DEFF738}"/>
                    </a:ext>
                  </a:extLst>
                </p:cNvPr>
                <p:cNvSpPr/>
                <p:nvPr/>
              </p:nvSpPr>
              <p:spPr>
                <a:xfrm>
                  <a:off x="7242589" y="3344218"/>
                  <a:ext cx="1692000" cy="1692000"/>
                </a:xfrm>
                <a:prstGeom prst="ellipse">
                  <a:avLst/>
                </a:prstGeom>
                <a:solidFill>
                  <a:schemeClr val="accent6">
                    <a:lumMod val="40000"/>
                    <a:lumOff val="60000"/>
                    <a:alpha val="50196"/>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ep 39">
                <a:extLst>
                  <a:ext uri="{FF2B5EF4-FFF2-40B4-BE49-F238E27FC236}">
                    <a16:creationId xmlns:a16="http://schemas.microsoft.com/office/drawing/2014/main" id="{F802F241-7DCD-95F7-CBA4-30244ED5B012}"/>
                  </a:ext>
                </a:extLst>
              </p:cNvPr>
              <p:cNvGrpSpPr/>
              <p:nvPr/>
            </p:nvGrpSpPr>
            <p:grpSpPr>
              <a:xfrm>
                <a:off x="6055296" y="3328707"/>
                <a:ext cx="2879293" cy="2582004"/>
                <a:chOff x="6253185" y="2475366"/>
                <a:chExt cx="2879293" cy="2582004"/>
              </a:xfrm>
            </p:grpSpPr>
            <p:sp>
              <p:nvSpPr>
                <p:cNvPr id="37" name="Ovaal 36">
                  <a:extLst>
                    <a:ext uri="{FF2B5EF4-FFF2-40B4-BE49-F238E27FC236}">
                      <a16:creationId xmlns:a16="http://schemas.microsoft.com/office/drawing/2014/main" id="{38A5B2AB-B1C4-62E1-3BD8-709D803E7540}"/>
                    </a:ext>
                  </a:extLst>
                </p:cNvPr>
                <p:cNvSpPr/>
                <p:nvPr/>
              </p:nvSpPr>
              <p:spPr>
                <a:xfrm>
                  <a:off x="6879996" y="3365370"/>
                  <a:ext cx="1692000" cy="1692000"/>
                </a:xfrm>
                <a:prstGeom prst="ellipse">
                  <a:avLst/>
                </a:prstGeom>
                <a:noFill/>
                <a:ln>
                  <a:solidFill>
                    <a:srgbClr val="6F8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al 37">
                  <a:extLst>
                    <a:ext uri="{FF2B5EF4-FFF2-40B4-BE49-F238E27FC236}">
                      <a16:creationId xmlns:a16="http://schemas.microsoft.com/office/drawing/2014/main" id="{C5EF72C5-2F02-04CE-5B72-8AD1BF6A696B}"/>
                    </a:ext>
                  </a:extLst>
                </p:cNvPr>
                <p:cNvSpPr/>
                <p:nvPr/>
              </p:nvSpPr>
              <p:spPr>
                <a:xfrm>
                  <a:off x="7440478" y="2490877"/>
                  <a:ext cx="1692000" cy="1692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al 38">
                  <a:extLst>
                    <a:ext uri="{FF2B5EF4-FFF2-40B4-BE49-F238E27FC236}">
                      <a16:creationId xmlns:a16="http://schemas.microsoft.com/office/drawing/2014/main" id="{2439F3D6-6632-1657-FDE4-2167B66B9941}"/>
                    </a:ext>
                  </a:extLst>
                </p:cNvPr>
                <p:cNvSpPr/>
                <p:nvPr/>
              </p:nvSpPr>
              <p:spPr>
                <a:xfrm>
                  <a:off x="6253185" y="2475366"/>
                  <a:ext cx="1692000" cy="1692000"/>
                </a:xfrm>
                <a:prstGeom prst="ellipse">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ep 41">
                <a:extLst>
                  <a:ext uri="{FF2B5EF4-FFF2-40B4-BE49-F238E27FC236}">
                    <a16:creationId xmlns:a16="http://schemas.microsoft.com/office/drawing/2014/main" id="{4E1CD880-D6BC-B38C-FE3F-A4D89FFD8947}"/>
                  </a:ext>
                </a:extLst>
              </p:cNvPr>
              <p:cNvGrpSpPr/>
              <p:nvPr/>
            </p:nvGrpSpPr>
            <p:grpSpPr>
              <a:xfrm>
                <a:off x="5884231" y="3567605"/>
                <a:ext cx="3263966" cy="2139764"/>
                <a:chOff x="324350" y="3567605"/>
                <a:chExt cx="3263966" cy="2139764"/>
              </a:xfrm>
            </p:grpSpPr>
            <p:sp>
              <p:nvSpPr>
                <p:cNvPr id="43" name="Tekstvak 44">
                  <a:extLst>
                    <a:ext uri="{FF2B5EF4-FFF2-40B4-BE49-F238E27FC236}">
                      <a16:creationId xmlns:a16="http://schemas.microsoft.com/office/drawing/2014/main" id="{797BBE59-5054-77E7-F9B7-61B3A76EB4A7}"/>
                    </a:ext>
                  </a:extLst>
                </p:cNvPr>
                <p:cNvSpPr txBox="1"/>
                <p:nvPr/>
              </p:nvSpPr>
              <p:spPr>
                <a:xfrm>
                  <a:off x="324350" y="3567606"/>
                  <a:ext cx="1315485" cy="734945"/>
                </a:xfrm>
                <a:prstGeom prst="rect">
                  <a:avLst/>
                </a:prstGeom>
                <a:noFill/>
              </p:spPr>
              <p:txBody>
                <a:bodyPr wrap="square" rtlCol="0">
                  <a:spAutoFit/>
                </a:bodyPr>
                <a:lstStyle/>
                <a:p>
                  <a:pPr algn="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Bodem-</a:t>
                  </a:r>
                  <a:b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b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kwaliteit</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sp>
              <p:nvSpPr>
                <p:cNvPr id="44" name="Tekstvak 44">
                  <a:extLst>
                    <a:ext uri="{FF2B5EF4-FFF2-40B4-BE49-F238E27FC236}">
                      <a16:creationId xmlns:a16="http://schemas.microsoft.com/office/drawing/2014/main" id="{C40A3C36-D482-5555-41E0-731624DB69FC}"/>
                    </a:ext>
                  </a:extLst>
                </p:cNvPr>
                <p:cNvSpPr txBox="1"/>
                <p:nvPr/>
              </p:nvSpPr>
              <p:spPr>
                <a:xfrm>
                  <a:off x="2272831" y="3567605"/>
                  <a:ext cx="1315485" cy="734945"/>
                </a:xfrm>
                <a:prstGeom prst="rect">
                  <a:avLst/>
                </a:prstGeom>
                <a:noFill/>
              </p:spPr>
              <p:txBody>
                <a:bodyPr wrap="square" rtlCol="0">
                  <a:spAutoFit/>
                </a:bodyPr>
                <a:lstStyle/>
                <a:p>
                  <a:pP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Land-</a:t>
                  </a:r>
                  <a:b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b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gebruik</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sp>
              <p:nvSpPr>
                <p:cNvPr id="45" name="Tekstvak 44">
                  <a:extLst>
                    <a:ext uri="{FF2B5EF4-FFF2-40B4-BE49-F238E27FC236}">
                      <a16:creationId xmlns:a16="http://schemas.microsoft.com/office/drawing/2014/main" id="{AA7EDBB3-6475-5C12-1A75-7CFB4F872D70}"/>
                    </a:ext>
                  </a:extLst>
                </p:cNvPr>
                <p:cNvSpPr txBox="1"/>
                <p:nvPr/>
              </p:nvSpPr>
              <p:spPr>
                <a:xfrm>
                  <a:off x="1309849" y="4972424"/>
                  <a:ext cx="1315485" cy="734945"/>
                </a:xfrm>
                <a:prstGeom prst="rect">
                  <a:avLst/>
                </a:prstGeom>
                <a:noFill/>
              </p:spPr>
              <p:txBody>
                <a:bodyPr wrap="square" rtlCol="0">
                  <a:spAutoFit/>
                </a:bodyPr>
                <a:lstStyle/>
                <a:p>
                  <a:pPr algn="ctr">
                    <a:lnSpc>
                      <a:spcPct val="120000"/>
                    </a:lnSpc>
                  </a:pP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Bodem-</a:t>
                  </a:r>
                  <a:b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br>
                  <a:r>
                    <a:rPr lang="nl-BE"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rPr>
                    <a:t>beheer</a:t>
                  </a:r>
                  <a:endParaRPr lang="en-GB" b="1" i="1">
                    <a:solidFill>
                      <a:schemeClr val="bg1"/>
                    </a:solidFill>
                    <a:effectLst>
                      <a:outerShdw blurRad="38100" dist="38100" dir="2700000" algn="tl">
                        <a:srgbClr val="000000">
                          <a:alpha val="43137"/>
                        </a:srgbClr>
                      </a:outerShdw>
                    </a:effectLst>
                    <a:uFill>
                      <a:solidFill>
                        <a:srgbClr val="1E64C8"/>
                      </a:solidFill>
                    </a:uFill>
                    <a:latin typeface="+mj-lt"/>
                    <a:ea typeface="+mj-ea"/>
                    <a:cs typeface="+mj-cs"/>
                  </a:endParaRPr>
                </a:p>
              </p:txBody>
            </p:sp>
          </p:grpSp>
        </p:grpSp>
        <p:sp>
          <p:nvSpPr>
            <p:cNvPr id="12" name="Tekstvak 44">
              <a:extLst>
                <a:ext uri="{FF2B5EF4-FFF2-40B4-BE49-F238E27FC236}">
                  <a16:creationId xmlns:a16="http://schemas.microsoft.com/office/drawing/2014/main" id="{6086C199-0FAD-CEB4-C524-73770C831F2A}"/>
                </a:ext>
              </a:extLst>
            </p:cNvPr>
            <p:cNvSpPr txBox="1"/>
            <p:nvPr/>
          </p:nvSpPr>
          <p:spPr>
            <a:xfrm>
              <a:off x="4883711" y="6241924"/>
              <a:ext cx="3972948" cy="402546"/>
            </a:xfrm>
            <a:prstGeom prst="rect">
              <a:avLst/>
            </a:prstGeom>
            <a:noFill/>
          </p:spPr>
          <p:txBody>
            <a:bodyPr wrap="square" rtlCol="0">
              <a:spAutoFit/>
            </a:bodyPr>
            <a:lstStyle/>
            <a:p>
              <a:pPr algn="ctr">
                <a:lnSpc>
                  <a:spcPct val="120000"/>
                </a:lnSpc>
              </a:pPr>
              <a:r>
                <a:rPr lang="nl-BE" b="1" i="1">
                  <a:solidFill>
                    <a:srgbClr val="A0BFC1"/>
                  </a:solidFill>
                  <a:uFill>
                    <a:solidFill>
                      <a:srgbClr val="1E64C8"/>
                    </a:solidFill>
                  </a:uFill>
                  <a:latin typeface="+mj-lt"/>
                  <a:ea typeface="+mj-ea"/>
                  <a:cs typeface="+mj-cs"/>
                </a:rPr>
                <a:t>Dynamisch &amp; gebiedsgericht beleid</a:t>
              </a:r>
              <a:endParaRPr lang="en-GB" b="1" i="1">
                <a:solidFill>
                  <a:srgbClr val="A0BFC1"/>
                </a:solidFill>
                <a:uFill>
                  <a:solidFill>
                    <a:srgbClr val="1E64C8"/>
                  </a:solidFill>
                </a:uFill>
                <a:latin typeface="+mj-lt"/>
                <a:ea typeface="+mj-ea"/>
                <a:cs typeface="+mj-cs"/>
              </a:endParaRPr>
            </a:p>
          </p:txBody>
        </p:sp>
        <p:sp>
          <p:nvSpPr>
            <p:cNvPr id="17" name="Rechthoek: afgeronde hoeken 38">
              <a:extLst>
                <a:ext uri="{FF2B5EF4-FFF2-40B4-BE49-F238E27FC236}">
                  <a16:creationId xmlns:a16="http://schemas.microsoft.com/office/drawing/2014/main" id="{BC47897A-1DEC-506C-C88E-98369B87ED3C}"/>
                </a:ext>
              </a:extLst>
            </p:cNvPr>
            <p:cNvSpPr/>
            <p:nvPr/>
          </p:nvSpPr>
          <p:spPr>
            <a:xfrm>
              <a:off x="475569" y="2562724"/>
              <a:ext cx="8481785" cy="4122142"/>
            </a:xfrm>
            <a:prstGeom prst="roundRect">
              <a:avLst>
                <a:gd name="adj" fmla="val 17395"/>
              </a:avLst>
            </a:prstGeom>
            <a:noFill/>
            <a:ln w="31750">
              <a:solidFill>
                <a:srgbClr val="A0BFC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grpSp>
    </p:spTree>
    <p:extLst>
      <p:ext uri="{BB962C8B-B14F-4D97-AF65-F5344CB8AC3E}">
        <p14:creationId xmlns:p14="http://schemas.microsoft.com/office/powerpoint/2010/main" val="3810931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AC35-3FFD-65A8-954F-CC15900235C5}"/>
              </a:ext>
            </a:extLst>
          </p:cNvPr>
          <p:cNvSpPr>
            <a:spLocks noGrp="1"/>
          </p:cNvSpPr>
          <p:nvPr>
            <p:ph type="title"/>
          </p:nvPr>
        </p:nvSpPr>
        <p:spPr>
          <a:xfrm>
            <a:off x="628650" y="0"/>
            <a:ext cx="7886700" cy="2852737"/>
          </a:xfrm>
        </p:spPr>
        <p:txBody>
          <a:bodyPr/>
          <a:lstStyle/>
          <a:p>
            <a:r>
              <a:rPr lang="nl-BE" sz="3700"/>
              <a:t>Naar een nieuwe aanpak?</a:t>
            </a:r>
            <a:br>
              <a:rPr lang="nl-BE"/>
            </a:br>
            <a:r>
              <a:rPr lang="nl-BE" sz="2800">
                <a:solidFill>
                  <a:schemeClr val="tx1"/>
                </a:solidFill>
              </a:rPr>
              <a:t>Erik Smolders, KU Leuven</a:t>
            </a:r>
          </a:p>
        </p:txBody>
      </p:sp>
    </p:spTree>
    <p:extLst>
      <p:ext uri="{BB962C8B-B14F-4D97-AF65-F5344CB8AC3E}">
        <p14:creationId xmlns:p14="http://schemas.microsoft.com/office/powerpoint/2010/main" val="3651932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DB0F-BA42-9D48-DF1C-6DE6F179CE29}"/>
              </a:ext>
            </a:extLst>
          </p:cNvPr>
          <p:cNvSpPr>
            <a:spLocks noGrp="1"/>
          </p:cNvSpPr>
          <p:nvPr>
            <p:ph type="title"/>
          </p:nvPr>
        </p:nvSpPr>
        <p:spPr>
          <a:xfrm>
            <a:off x="576262" y="288000"/>
            <a:ext cx="8280401" cy="613182"/>
          </a:xfrm>
        </p:spPr>
        <p:txBody>
          <a:bodyPr>
            <a:normAutofit fontScale="90000"/>
          </a:bodyPr>
          <a:lstStyle/>
          <a:p>
            <a:r>
              <a:rPr lang="nl-BE"/>
              <a:t>1. Bodemzorg in Vlaanderen, generiek en beleidsmatig</a:t>
            </a:r>
          </a:p>
        </p:txBody>
      </p:sp>
      <p:sp>
        <p:nvSpPr>
          <p:cNvPr id="3" name="Text Placeholder 2">
            <a:extLst>
              <a:ext uri="{FF2B5EF4-FFF2-40B4-BE49-F238E27FC236}">
                <a16:creationId xmlns:a16="http://schemas.microsoft.com/office/drawing/2014/main" id="{0F325D58-7E26-7515-AB1A-E4EF9ED024A4}"/>
              </a:ext>
            </a:extLst>
          </p:cNvPr>
          <p:cNvSpPr>
            <a:spLocks noGrp="1"/>
          </p:cNvSpPr>
          <p:nvPr>
            <p:ph type="body" sz="quarter" idx="10"/>
          </p:nvPr>
        </p:nvSpPr>
        <p:spPr>
          <a:xfrm>
            <a:off x="576263" y="2001960"/>
            <a:ext cx="8280400" cy="3781425"/>
          </a:xfrm>
        </p:spPr>
        <p:txBody>
          <a:bodyPr>
            <a:normAutofit fontScale="32500" lnSpcReduction="20000"/>
          </a:bodyPr>
          <a:lstStyle/>
          <a:p>
            <a:pPr algn="just">
              <a:lnSpc>
                <a:spcPct val="107000"/>
              </a:lnSpc>
              <a:spcAft>
                <a:spcPts val="800"/>
              </a:spcAft>
            </a:pPr>
            <a:r>
              <a:rPr lang="nl-BE" sz="6800" b="0">
                <a:effectLst/>
                <a:latin typeface="Calibri" panose="020F0502020204030204" pitchFamily="34" charset="0"/>
                <a:ea typeface="Calibri" panose="020F0502020204030204" pitchFamily="34" charset="0"/>
                <a:cs typeface="Times New Roman" panose="02020603050405020304" pitchFamily="18" charset="0"/>
              </a:rPr>
              <a:t>Er is in Vlaanderen geen geïntegreerd beleid om bodemkwaliteit te garanderen. Landgebruik bepaalt de functie van een bodem. Voor het bepalen van het optimaal landgebruik is er geen overkoepelend orgaan dat de generieke knelpunten (vb. ruimtelijke ordening, waterproblematiek, stikstofproblematiek) samen analyseert.</a:t>
            </a:r>
            <a:endParaRPr lang="nl-BE" sz="6800" b="0">
              <a:ea typeface="Calibri" panose="020F0502020204030204" pitchFamily="34" charset="0"/>
              <a:cs typeface="Times New Roman" panose="02020603050405020304" pitchFamily="18" charset="0"/>
            </a:endParaRPr>
          </a:p>
          <a:p>
            <a:pPr algn="just">
              <a:lnSpc>
                <a:spcPct val="107000"/>
              </a:lnSpc>
              <a:spcAft>
                <a:spcPts val="800"/>
              </a:spcAft>
            </a:pPr>
            <a:r>
              <a:rPr lang="nl-BE" sz="6800" b="0">
                <a:effectLst/>
                <a:latin typeface="Calibri" panose="020F0502020204030204" pitchFamily="34" charset="0"/>
                <a:ea typeface="Calibri" panose="020F0502020204030204" pitchFamily="34" charset="0"/>
                <a:cs typeface="Times New Roman" panose="02020603050405020304" pitchFamily="18" charset="0"/>
              </a:rPr>
              <a:t>Er is een sterke aanbeveling om een dergelijk </a:t>
            </a:r>
            <a:r>
              <a:rPr lang="nl-BE" sz="6800">
                <a:effectLst/>
                <a:latin typeface="Calibri" panose="020F0502020204030204" pitchFamily="34" charset="0"/>
                <a:ea typeface="Calibri" panose="020F0502020204030204" pitchFamily="34" charset="0"/>
                <a:cs typeface="Times New Roman" panose="02020603050405020304" pitchFamily="18" charset="0"/>
              </a:rPr>
              <a:t>overkoepelend orgaan </a:t>
            </a:r>
            <a:r>
              <a:rPr lang="nl-BE" sz="6800" b="0">
                <a:effectLst/>
                <a:latin typeface="Calibri" panose="020F0502020204030204" pitchFamily="34" charset="0"/>
                <a:ea typeface="Calibri" panose="020F0502020204030204" pitchFamily="34" charset="0"/>
                <a:cs typeface="Times New Roman" panose="02020603050405020304" pitchFamily="18" charset="0"/>
              </a:rPr>
              <a:t>in te stellen. Het bestaand Beleidsplan Ruimte Vlaanderen is een goed begin dat echter versterkt moet worden en het aspect bodemverontreiniging (risicoanalyse en saneringsdoelstelling) moet een wezenlijk onderdeel hiervan zijn. </a:t>
            </a:r>
          </a:p>
          <a:p>
            <a:endParaRPr lang="nl-BE"/>
          </a:p>
        </p:txBody>
      </p:sp>
      <p:sp>
        <p:nvSpPr>
          <p:cNvPr id="4" name="Slide Number Placeholder 3">
            <a:extLst>
              <a:ext uri="{FF2B5EF4-FFF2-40B4-BE49-F238E27FC236}">
                <a16:creationId xmlns:a16="http://schemas.microsoft.com/office/drawing/2014/main" id="{B9819114-CBF3-5E69-709D-2A405C4633E4}"/>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22</a:t>
            </a:fld>
            <a:endParaRPr lang="nl-BE"/>
          </a:p>
        </p:txBody>
      </p:sp>
    </p:spTree>
    <p:extLst>
      <p:ext uri="{BB962C8B-B14F-4D97-AF65-F5344CB8AC3E}">
        <p14:creationId xmlns:p14="http://schemas.microsoft.com/office/powerpoint/2010/main" val="2983818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8AB27-B57C-ECAB-12BA-FD3D6FC00420}"/>
              </a:ext>
            </a:extLst>
          </p:cNvPr>
          <p:cNvSpPr>
            <a:spLocks noGrp="1"/>
          </p:cNvSpPr>
          <p:nvPr>
            <p:ph type="title"/>
          </p:nvPr>
        </p:nvSpPr>
        <p:spPr/>
        <p:txBody>
          <a:bodyPr/>
          <a:lstStyle/>
          <a:p>
            <a:r>
              <a:rPr lang="nl-BE"/>
              <a:t>2. Bodemverontreiniging, specifiek</a:t>
            </a:r>
          </a:p>
        </p:txBody>
      </p:sp>
      <p:sp>
        <p:nvSpPr>
          <p:cNvPr id="3" name="Text Placeholder 2">
            <a:extLst>
              <a:ext uri="{FF2B5EF4-FFF2-40B4-BE49-F238E27FC236}">
                <a16:creationId xmlns:a16="http://schemas.microsoft.com/office/drawing/2014/main" id="{788FCE57-2114-0E9F-D20D-9BCC298F544B}"/>
              </a:ext>
            </a:extLst>
          </p:cNvPr>
          <p:cNvSpPr>
            <a:spLocks noGrp="1"/>
          </p:cNvSpPr>
          <p:nvPr>
            <p:ph type="body" sz="quarter" idx="10"/>
          </p:nvPr>
        </p:nvSpPr>
        <p:spPr>
          <a:xfrm>
            <a:off x="513353" y="1261408"/>
            <a:ext cx="8280400" cy="3781425"/>
          </a:xfrm>
        </p:spPr>
        <p:txBody>
          <a:bodyPr>
            <a:noAutofit/>
          </a:bodyPr>
          <a:lstStyle/>
          <a:p>
            <a:pPr lvl="1" algn="just">
              <a:lnSpc>
                <a:spcPct val="107000"/>
              </a:lnSpc>
              <a:spcAft>
                <a:spcPts val="800"/>
              </a:spcAft>
            </a:pPr>
            <a:r>
              <a:rPr lang="nl-B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Breng veranderend landgebruik in rekening: de toename in </a:t>
            </a:r>
            <a:r>
              <a:rPr lang="nl-BE"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vernatting</a:t>
            </a:r>
            <a:r>
              <a:rPr lang="nl-B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 toename van </a:t>
            </a:r>
            <a:r>
              <a:rPr lang="nl-BE"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irrigatie</a:t>
            </a:r>
            <a:r>
              <a:rPr lang="nl-B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 landbouw</a:t>
            </a:r>
          </a:p>
          <a:p>
            <a:pPr lvl="1" algn="just">
              <a:lnSpc>
                <a:spcPct val="107000"/>
              </a:lnSpc>
              <a:spcAft>
                <a:spcPts val="800"/>
              </a:spcAft>
            </a:pPr>
            <a:r>
              <a:rPr lang="nl-B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Grotere aandacht aan de </a:t>
            </a:r>
            <a:r>
              <a:rPr lang="nl-BE"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immissie </a:t>
            </a:r>
            <a:r>
              <a:rPr lang="nl-B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van contaminanten naar bodem en het effect ervan op de bodemkwaliteit op lange termijn. Meer producten/afvalstoffen in de lijst van </a:t>
            </a:r>
            <a:r>
              <a:rPr lang="nl-BE"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bodemverbeterende</a:t>
            </a:r>
            <a:r>
              <a:rPr lang="nl-B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middelen, het uitbreiden van de lijst van contaminanten en het afstemmen van de regelgeving van die stoffen t.o.v. EU regelgeving. </a:t>
            </a:r>
          </a:p>
          <a:p>
            <a:pPr lvl="1" algn="just">
              <a:lnSpc>
                <a:spcPct val="107000"/>
              </a:lnSpc>
              <a:spcAft>
                <a:spcPts val="800"/>
              </a:spcAft>
            </a:pPr>
            <a:r>
              <a:rPr lang="nl-B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Meer aandacht gaan naar geneesmiddelen en veterinaire producten in diffuse verontreiniging. </a:t>
            </a:r>
          </a:p>
          <a:p>
            <a:endParaRPr lang="nl-BE"/>
          </a:p>
        </p:txBody>
      </p:sp>
      <p:sp>
        <p:nvSpPr>
          <p:cNvPr id="4" name="Slide Number Placeholder 3">
            <a:extLst>
              <a:ext uri="{FF2B5EF4-FFF2-40B4-BE49-F238E27FC236}">
                <a16:creationId xmlns:a16="http://schemas.microsoft.com/office/drawing/2014/main" id="{A6314A25-C7D8-8C08-6679-C29AFECCC88C}"/>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23</a:t>
            </a:fld>
            <a:endParaRPr lang="nl-BE"/>
          </a:p>
        </p:txBody>
      </p:sp>
    </p:spTree>
    <p:extLst>
      <p:ext uri="{BB962C8B-B14F-4D97-AF65-F5344CB8AC3E}">
        <p14:creationId xmlns:p14="http://schemas.microsoft.com/office/powerpoint/2010/main" val="95374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Suggesties?</a:t>
            </a:r>
          </a:p>
        </p:txBody>
      </p:sp>
      <p:sp>
        <p:nvSpPr>
          <p:cNvPr id="3" name="Tijdelijke aanduiding voor tekst 2"/>
          <p:cNvSpPr>
            <a:spLocks noGrp="1"/>
          </p:cNvSpPr>
          <p:nvPr>
            <p:ph type="body" sz="quarter" idx="10"/>
          </p:nvPr>
        </p:nvSpPr>
        <p:spPr/>
        <p:txBody>
          <a:bodyPr/>
          <a:lstStyle/>
          <a:p>
            <a:pPr lvl="0"/>
            <a:endParaRPr lang="nl-BE">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24</a:t>
            </a:fld>
            <a:endParaRPr lang="nl-BE">
              <a:latin typeface="Calibri Light" panose="020F0302020204030204" pitchFamily="34" charset="0"/>
            </a:endParaRPr>
          </a:p>
        </p:txBody>
      </p:sp>
    </p:spTree>
    <p:extLst>
      <p:ext uri="{BB962C8B-B14F-4D97-AF65-F5344CB8AC3E}">
        <p14:creationId xmlns:p14="http://schemas.microsoft.com/office/powerpoint/2010/main" val="4220335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Tussentijdse stand van zaken</a:t>
            </a:r>
          </a:p>
        </p:txBody>
      </p:sp>
      <p:sp>
        <p:nvSpPr>
          <p:cNvPr id="3" name="Tijdelijke aanduiding voor tekst 2"/>
          <p:cNvSpPr>
            <a:spLocks noGrp="1"/>
          </p:cNvSpPr>
          <p:nvPr>
            <p:ph type="body" sz="quarter" idx="10"/>
          </p:nvPr>
        </p:nvSpPr>
        <p:spPr/>
        <p:txBody>
          <a:bodyPr/>
          <a:lstStyle/>
          <a:p>
            <a:pPr lvl="0"/>
            <a:r>
              <a:rPr lang="nl-BE" b="1">
                <a:latin typeface="Calibri" panose="020F0502020204030204" pitchFamily="34" charset="0"/>
              </a:rPr>
              <a:t>Inzichten rond indicatoren (Jan)</a:t>
            </a:r>
          </a:p>
          <a:p>
            <a:pPr lvl="0"/>
            <a:r>
              <a:rPr lang="nl-BE"/>
              <a:t>Inzichten rond risicobeheer </a:t>
            </a:r>
            <a:r>
              <a:rPr lang="nl-BE" b="1">
                <a:latin typeface="Calibri" panose="020F0502020204030204" pitchFamily="34" charset="0"/>
              </a:rPr>
              <a:t>(Erik)</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25</a:t>
            </a:fld>
            <a:endParaRPr lang="nl-BE">
              <a:latin typeface="Calibri Light" panose="020F0302020204030204" pitchFamily="34" charset="0"/>
            </a:endParaRPr>
          </a:p>
        </p:txBody>
      </p:sp>
    </p:spTree>
    <p:extLst>
      <p:ext uri="{BB962C8B-B14F-4D97-AF65-F5344CB8AC3E}">
        <p14:creationId xmlns:p14="http://schemas.microsoft.com/office/powerpoint/2010/main" val="4272678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latin typeface="Flanders Art Sans Bold"/>
              </a:rPr>
              <a:t>Indicatoren voor de bepaling van gezonde bodem in Vlaanderen</a:t>
            </a:r>
            <a:endParaRPr lang="nl-BE">
              <a:solidFill>
                <a:schemeClr val="bg2"/>
              </a:solidFill>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6263" y="2501163"/>
            <a:ext cx="8280400" cy="901425"/>
          </a:xfrm>
        </p:spPr>
        <p:txBody>
          <a:bodyPr vert="horz" lIns="0" tIns="0" rIns="0" bIns="0" rtlCol="0" anchor="t">
            <a:normAutofit/>
          </a:bodyPr>
          <a:lstStyle/>
          <a:p>
            <a:pPr marL="0" indent="0">
              <a:buNone/>
            </a:pPr>
            <a:r>
              <a:rPr lang="nl-BE" b="1">
                <a:latin typeface="Calibri"/>
                <a:cs typeface="Calibri"/>
              </a:rPr>
              <a:t>Jan</a:t>
            </a:r>
            <a:r>
              <a:rPr lang="nl-BE">
                <a:latin typeface="Calibri"/>
                <a:cs typeface="Calibri"/>
              </a:rPr>
              <a:t> Bronders / Ilse Van Keer</a:t>
            </a:r>
            <a:endParaRPr lang="nl-NL">
              <a:latin typeface="Calibri"/>
              <a:cs typeface="Calibri"/>
            </a:endParaRP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26</a:t>
            </a:fld>
            <a:endParaRPr lang="nl-BE">
              <a:latin typeface="Calibri Light" panose="020F0302020204030204" pitchFamily="34" charset="0"/>
            </a:endParaRPr>
          </a:p>
        </p:txBody>
      </p:sp>
    </p:spTree>
    <p:extLst>
      <p:ext uri="{BB962C8B-B14F-4D97-AF65-F5344CB8AC3E}">
        <p14:creationId xmlns:p14="http://schemas.microsoft.com/office/powerpoint/2010/main" val="3154219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latin typeface="Flanders Art Sans Bold"/>
              </a:rPr>
              <a:t>Indicatoren voor de bepaling van gezonde bodem in Vlaanderen</a:t>
            </a:r>
            <a:endParaRPr lang="nl-BE">
              <a:solidFill>
                <a:schemeClr val="bg2"/>
              </a:solidFill>
              <a:latin typeface="Flanders Art Sans Bold" panose="00000800000000000000" pitchFamily="50"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27</a:t>
            </a:fld>
            <a:endParaRPr lang="nl-BE">
              <a:latin typeface="Calibri Light" panose="020F0302020204030204" pitchFamily="34" charset="0"/>
            </a:endParaRPr>
          </a:p>
        </p:txBody>
      </p:sp>
      <p:pic>
        <p:nvPicPr>
          <p:cNvPr id="5" name="Afbeelding 5" descr="Afbeelding met tekst, schermopname, ontwerp&#10;&#10;Automatisch gegenereerde beschrijving">
            <a:extLst>
              <a:ext uri="{FF2B5EF4-FFF2-40B4-BE49-F238E27FC236}">
                <a16:creationId xmlns:a16="http://schemas.microsoft.com/office/drawing/2014/main" id="{7BDB2D96-3952-E4B7-DFEA-E4710B05F67A}"/>
              </a:ext>
            </a:extLst>
          </p:cNvPr>
          <p:cNvPicPr>
            <a:picLocks noChangeAspect="1"/>
          </p:cNvPicPr>
          <p:nvPr/>
        </p:nvPicPr>
        <p:blipFill>
          <a:blip r:embed="rId2"/>
          <a:stretch>
            <a:fillRect/>
          </a:stretch>
        </p:blipFill>
        <p:spPr>
          <a:xfrm>
            <a:off x="2282328" y="1539290"/>
            <a:ext cx="4505898" cy="3614166"/>
          </a:xfrm>
          <a:prstGeom prst="rect">
            <a:avLst/>
          </a:prstGeom>
        </p:spPr>
      </p:pic>
      <p:pic>
        <p:nvPicPr>
          <p:cNvPr id="8" name="Afbeelding 8" descr="Afbeelding met schermopname, Lettertype, Graphics&#10;&#10;Automatisch gegenereerde beschrijving">
            <a:extLst>
              <a:ext uri="{FF2B5EF4-FFF2-40B4-BE49-F238E27FC236}">
                <a16:creationId xmlns:a16="http://schemas.microsoft.com/office/drawing/2014/main" id="{70B0051E-E6E3-836E-04C6-F7F7F8A37419}"/>
              </a:ext>
            </a:extLst>
          </p:cNvPr>
          <p:cNvPicPr>
            <a:picLocks noChangeAspect="1"/>
          </p:cNvPicPr>
          <p:nvPr/>
        </p:nvPicPr>
        <p:blipFill>
          <a:blip r:embed="rId3"/>
          <a:stretch>
            <a:fillRect/>
          </a:stretch>
        </p:blipFill>
        <p:spPr>
          <a:xfrm>
            <a:off x="1240388" y="5416322"/>
            <a:ext cx="6424200" cy="386018"/>
          </a:xfrm>
          <a:prstGeom prst="rect">
            <a:avLst/>
          </a:prstGeom>
        </p:spPr>
      </p:pic>
    </p:spTree>
    <p:extLst>
      <p:ext uri="{BB962C8B-B14F-4D97-AF65-F5344CB8AC3E}">
        <p14:creationId xmlns:p14="http://schemas.microsoft.com/office/powerpoint/2010/main" val="1281987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tx1"/>
                </a:solidFill>
                <a:latin typeface="Flanders Art Sans Bold"/>
              </a:rPr>
              <a:t>EU-Bodemstrategie 2030</a:t>
            </a:r>
            <a:endParaRPr lang="nl-BE">
              <a:solidFill>
                <a:schemeClr val="tx1"/>
              </a:solidFill>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6263" y="1934163"/>
            <a:ext cx="8280400" cy="3781425"/>
          </a:xfrm>
        </p:spPr>
        <p:txBody>
          <a:bodyPr vert="horz" lIns="0" tIns="0" rIns="0" bIns="0" rtlCol="0" anchor="t">
            <a:normAutofit/>
          </a:bodyPr>
          <a:lstStyle/>
          <a:p>
            <a:pPr marL="287655" indent="-287655"/>
            <a:endParaRPr lang="nl-BE">
              <a:latin typeface="Calibri"/>
              <a:cs typeface="Calibri"/>
            </a:endParaRP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28</a:t>
            </a:fld>
            <a:endParaRPr lang="nl-BE">
              <a:latin typeface="Calibri Light" panose="020F0302020204030204" pitchFamily="34" charset="0"/>
            </a:endParaRPr>
          </a:p>
        </p:txBody>
      </p:sp>
      <p:sp>
        <p:nvSpPr>
          <p:cNvPr id="5" name="Tekstvak 4">
            <a:extLst>
              <a:ext uri="{FF2B5EF4-FFF2-40B4-BE49-F238E27FC236}">
                <a16:creationId xmlns:a16="http://schemas.microsoft.com/office/drawing/2014/main" id="{7FD53A53-E43C-BC83-2BB1-AB8295AFE14D}"/>
              </a:ext>
            </a:extLst>
          </p:cNvPr>
          <p:cNvSpPr txBox="1"/>
          <p:nvPr/>
        </p:nvSpPr>
        <p:spPr>
          <a:xfrm>
            <a:off x="575999" y="1314000"/>
            <a:ext cx="6065999" cy="36933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rgbClr val="0070C0"/>
                </a:solidFill>
                <a:cs typeface="Calibri"/>
              </a:rPr>
              <a:t>WAT is een gezonde bodem?</a:t>
            </a:r>
            <a:endParaRPr lang="nl-NL"/>
          </a:p>
        </p:txBody>
      </p:sp>
      <p:sp>
        <p:nvSpPr>
          <p:cNvPr id="8" name="Tijdelijke aanduiding voor tekst 2">
            <a:extLst>
              <a:ext uri="{FF2B5EF4-FFF2-40B4-BE49-F238E27FC236}">
                <a16:creationId xmlns:a16="http://schemas.microsoft.com/office/drawing/2014/main" id="{1A3CF400-C253-148B-C038-6766BA41A42D}"/>
              </a:ext>
            </a:extLst>
          </p:cNvPr>
          <p:cNvSpPr txBox="1">
            <a:spLocks/>
          </p:cNvSpPr>
          <p:nvPr/>
        </p:nvSpPr>
        <p:spPr>
          <a:xfrm>
            <a:off x="576263" y="1808163"/>
            <a:ext cx="8280400" cy="3943425"/>
          </a:xfrm>
          <a:prstGeom prst="rect">
            <a:avLst/>
          </a:prstGeom>
        </p:spPr>
        <p:txBody>
          <a:bodyPr vert="horz" lIns="0" tIns="0" rIns="0" bIns="0" rtlCol="0" anchor="t">
            <a:normAutofit fontScale="92500" lnSpcReduction="10000"/>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b="0">
                <a:solidFill>
                  <a:srgbClr val="FF0000"/>
                </a:solidFill>
                <a:latin typeface="Calibri"/>
                <a:cs typeface="Calibri"/>
              </a:rPr>
              <a:t>Bodems zijn gezond wanneer zij zich in een goede chemische, biologische en fysieke toestand bevinden en dus in staat zijn om voortdurend zo veel mogelijk van de volgende ecosysteemdiensten te leveren:</a:t>
            </a:r>
            <a:endParaRPr lang="nl-BE" b="0">
              <a:solidFill>
                <a:srgbClr val="FF0000"/>
              </a:solidFill>
              <a:cs typeface="Calibri"/>
            </a:endParaRPr>
          </a:p>
          <a:p>
            <a:pPr marL="575945" lvl="1" indent="-287655"/>
            <a:r>
              <a:rPr lang="nl-BE">
                <a:solidFill>
                  <a:srgbClr val="000000"/>
                </a:solidFill>
                <a:latin typeface="Calibri"/>
                <a:cs typeface="Calibri"/>
              </a:rPr>
              <a:t>Zorgen voor voedsel- en biomassaproductie, met name in de landbouw en bosbouw;</a:t>
            </a:r>
            <a:endParaRPr lang="nl-BE" b="0">
              <a:latin typeface="Calibri"/>
              <a:cs typeface="Calibri"/>
            </a:endParaRPr>
          </a:p>
          <a:p>
            <a:pPr marL="575945" lvl="1" indent="-287655">
              <a:buClr>
                <a:srgbClr val="808080"/>
              </a:buClr>
            </a:pPr>
            <a:r>
              <a:rPr lang="nl-BE">
                <a:solidFill>
                  <a:srgbClr val="000000"/>
                </a:solidFill>
                <a:latin typeface="Calibri"/>
                <a:cs typeface="Calibri"/>
              </a:rPr>
              <a:t>Water absorberen, opslaan en filteren en nutriënten en stoffen transformeren, waardoor grondwaterlichamen worden beschermd;</a:t>
            </a:r>
            <a:endParaRPr lang="nl-BE" b="0">
              <a:latin typeface="Calibri"/>
              <a:cs typeface="Calibri"/>
            </a:endParaRPr>
          </a:p>
          <a:p>
            <a:pPr marL="575945" lvl="1" indent="-287655">
              <a:buClr>
                <a:srgbClr val="808080"/>
              </a:buClr>
            </a:pPr>
            <a:r>
              <a:rPr lang="nl-BE">
                <a:solidFill>
                  <a:srgbClr val="000000"/>
                </a:solidFill>
                <a:latin typeface="Calibri"/>
                <a:cs typeface="Calibri"/>
              </a:rPr>
              <a:t>De basis vormen voor leven en biodiversiteit, met inbegrip van </a:t>
            </a:r>
            <a:r>
              <a:rPr lang="nl-BE" err="1">
                <a:solidFill>
                  <a:srgbClr val="000000"/>
                </a:solidFill>
                <a:latin typeface="Calibri"/>
                <a:cs typeface="Calibri"/>
              </a:rPr>
              <a:t>habitats</a:t>
            </a:r>
            <a:r>
              <a:rPr lang="nl-BE">
                <a:solidFill>
                  <a:srgbClr val="000000"/>
                </a:solidFill>
                <a:latin typeface="Calibri"/>
                <a:cs typeface="Calibri"/>
              </a:rPr>
              <a:t>, soorten en genen;</a:t>
            </a:r>
            <a:endParaRPr lang="nl-BE">
              <a:solidFill>
                <a:srgbClr val="000000"/>
              </a:solidFill>
              <a:cs typeface="Calibri"/>
            </a:endParaRPr>
          </a:p>
          <a:p>
            <a:pPr marL="575945" lvl="1" indent="-287655">
              <a:buClr>
                <a:srgbClr val="808080"/>
              </a:buClr>
            </a:pPr>
            <a:r>
              <a:rPr lang="nl-BE">
                <a:solidFill>
                  <a:srgbClr val="000000"/>
                </a:solidFill>
                <a:latin typeface="Calibri"/>
                <a:cs typeface="Calibri"/>
              </a:rPr>
              <a:t>Als koolstofreservoir fungeren;</a:t>
            </a:r>
            <a:endParaRPr lang="nl-BE">
              <a:solidFill>
                <a:srgbClr val="000000"/>
              </a:solidFill>
              <a:cs typeface="Calibri"/>
            </a:endParaRPr>
          </a:p>
          <a:p>
            <a:pPr marL="575945" lvl="1" indent="-287655">
              <a:buClr>
                <a:srgbClr val="808080"/>
              </a:buClr>
            </a:pPr>
            <a:r>
              <a:rPr lang="nl-BE">
                <a:solidFill>
                  <a:srgbClr val="000000"/>
                </a:solidFill>
                <a:latin typeface="Calibri"/>
                <a:cs typeface="Calibri"/>
              </a:rPr>
              <a:t>Een fysiek platform en culturele diensten voor mensen en hun activiteiten bieden;</a:t>
            </a:r>
          </a:p>
          <a:p>
            <a:pPr marL="575945" lvl="1" indent="-287655">
              <a:buClr>
                <a:srgbClr val="808080"/>
              </a:buClr>
            </a:pPr>
            <a:r>
              <a:rPr lang="nl-BE">
                <a:solidFill>
                  <a:srgbClr val="000000"/>
                </a:solidFill>
                <a:latin typeface="Calibri"/>
                <a:cs typeface="Calibri"/>
              </a:rPr>
              <a:t>Als bron van grondstoffen dienen;</a:t>
            </a:r>
            <a:endParaRPr lang="nl-BE" b="0">
              <a:solidFill>
                <a:srgbClr val="000000"/>
              </a:solidFill>
              <a:latin typeface="Calibri"/>
              <a:cs typeface="Calibri"/>
            </a:endParaRPr>
          </a:p>
          <a:p>
            <a:pPr marL="575945" lvl="1" indent="-287655">
              <a:buClr>
                <a:srgbClr val="808080"/>
              </a:buClr>
            </a:pPr>
            <a:r>
              <a:rPr lang="nl-BE">
                <a:solidFill>
                  <a:srgbClr val="000000"/>
                </a:solidFill>
                <a:latin typeface="Calibri"/>
                <a:cs typeface="Calibri"/>
              </a:rPr>
              <a:t>Het archief zijn van geologisch, </a:t>
            </a:r>
            <a:r>
              <a:rPr lang="nl-BE" err="1">
                <a:solidFill>
                  <a:srgbClr val="000000"/>
                </a:solidFill>
                <a:latin typeface="Calibri"/>
                <a:cs typeface="Calibri"/>
              </a:rPr>
              <a:t>geomorfologisch</a:t>
            </a:r>
            <a:r>
              <a:rPr lang="nl-BE">
                <a:solidFill>
                  <a:srgbClr val="000000"/>
                </a:solidFill>
                <a:latin typeface="Calibri"/>
                <a:cs typeface="Calibri"/>
              </a:rPr>
              <a:t> en archeologisch erfgoed.</a:t>
            </a:r>
            <a:endParaRPr lang="nl-BE" b="0">
              <a:solidFill>
                <a:srgbClr val="000000"/>
              </a:solidFill>
              <a:latin typeface="Calibri"/>
              <a:cs typeface="Calibri"/>
            </a:endParaRPr>
          </a:p>
          <a:p>
            <a:pPr marL="287655" indent="-287655">
              <a:buClr>
                <a:srgbClr val="000000"/>
              </a:buClr>
            </a:pPr>
            <a:endParaRPr lang="nl-BE" b="0">
              <a:solidFill>
                <a:srgbClr val="000000"/>
              </a:solidFill>
              <a:cs typeface="Calibri"/>
            </a:endParaRPr>
          </a:p>
          <a:p>
            <a:pPr marL="287655" indent="-287655">
              <a:buClr>
                <a:srgbClr val="000000"/>
              </a:buClr>
            </a:pPr>
            <a:endParaRPr lang="nl-BE" b="0">
              <a:solidFill>
                <a:srgbClr val="FF0000"/>
              </a:solidFill>
              <a:cs typeface="Calibri"/>
            </a:endParaRPr>
          </a:p>
          <a:p>
            <a:pPr marL="287655" indent="-287655">
              <a:buClr>
                <a:srgbClr val="000000"/>
              </a:buClr>
            </a:pPr>
            <a:endParaRPr lang="nl-BE">
              <a:cs typeface="Calibri"/>
            </a:endParaRPr>
          </a:p>
        </p:txBody>
      </p:sp>
      <p:sp>
        <p:nvSpPr>
          <p:cNvPr id="7" name="Rechthoek 6">
            <a:extLst>
              <a:ext uri="{FF2B5EF4-FFF2-40B4-BE49-F238E27FC236}">
                <a16:creationId xmlns:a16="http://schemas.microsoft.com/office/drawing/2014/main" id="{1476D178-69BB-6938-7E87-EA88F95325D2}"/>
              </a:ext>
            </a:extLst>
          </p:cNvPr>
          <p:cNvSpPr/>
          <p:nvPr/>
        </p:nvSpPr>
        <p:spPr>
          <a:xfrm>
            <a:off x="576000" y="1755000"/>
            <a:ext cx="8280000" cy="846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64242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800">
                <a:solidFill>
                  <a:schemeClr val="tx1"/>
                </a:solidFill>
                <a:latin typeface="Flanders Art Sans Bold"/>
              </a:rPr>
              <a:t>Het begrip "indicator" m.b.t. de evaluatie van de status van bodem is alvast niet nieuw</a:t>
            </a:r>
            <a:endParaRPr lang="nl-BE" sz="2800">
              <a:solidFill>
                <a:schemeClr val="tx1"/>
              </a:solidFill>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6263" y="1934163"/>
            <a:ext cx="8280400" cy="3781425"/>
          </a:xfrm>
        </p:spPr>
        <p:txBody>
          <a:bodyPr vert="horz" lIns="0" tIns="0" rIns="0" bIns="0" rtlCol="0" anchor="t">
            <a:normAutofit/>
          </a:bodyPr>
          <a:lstStyle/>
          <a:p>
            <a:pPr marL="287655" indent="-287655"/>
            <a:endParaRPr lang="nl-BE">
              <a:latin typeface="Calibri"/>
              <a:cs typeface="Calibri"/>
            </a:endParaRP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29</a:t>
            </a:fld>
            <a:endParaRPr lang="nl-BE">
              <a:latin typeface="Calibri Light" panose="020F0302020204030204" pitchFamily="34" charset="0"/>
            </a:endParaRPr>
          </a:p>
        </p:txBody>
      </p:sp>
      <p:sp>
        <p:nvSpPr>
          <p:cNvPr id="5" name="Tekstvak 4">
            <a:extLst>
              <a:ext uri="{FF2B5EF4-FFF2-40B4-BE49-F238E27FC236}">
                <a16:creationId xmlns:a16="http://schemas.microsoft.com/office/drawing/2014/main" id="{7FD53A53-E43C-BC83-2BB1-AB8295AFE14D}"/>
              </a:ext>
            </a:extLst>
          </p:cNvPr>
          <p:cNvSpPr txBox="1"/>
          <p:nvPr/>
        </p:nvSpPr>
        <p:spPr>
          <a:xfrm>
            <a:off x="575999" y="1413000"/>
            <a:ext cx="7235999" cy="36933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rgbClr val="0070C0"/>
                </a:solidFill>
                <a:cs typeface="Calibri"/>
              </a:rPr>
              <a:t>Bv: RIVM rapport 607604005 / 2003 Ecologische kwaliteit van de bodem.</a:t>
            </a:r>
            <a:endParaRPr lang="nl-NL"/>
          </a:p>
        </p:txBody>
      </p:sp>
      <p:sp>
        <p:nvSpPr>
          <p:cNvPr id="8" name="Tijdelijke aanduiding voor tekst 2">
            <a:extLst>
              <a:ext uri="{FF2B5EF4-FFF2-40B4-BE49-F238E27FC236}">
                <a16:creationId xmlns:a16="http://schemas.microsoft.com/office/drawing/2014/main" id="{1A3CF400-C253-148B-C038-6766BA41A42D}"/>
              </a:ext>
            </a:extLst>
          </p:cNvPr>
          <p:cNvSpPr txBox="1">
            <a:spLocks/>
          </p:cNvSpPr>
          <p:nvPr/>
        </p:nvSpPr>
        <p:spPr>
          <a:xfrm>
            <a:off x="576263" y="1997163"/>
            <a:ext cx="8280400" cy="3943425"/>
          </a:xfrm>
          <a:prstGeom prst="rect">
            <a:avLst/>
          </a:prstGeom>
        </p:spPr>
        <p:txBody>
          <a:bodyPr vert="horz" lIns="0" tIns="0" rIns="0" bIns="0" rtlCol="0" anchor="t">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buClr>
                <a:prstClr val="black"/>
              </a:buClr>
            </a:pPr>
            <a:r>
              <a:rPr lang="nl-BE" b="0">
                <a:solidFill>
                  <a:srgbClr val="0070C0"/>
                </a:solidFill>
                <a:latin typeface="Calibri"/>
                <a:cs typeface="Calibri"/>
                <a:hlinkClick r:id="rId2">
                  <a:extLst>
                    <a:ext uri="{A12FA001-AC4F-418D-AE19-62706E023703}">
                      <ahyp:hlinkClr xmlns:ahyp="http://schemas.microsoft.com/office/drawing/2018/hyperlinkcolor" val="tx"/>
                    </a:ext>
                  </a:extLst>
                </a:hlinkClick>
              </a:rPr>
              <a:t>https://www.rivm.nl/bibliotheek/rapporten/607604005.pdf</a:t>
            </a:r>
            <a:r>
              <a:rPr lang="nl-BE" b="0">
                <a:solidFill>
                  <a:srgbClr val="0070C0"/>
                </a:solidFill>
                <a:latin typeface="Calibri"/>
                <a:cs typeface="Calibri"/>
              </a:rPr>
              <a:t> </a:t>
            </a:r>
            <a:endParaRPr lang="nl-BE" b="0">
              <a:solidFill>
                <a:srgbClr val="0070C0"/>
              </a:solidFill>
              <a:cs typeface="Calibri"/>
            </a:endParaRPr>
          </a:p>
          <a:p>
            <a:pPr marL="287655" indent="-287655">
              <a:buClr>
                <a:srgbClr val="000000"/>
              </a:buClr>
            </a:pPr>
            <a:r>
              <a:rPr lang="nl-BE" b="0">
                <a:latin typeface="Calibri"/>
                <a:cs typeface="Calibri"/>
              </a:rPr>
              <a:t>Ter onderbouwing van het duurzaamheidsbeleid van de bodem werd gewerkt aan de ontwikkeling van een </a:t>
            </a:r>
            <a:r>
              <a:rPr lang="nl-BE" b="0" u="sng" err="1">
                <a:latin typeface="Calibri"/>
                <a:cs typeface="Calibri"/>
              </a:rPr>
              <a:t>bodembiologische</a:t>
            </a:r>
            <a:r>
              <a:rPr lang="nl-BE" b="0" u="sng">
                <a:latin typeface="Calibri"/>
                <a:cs typeface="Calibri"/>
              </a:rPr>
              <a:t> indicator</a:t>
            </a:r>
            <a:r>
              <a:rPr lang="nl-BE" b="0">
                <a:latin typeface="Calibri"/>
                <a:cs typeface="Calibri"/>
              </a:rPr>
              <a:t> (</a:t>
            </a:r>
            <a:r>
              <a:rPr lang="nl-BE" b="0" err="1">
                <a:latin typeface="Calibri"/>
                <a:cs typeface="Calibri"/>
              </a:rPr>
              <a:t>BoBI</a:t>
            </a:r>
            <a:r>
              <a:rPr lang="nl-BE" b="0">
                <a:latin typeface="Calibri"/>
                <a:cs typeface="Calibri"/>
              </a:rPr>
              <a:t>)</a:t>
            </a:r>
          </a:p>
          <a:p>
            <a:pPr marL="287655" indent="-287655">
              <a:buClr>
                <a:srgbClr val="000000"/>
              </a:buClr>
            </a:pPr>
            <a:r>
              <a:rPr lang="nl-BE" b="0">
                <a:solidFill>
                  <a:srgbClr val="000000"/>
                </a:solidFill>
                <a:latin typeface="Calibri"/>
                <a:cs typeface="Calibri"/>
              </a:rPr>
              <a:t>Daarvoor werden ecologische gegevens over de soort, diversiteit, het aantal organismen per soort en de activiteit van de organismen verzameld.</a:t>
            </a:r>
          </a:p>
          <a:p>
            <a:pPr marL="287655" indent="-287655">
              <a:buClr>
                <a:srgbClr val="000000"/>
              </a:buClr>
            </a:pPr>
            <a:r>
              <a:rPr lang="nl-BE" b="0">
                <a:solidFill>
                  <a:srgbClr val="000000"/>
                </a:solidFill>
                <a:latin typeface="Calibri"/>
                <a:cs typeface="Calibri"/>
              </a:rPr>
              <a:t>Ten behoeve van het beleid moet een karakteriseringsysteem van de bodem worden ontwikkeld in de </a:t>
            </a:r>
            <a:r>
              <a:rPr lang="nl-BE" b="0" u="sng">
                <a:solidFill>
                  <a:srgbClr val="000000"/>
                </a:solidFill>
                <a:latin typeface="Calibri"/>
                <a:cs typeface="Calibri"/>
              </a:rPr>
              <a:t>termen van "goed" en "slecht"</a:t>
            </a:r>
          </a:p>
          <a:p>
            <a:pPr marL="575945" lvl="1" indent="-287655">
              <a:buClr>
                <a:srgbClr val="808080"/>
              </a:buClr>
            </a:pPr>
            <a:endParaRPr lang="nl-BE" b="0">
              <a:solidFill>
                <a:srgbClr val="000000"/>
              </a:solidFill>
              <a:cs typeface="Calibri"/>
            </a:endParaRPr>
          </a:p>
          <a:p>
            <a:pPr marL="287655" indent="-287655">
              <a:buClr>
                <a:srgbClr val="000000"/>
              </a:buClr>
            </a:pPr>
            <a:endParaRPr lang="nl-BE" b="0">
              <a:solidFill>
                <a:srgbClr val="000000"/>
              </a:solidFill>
              <a:cs typeface="Calibri"/>
            </a:endParaRPr>
          </a:p>
          <a:p>
            <a:pPr marL="287655" indent="-287655">
              <a:buClr>
                <a:srgbClr val="000000"/>
              </a:buClr>
            </a:pPr>
            <a:endParaRPr lang="nl-BE" b="0">
              <a:solidFill>
                <a:srgbClr val="FF0000"/>
              </a:solidFill>
              <a:cs typeface="Calibri"/>
            </a:endParaRPr>
          </a:p>
          <a:p>
            <a:pPr marL="287655" indent="-287655">
              <a:buClr>
                <a:srgbClr val="000000"/>
              </a:buClr>
            </a:pPr>
            <a:endParaRPr lang="nl-BE">
              <a:cs typeface="Calibri"/>
            </a:endParaRPr>
          </a:p>
        </p:txBody>
      </p:sp>
    </p:spTree>
    <p:extLst>
      <p:ext uri="{BB962C8B-B14F-4D97-AF65-F5344CB8AC3E}">
        <p14:creationId xmlns:p14="http://schemas.microsoft.com/office/powerpoint/2010/main" val="1915415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Aanleiding </a:t>
            </a:r>
            <a:r>
              <a:rPr lang="nl-BE" err="1">
                <a:solidFill>
                  <a:schemeClr val="bg2"/>
                </a:solidFill>
                <a:latin typeface="Flanders Art Sans Bold" panose="00000800000000000000" pitchFamily="50" charset="0"/>
              </a:rPr>
              <a:t>herevaluatie</a:t>
            </a:r>
            <a:r>
              <a:rPr lang="nl-BE">
                <a:solidFill>
                  <a:schemeClr val="bg2"/>
                </a:solidFill>
                <a:latin typeface="Flanders Art Sans Bold" panose="00000800000000000000" pitchFamily="50" charset="0"/>
              </a:rPr>
              <a:t> bodemdecreet</a:t>
            </a:r>
          </a:p>
        </p:txBody>
      </p:sp>
      <p:sp>
        <p:nvSpPr>
          <p:cNvPr id="3" name="Tijdelijke aanduiding voor tekst 2"/>
          <p:cNvSpPr>
            <a:spLocks noGrp="1"/>
          </p:cNvSpPr>
          <p:nvPr>
            <p:ph type="body" sz="quarter" idx="10"/>
          </p:nvPr>
        </p:nvSpPr>
        <p:spPr/>
        <p:txBody>
          <a:bodyPr/>
          <a:lstStyle/>
          <a:p>
            <a:pPr lvl="0"/>
            <a:r>
              <a:rPr lang="nl-BE" b="1">
                <a:latin typeface="Calibri" panose="020F0502020204030204" pitchFamily="34" charset="0"/>
              </a:rPr>
              <a:t>Decreet bestaat sinds 1995</a:t>
            </a:r>
          </a:p>
          <a:p>
            <a:pPr lvl="0"/>
            <a:r>
              <a:rPr lang="nl-BE"/>
              <a:t>Maatschappelijke evoluties – nieuwe inzichten</a:t>
            </a:r>
          </a:p>
          <a:p>
            <a:pPr lvl="0"/>
            <a:r>
              <a:rPr lang="nl-BE" b="1">
                <a:latin typeface="Calibri" panose="020F0502020204030204" pitchFamily="34" charset="0"/>
              </a:rPr>
              <a:t>PFAS context</a:t>
            </a:r>
          </a:p>
          <a:p>
            <a:pPr lvl="0"/>
            <a:r>
              <a:rPr lang="nl-BE"/>
              <a:t>Europese context</a:t>
            </a:r>
            <a:endParaRPr lang="nl-BE" b="1">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3</a:t>
            </a:fld>
            <a:endParaRPr lang="nl-BE">
              <a:latin typeface="Calibri Light" panose="020F0302020204030204" pitchFamily="34" charset="0"/>
            </a:endParaRPr>
          </a:p>
        </p:txBody>
      </p:sp>
    </p:spTree>
    <p:extLst>
      <p:ext uri="{BB962C8B-B14F-4D97-AF65-F5344CB8AC3E}">
        <p14:creationId xmlns:p14="http://schemas.microsoft.com/office/powerpoint/2010/main" val="484473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800">
                <a:solidFill>
                  <a:schemeClr val="tx1"/>
                </a:solidFill>
                <a:latin typeface="Flanders Art Sans Bold"/>
              </a:rPr>
              <a:t>Het begrip "indicator" m.b.t. de evaluatie van de status van bodem is alvast niet nieuw</a:t>
            </a:r>
            <a:endParaRPr lang="nl-BE" sz="2800">
              <a:solidFill>
                <a:schemeClr val="tx1"/>
              </a:solidFill>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6263" y="1934163"/>
            <a:ext cx="8280400" cy="3781425"/>
          </a:xfrm>
        </p:spPr>
        <p:txBody>
          <a:bodyPr vert="horz" lIns="0" tIns="0" rIns="0" bIns="0" rtlCol="0" anchor="t">
            <a:normAutofit/>
          </a:bodyPr>
          <a:lstStyle/>
          <a:p>
            <a:pPr marL="287655" indent="-287655"/>
            <a:endParaRPr lang="nl-BE">
              <a:latin typeface="Calibri"/>
              <a:cs typeface="Calibri"/>
            </a:endParaRP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30</a:t>
            </a:fld>
            <a:endParaRPr lang="nl-BE">
              <a:latin typeface="Calibri Light" panose="020F0302020204030204" pitchFamily="34" charset="0"/>
            </a:endParaRPr>
          </a:p>
        </p:txBody>
      </p:sp>
      <p:sp>
        <p:nvSpPr>
          <p:cNvPr id="5" name="Tekstvak 4">
            <a:extLst>
              <a:ext uri="{FF2B5EF4-FFF2-40B4-BE49-F238E27FC236}">
                <a16:creationId xmlns:a16="http://schemas.microsoft.com/office/drawing/2014/main" id="{7FD53A53-E43C-BC83-2BB1-AB8295AFE14D}"/>
              </a:ext>
            </a:extLst>
          </p:cNvPr>
          <p:cNvSpPr txBox="1"/>
          <p:nvPr/>
        </p:nvSpPr>
        <p:spPr>
          <a:xfrm>
            <a:off x="575999" y="1413000"/>
            <a:ext cx="8189999" cy="36933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rgbClr val="0070C0"/>
                </a:solidFill>
                <a:cs typeface="Calibri"/>
              </a:rPr>
              <a:t>Bv: RIVM rapport </a:t>
            </a:r>
            <a:r>
              <a:rPr lang="nl-NL">
                <a:solidFill>
                  <a:srgbClr val="FF0000"/>
                </a:solidFill>
                <a:cs typeface="Calibri"/>
              </a:rPr>
              <a:t>2014</a:t>
            </a:r>
            <a:r>
              <a:rPr lang="nl-NL">
                <a:solidFill>
                  <a:srgbClr val="0070C0"/>
                </a:solidFill>
                <a:cs typeface="Calibri"/>
              </a:rPr>
              <a:t> Een indicatorsysteem voor ecosysteemdiensten van de bodem.</a:t>
            </a:r>
            <a:endParaRPr lang="nl-NL"/>
          </a:p>
        </p:txBody>
      </p:sp>
      <p:sp>
        <p:nvSpPr>
          <p:cNvPr id="8" name="Tijdelijke aanduiding voor tekst 2">
            <a:extLst>
              <a:ext uri="{FF2B5EF4-FFF2-40B4-BE49-F238E27FC236}">
                <a16:creationId xmlns:a16="http://schemas.microsoft.com/office/drawing/2014/main" id="{1A3CF400-C253-148B-C038-6766BA41A42D}"/>
              </a:ext>
            </a:extLst>
          </p:cNvPr>
          <p:cNvSpPr txBox="1">
            <a:spLocks/>
          </p:cNvSpPr>
          <p:nvPr/>
        </p:nvSpPr>
        <p:spPr>
          <a:xfrm>
            <a:off x="576263" y="1997163"/>
            <a:ext cx="8280400" cy="3943425"/>
          </a:xfrm>
          <a:prstGeom prst="rect">
            <a:avLst/>
          </a:prstGeom>
        </p:spPr>
        <p:txBody>
          <a:bodyPr vert="horz" lIns="0" tIns="0" rIns="0" bIns="0" rtlCol="0" anchor="t">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buClr>
                <a:prstClr val="black"/>
              </a:buClr>
            </a:pPr>
            <a:r>
              <a:rPr lang="nl-BE" b="0">
                <a:solidFill>
                  <a:srgbClr val="0070C0"/>
                </a:solidFill>
                <a:latin typeface="Calibri"/>
                <a:cs typeface="Calibri"/>
                <a:hlinkClick r:id="rId2">
                  <a:extLst>
                    <a:ext uri="{A12FA001-AC4F-418D-AE19-62706E023703}">
                      <ahyp:hlinkClr xmlns:ahyp="http://schemas.microsoft.com/office/drawing/2018/hyperlinkcolor" val="tx"/>
                    </a:ext>
                  </a:extLst>
                </a:hlinkClick>
              </a:rPr>
              <a:t>https://www.rivm.nl/bibliotheek/rapporten/2014-0145.pdf</a:t>
            </a:r>
            <a:r>
              <a:rPr lang="nl-BE" b="0">
                <a:solidFill>
                  <a:srgbClr val="0070C0"/>
                </a:solidFill>
                <a:latin typeface="Calibri"/>
                <a:cs typeface="Calibri"/>
              </a:rPr>
              <a:t> </a:t>
            </a:r>
            <a:endParaRPr lang="nl-BE" b="0">
              <a:solidFill>
                <a:srgbClr val="0070C0"/>
              </a:solidFill>
              <a:cs typeface="Calibri"/>
            </a:endParaRPr>
          </a:p>
          <a:p>
            <a:pPr marL="287655" indent="-287655">
              <a:buClr>
                <a:srgbClr val="000000"/>
              </a:buClr>
            </a:pPr>
            <a:r>
              <a:rPr lang="nl-BE" b="0" u="sng">
                <a:latin typeface="Calibri"/>
                <a:cs typeface="Calibri"/>
              </a:rPr>
              <a:t>Een set indicatoren bestaat uit biologische, chemische en fysische bodemindicatoren en uit systeemgerichte indicatoren</a:t>
            </a:r>
            <a:r>
              <a:rPr lang="nl-BE" b="0">
                <a:latin typeface="Calibri"/>
                <a:cs typeface="Calibri"/>
              </a:rPr>
              <a:t> (die bijvoorbeeld informatie over het bodemmanagement bevatten)</a:t>
            </a:r>
          </a:p>
          <a:p>
            <a:pPr marL="287655" indent="-287655">
              <a:buClr>
                <a:srgbClr val="000000"/>
              </a:buClr>
            </a:pPr>
            <a:r>
              <a:rPr lang="nl-BE" b="0">
                <a:solidFill>
                  <a:srgbClr val="000000"/>
                </a:solidFill>
                <a:latin typeface="Calibri"/>
                <a:cs typeface="Calibri"/>
              </a:rPr>
              <a:t>Deze studie geeft in een bijlage een lijst met geaggregeerde indicatoren voor de meting van de bodembiodiversiteit en ecosysteemdiensten van de bodem</a:t>
            </a:r>
          </a:p>
          <a:p>
            <a:pPr marL="287655" indent="-287655">
              <a:buClr>
                <a:srgbClr val="000000"/>
              </a:buClr>
            </a:pPr>
            <a:r>
              <a:rPr lang="nl-BE" b="0">
                <a:solidFill>
                  <a:srgbClr val="000000"/>
                </a:solidFill>
                <a:latin typeface="Calibri"/>
                <a:cs typeface="Calibri"/>
              </a:rPr>
              <a:t>Gewichten (van indicatoren) werden bepaald op basis van expert </a:t>
            </a:r>
            <a:r>
              <a:rPr lang="nl-BE" b="0" err="1">
                <a:solidFill>
                  <a:srgbClr val="000000"/>
                </a:solidFill>
                <a:latin typeface="Calibri"/>
                <a:cs typeface="Calibri"/>
              </a:rPr>
              <a:t>judgement</a:t>
            </a:r>
            <a:endParaRPr lang="nl-BE" b="0" err="1">
              <a:cs typeface="Calibri"/>
            </a:endParaRPr>
          </a:p>
          <a:p>
            <a:pPr marL="287655" indent="-287655">
              <a:buClr>
                <a:srgbClr val="000000"/>
              </a:buClr>
            </a:pPr>
            <a:r>
              <a:rPr lang="nl-BE" b="0">
                <a:solidFill>
                  <a:srgbClr val="000000"/>
                </a:solidFill>
                <a:latin typeface="Calibri"/>
                <a:cs typeface="Calibri"/>
              </a:rPr>
              <a:t>-&gt; </a:t>
            </a:r>
            <a:r>
              <a:rPr lang="nl-BE" b="0" u="sng">
                <a:solidFill>
                  <a:srgbClr val="FF0000"/>
                </a:solidFill>
                <a:latin typeface="Calibri"/>
                <a:cs typeface="Calibri"/>
              </a:rPr>
              <a:t>niet evident om eenduidige indicatoren vast te leggen</a:t>
            </a:r>
            <a:endParaRPr lang="nl-BE" b="0" u="sng">
              <a:solidFill>
                <a:srgbClr val="FF0000"/>
              </a:solidFill>
              <a:cs typeface="Calibri"/>
            </a:endParaRPr>
          </a:p>
          <a:p>
            <a:pPr marL="575945" lvl="1" indent="-287655">
              <a:buClr>
                <a:srgbClr val="808080"/>
              </a:buClr>
            </a:pPr>
            <a:endParaRPr lang="nl-BE" b="0">
              <a:solidFill>
                <a:srgbClr val="000000"/>
              </a:solidFill>
              <a:cs typeface="Calibri"/>
            </a:endParaRPr>
          </a:p>
          <a:p>
            <a:pPr marL="287655" indent="-287655">
              <a:buClr>
                <a:srgbClr val="000000"/>
              </a:buClr>
            </a:pPr>
            <a:endParaRPr lang="nl-BE" b="0">
              <a:solidFill>
                <a:srgbClr val="000000"/>
              </a:solidFill>
              <a:cs typeface="Calibri"/>
            </a:endParaRPr>
          </a:p>
          <a:p>
            <a:pPr marL="287655" indent="-287655">
              <a:buClr>
                <a:srgbClr val="000000"/>
              </a:buClr>
            </a:pPr>
            <a:endParaRPr lang="nl-BE" b="0">
              <a:solidFill>
                <a:srgbClr val="FF0000"/>
              </a:solidFill>
              <a:cs typeface="Calibri"/>
            </a:endParaRPr>
          </a:p>
          <a:p>
            <a:pPr marL="287655" indent="-287655">
              <a:buClr>
                <a:srgbClr val="000000"/>
              </a:buClr>
            </a:pPr>
            <a:endParaRPr lang="nl-BE">
              <a:cs typeface="Calibri"/>
            </a:endParaRPr>
          </a:p>
        </p:txBody>
      </p:sp>
    </p:spTree>
    <p:extLst>
      <p:ext uri="{BB962C8B-B14F-4D97-AF65-F5344CB8AC3E}">
        <p14:creationId xmlns:p14="http://schemas.microsoft.com/office/powerpoint/2010/main" val="3706814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262" y="288000"/>
            <a:ext cx="8280401" cy="992563"/>
          </a:xfrm>
        </p:spPr>
        <p:txBody>
          <a:bodyPr>
            <a:normAutofit/>
          </a:bodyPr>
          <a:lstStyle/>
          <a:p>
            <a:r>
              <a:rPr lang="nl-BE" sz="2800">
                <a:solidFill>
                  <a:schemeClr val="tx1"/>
                </a:solidFill>
                <a:latin typeface="Flanders Art Sans Bold"/>
              </a:rPr>
              <a:t>Anderen zijn er ook mee bezig</a:t>
            </a:r>
            <a:endParaRPr lang="nl-BE" sz="2800">
              <a:solidFill>
                <a:schemeClr val="tx1"/>
              </a:solidFill>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6263" y="1934163"/>
            <a:ext cx="8280400" cy="3781425"/>
          </a:xfrm>
        </p:spPr>
        <p:txBody>
          <a:bodyPr vert="horz" lIns="0" tIns="0" rIns="0" bIns="0" rtlCol="0" anchor="t">
            <a:normAutofit/>
          </a:bodyPr>
          <a:lstStyle/>
          <a:p>
            <a:pPr marL="287655" indent="-287655"/>
            <a:endParaRPr lang="nl-BE">
              <a:latin typeface="Calibri"/>
              <a:cs typeface="Calibri"/>
            </a:endParaRP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31</a:t>
            </a:fld>
            <a:endParaRPr lang="nl-BE">
              <a:latin typeface="Calibri Light" panose="020F0302020204030204" pitchFamily="34" charset="0"/>
            </a:endParaRPr>
          </a:p>
        </p:txBody>
      </p:sp>
      <p:sp>
        <p:nvSpPr>
          <p:cNvPr id="5" name="Tekstvak 4">
            <a:extLst>
              <a:ext uri="{FF2B5EF4-FFF2-40B4-BE49-F238E27FC236}">
                <a16:creationId xmlns:a16="http://schemas.microsoft.com/office/drawing/2014/main" id="{7FD53A53-E43C-BC83-2BB1-AB8295AFE14D}"/>
              </a:ext>
            </a:extLst>
          </p:cNvPr>
          <p:cNvSpPr txBox="1"/>
          <p:nvPr/>
        </p:nvSpPr>
        <p:spPr>
          <a:xfrm>
            <a:off x="575999" y="1413000"/>
            <a:ext cx="8189999" cy="36933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rgbClr val="0070C0"/>
                </a:solidFill>
                <a:cs typeface="Calibri"/>
              </a:rPr>
              <a:t>Leefmilieu Brussel – </a:t>
            </a:r>
            <a:r>
              <a:rPr lang="nl-NL" err="1">
                <a:solidFill>
                  <a:srgbClr val="0070C0"/>
                </a:solidFill>
                <a:cs typeface="Calibri"/>
              </a:rPr>
              <a:t>Good</a:t>
            </a:r>
            <a:r>
              <a:rPr lang="nl-NL">
                <a:solidFill>
                  <a:srgbClr val="0070C0"/>
                </a:solidFill>
                <a:cs typeface="Calibri"/>
              </a:rPr>
              <a:t> </a:t>
            </a:r>
            <a:r>
              <a:rPr lang="nl-NL" err="1">
                <a:solidFill>
                  <a:srgbClr val="0070C0"/>
                </a:solidFill>
                <a:cs typeface="Calibri"/>
              </a:rPr>
              <a:t>Soil</a:t>
            </a:r>
            <a:r>
              <a:rPr lang="nl-NL">
                <a:solidFill>
                  <a:srgbClr val="0070C0"/>
                </a:solidFill>
                <a:cs typeface="Calibri"/>
              </a:rPr>
              <a:t>-strategie</a:t>
            </a:r>
          </a:p>
        </p:txBody>
      </p:sp>
      <p:sp>
        <p:nvSpPr>
          <p:cNvPr id="8" name="Tijdelijke aanduiding voor tekst 2">
            <a:extLst>
              <a:ext uri="{FF2B5EF4-FFF2-40B4-BE49-F238E27FC236}">
                <a16:creationId xmlns:a16="http://schemas.microsoft.com/office/drawing/2014/main" id="{1A3CF400-C253-148B-C038-6766BA41A42D}"/>
              </a:ext>
            </a:extLst>
          </p:cNvPr>
          <p:cNvSpPr txBox="1">
            <a:spLocks/>
          </p:cNvSpPr>
          <p:nvPr/>
        </p:nvSpPr>
        <p:spPr>
          <a:xfrm>
            <a:off x="576263" y="1997163"/>
            <a:ext cx="8280400" cy="3943425"/>
          </a:xfrm>
          <a:prstGeom prst="rect">
            <a:avLst/>
          </a:prstGeom>
        </p:spPr>
        <p:txBody>
          <a:bodyPr vert="horz" lIns="0" tIns="0" rIns="0" bIns="0" rtlCol="0" anchor="t">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buClr>
                <a:prstClr val="black"/>
              </a:buClr>
            </a:pPr>
            <a:r>
              <a:rPr lang="nl-BE" b="0">
                <a:solidFill>
                  <a:srgbClr val="0070C0"/>
                </a:solidFill>
                <a:latin typeface="Calibri"/>
                <a:cs typeface="Calibri"/>
                <a:hlinkClick r:id="rId2">
                  <a:extLst>
                    <a:ext uri="{A12FA001-AC4F-418D-AE19-62706E023703}">
                      <ahyp:hlinkClr xmlns:ahyp="http://schemas.microsoft.com/office/drawing/2018/hyperlinkcolor" val="tx"/>
                    </a:ext>
                  </a:extLst>
                </a:hlinkClick>
              </a:rPr>
              <a:t>https://leefmilieu.brussels/burgers/news/wat-zijn-de-functies-van-de-brussels-bodems</a:t>
            </a:r>
            <a:endParaRPr lang="nl-BE" b="0">
              <a:solidFill>
                <a:srgbClr val="0070C0"/>
              </a:solidFill>
              <a:cs typeface="Calibri"/>
            </a:endParaRPr>
          </a:p>
          <a:p>
            <a:pPr marL="287655" indent="-287655">
              <a:buClr>
                <a:srgbClr val="000000"/>
              </a:buClr>
            </a:pPr>
            <a:r>
              <a:rPr lang="nl-BE" b="0">
                <a:latin typeface="Calibri"/>
                <a:cs typeface="Calibri"/>
              </a:rPr>
              <a:t>BIM heeft een "</a:t>
            </a:r>
            <a:r>
              <a:rPr lang="nl-BE" b="0" err="1">
                <a:latin typeface="Calibri"/>
                <a:cs typeface="Calibri"/>
              </a:rPr>
              <a:t>good</a:t>
            </a:r>
            <a:r>
              <a:rPr lang="nl-BE" b="0">
                <a:latin typeface="Calibri"/>
                <a:cs typeface="Calibri"/>
              </a:rPr>
              <a:t> </a:t>
            </a:r>
            <a:r>
              <a:rPr lang="nl-BE" b="0" err="1">
                <a:latin typeface="Calibri"/>
                <a:cs typeface="Calibri"/>
              </a:rPr>
              <a:t>soil</a:t>
            </a:r>
            <a:r>
              <a:rPr lang="nl-BE" b="0">
                <a:latin typeface="Calibri"/>
                <a:cs typeface="Calibri"/>
              </a:rPr>
              <a:t>" strategie voorgesteld, deze is gelinkt aan de EU strategie -&gt; </a:t>
            </a:r>
            <a:r>
              <a:rPr lang="nl-BE" b="0">
                <a:solidFill>
                  <a:srgbClr val="FF0000"/>
                </a:solidFill>
                <a:latin typeface="Calibri"/>
                <a:cs typeface="Calibri"/>
              </a:rPr>
              <a:t>voorstel (moet nog verder uitgewerkt worden)</a:t>
            </a:r>
          </a:p>
          <a:p>
            <a:pPr marL="287655" indent="-287655">
              <a:buClr>
                <a:srgbClr val="000000"/>
              </a:buClr>
            </a:pPr>
            <a:r>
              <a:rPr lang="nl-BE" sz="1600" b="0">
                <a:solidFill>
                  <a:srgbClr val="41D9F9"/>
                </a:solidFill>
                <a:latin typeface="Wingdings"/>
                <a:cs typeface="Calibri"/>
                <a:sym typeface="Wingdings"/>
              </a:rPr>
              <a:t>§</a:t>
            </a:r>
            <a:r>
              <a:rPr lang="nl-BE" sz="1600" b="0">
                <a:solidFill>
                  <a:srgbClr val="002E56"/>
                </a:solidFill>
                <a:latin typeface="Calibri"/>
                <a:cs typeface="Calibri"/>
              </a:rPr>
              <a:t>Omvat o.a. verschillende aspecten van de bodem: nr. 1 Kleur; nr. 2 Textuur; nr. 3 Structuur; nr. 4 Verdichting en infiltratie; nr. 5 Aanvulgrond; nr. 6 Bodemleven; nr. 7 Grondwaterpeil en vochtigheid; nr. 8 Organisch materiaal; nr. 9 Begroeiing</a:t>
            </a:r>
            <a:endParaRPr lang="nl-BE">
              <a:solidFill>
                <a:srgbClr val="000000"/>
              </a:solidFill>
              <a:cs typeface="Calibri" panose="020F0502020204030204" pitchFamily="34" charset="0"/>
            </a:endParaRPr>
          </a:p>
          <a:p>
            <a:pPr marL="287655" indent="-287655">
              <a:buClr>
                <a:srgbClr val="000000"/>
              </a:buClr>
            </a:pPr>
            <a:endParaRPr lang="nl-BE" b="0">
              <a:cs typeface="Calibri"/>
            </a:endParaRPr>
          </a:p>
          <a:p>
            <a:pPr marL="575945" lvl="1" indent="-287655">
              <a:buClr>
                <a:srgbClr val="808080"/>
              </a:buClr>
            </a:pPr>
            <a:endParaRPr lang="nl-BE" b="0">
              <a:solidFill>
                <a:srgbClr val="000000"/>
              </a:solidFill>
              <a:cs typeface="Calibri"/>
            </a:endParaRPr>
          </a:p>
          <a:p>
            <a:pPr marL="287655" indent="-287655">
              <a:buClr>
                <a:srgbClr val="000000"/>
              </a:buClr>
            </a:pPr>
            <a:endParaRPr lang="nl-BE" b="0">
              <a:solidFill>
                <a:srgbClr val="000000"/>
              </a:solidFill>
              <a:cs typeface="Calibri"/>
            </a:endParaRPr>
          </a:p>
          <a:p>
            <a:pPr marL="287655" indent="-287655">
              <a:buClr>
                <a:srgbClr val="000000"/>
              </a:buClr>
            </a:pPr>
            <a:endParaRPr lang="nl-BE" b="0">
              <a:solidFill>
                <a:srgbClr val="FF0000"/>
              </a:solidFill>
              <a:cs typeface="Calibri"/>
            </a:endParaRPr>
          </a:p>
          <a:p>
            <a:pPr marL="287655" indent="-287655">
              <a:buClr>
                <a:srgbClr val="000000"/>
              </a:buClr>
            </a:pPr>
            <a:endParaRPr lang="nl-BE">
              <a:solidFill>
                <a:srgbClr val="000000"/>
              </a:solidFill>
              <a:cs typeface="Calibri"/>
            </a:endParaRPr>
          </a:p>
        </p:txBody>
      </p:sp>
      <p:pic>
        <p:nvPicPr>
          <p:cNvPr id="6" name="Afbeelding 6" descr="Afbeelding met tekenfilm, boom, hemel, tekening&#10;&#10;Automatisch gegenereerde beschrijving">
            <a:extLst>
              <a:ext uri="{FF2B5EF4-FFF2-40B4-BE49-F238E27FC236}">
                <a16:creationId xmlns:a16="http://schemas.microsoft.com/office/drawing/2014/main" id="{0D20648B-1B60-01A8-AA8C-53DE81239D5E}"/>
              </a:ext>
            </a:extLst>
          </p:cNvPr>
          <p:cNvPicPr>
            <a:picLocks noChangeAspect="1"/>
          </p:cNvPicPr>
          <p:nvPr/>
        </p:nvPicPr>
        <p:blipFill>
          <a:blip r:embed="rId3"/>
          <a:stretch>
            <a:fillRect/>
          </a:stretch>
        </p:blipFill>
        <p:spPr>
          <a:xfrm>
            <a:off x="2561400" y="4170930"/>
            <a:ext cx="4966200" cy="2395140"/>
          </a:xfrm>
          <a:prstGeom prst="rect">
            <a:avLst/>
          </a:prstGeom>
        </p:spPr>
      </p:pic>
    </p:spTree>
    <p:extLst>
      <p:ext uri="{BB962C8B-B14F-4D97-AF65-F5344CB8AC3E}">
        <p14:creationId xmlns:p14="http://schemas.microsoft.com/office/powerpoint/2010/main" val="2806270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262" y="288000"/>
            <a:ext cx="8280401" cy="992563"/>
          </a:xfrm>
        </p:spPr>
        <p:txBody>
          <a:bodyPr>
            <a:normAutofit/>
          </a:bodyPr>
          <a:lstStyle/>
          <a:p>
            <a:r>
              <a:rPr lang="nl-BE" sz="2800">
                <a:solidFill>
                  <a:schemeClr val="tx1"/>
                </a:solidFill>
                <a:latin typeface="Flanders Art Sans Bold"/>
              </a:rPr>
              <a:t>Anderen zijn er ook mee bezig</a:t>
            </a:r>
            <a:endParaRPr lang="nl-BE" sz="2800">
              <a:solidFill>
                <a:schemeClr val="tx1"/>
              </a:solidFill>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6263" y="1934163"/>
            <a:ext cx="8280400" cy="3781425"/>
          </a:xfrm>
        </p:spPr>
        <p:txBody>
          <a:bodyPr vert="horz" lIns="0" tIns="0" rIns="0" bIns="0" rtlCol="0" anchor="t">
            <a:normAutofit/>
          </a:bodyPr>
          <a:lstStyle/>
          <a:p>
            <a:pPr marL="287655" indent="-287655"/>
            <a:endParaRPr lang="nl-BE">
              <a:latin typeface="Calibri"/>
              <a:cs typeface="Calibri"/>
            </a:endParaRP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32</a:t>
            </a:fld>
            <a:endParaRPr lang="nl-BE">
              <a:latin typeface="Calibri Light" panose="020F0302020204030204" pitchFamily="34" charset="0"/>
            </a:endParaRPr>
          </a:p>
        </p:txBody>
      </p:sp>
      <p:sp>
        <p:nvSpPr>
          <p:cNvPr id="5" name="Tekstvak 4">
            <a:extLst>
              <a:ext uri="{FF2B5EF4-FFF2-40B4-BE49-F238E27FC236}">
                <a16:creationId xmlns:a16="http://schemas.microsoft.com/office/drawing/2014/main" id="{7FD53A53-E43C-BC83-2BB1-AB8295AFE14D}"/>
              </a:ext>
            </a:extLst>
          </p:cNvPr>
          <p:cNvSpPr txBox="1"/>
          <p:nvPr/>
        </p:nvSpPr>
        <p:spPr>
          <a:xfrm>
            <a:off x="575999" y="1413000"/>
            <a:ext cx="8189999" cy="36933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rgbClr val="0070C0"/>
                </a:solidFill>
                <a:cs typeface="Calibri"/>
              </a:rPr>
              <a:t>Archief – Symposium Bodem Breed (bodembreedsymposium.nl)</a:t>
            </a:r>
          </a:p>
        </p:txBody>
      </p:sp>
      <p:pic>
        <p:nvPicPr>
          <p:cNvPr id="7" name="Afbeelding 8" descr="Afbeelding met tekst, schermopname, Lettertype, Website&#10;&#10;Automatisch gegenereerde beschrijving">
            <a:extLst>
              <a:ext uri="{FF2B5EF4-FFF2-40B4-BE49-F238E27FC236}">
                <a16:creationId xmlns:a16="http://schemas.microsoft.com/office/drawing/2014/main" id="{06393599-B5C1-09F6-8F75-1BA4A9786EA3}"/>
              </a:ext>
            </a:extLst>
          </p:cNvPr>
          <p:cNvPicPr>
            <a:picLocks noChangeAspect="1"/>
          </p:cNvPicPr>
          <p:nvPr/>
        </p:nvPicPr>
        <p:blipFill>
          <a:blip r:embed="rId2"/>
          <a:stretch>
            <a:fillRect/>
          </a:stretch>
        </p:blipFill>
        <p:spPr>
          <a:xfrm>
            <a:off x="572400" y="1781921"/>
            <a:ext cx="6757200" cy="4185158"/>
          </a:xfrm>
          <a:prstGeom prst="rect">
            <a:avLst/>
          </a:prstGeom>
        </p:spPr>
      </p:pic>
    </p:spTree>
    <p:extLst>
      <p:ext uri="{BB962C8B-B14F-4D97-AF65-F5344CB8AC3E}">
        <p14:creationId xmlns:p14="http://schemas.microsoft.com/office/powerpoint/2010/main" val="4246373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800">
                <a:solidFill>
                  <a:srgbClr val="00B0F0"/>
                </a:solidFill>
                <a:latin typeface="Flanders Art Sans Bold"/>
              </a:rPr>
              <a:t>Voorlopige conclusies m.b.t. toepassing indicatoren in het Vlaams bodembeleid</a:t>
            </a:r>
            <a:endParaRPr lang="nl-BE" sz="2800">
              <a:solidFill>
                <a:srgbClr val="00B0F0"/>
              </a:solidFill>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6263" y="1934163"/>
            <a:ext cx="8280400" cy="3781425"/>
          </a:xfrm>
        </p:spPr>
        <p:txBody>
          <a:bodyPr vert="horz" lIns="0" tIns="0" rIns="0" bIns="0" rtlCol="0" anchor="t">
            <a:normAutofit/>
          </a:bodyPr>
          <a:lstStyle/>
          <a:p>
            <a:pPr marL="287655" indent="-287655"/>
            <a:endParaRPr lang="nl-BE">
              <a:latin typeface="Calibri"/>
              <a:cs typeface="Calibri"/>
            </a:endParaRP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33</a:t>
            </a:fld>
            <a:endParaRPr lang="nl-BE">
              <a:latin typeface="Calibri Light" panose="020F0302020204030204" pitchFamily="34" charset="0"/>
            </a:endParaRPr>
          </a:p>
        </p:txBody>
      </p:sp>
      <p:sp>
        <p:nvSpPr>
          <p:cNvPr id="8" name="Tijdelijke aanduiding voor tekst 2">
            <a:extLst>
              <a:ext uri="{FF2B5EF4-FFF2-40B4-BE49-F238E27FC236}">
                <a16:creationId xmlns:a16="http://schemas.microsoft.com/office/drawing/2014/main" id="{1A3CF400-C253-148B-C038-6766BA41A42D}"/>
              </a:ext>
            </a:extLst>
          </p:cNvPr>
          <p:cNvSpPr txBox="1">
            <a:spLocks/>
          </p:cNvSpPr>
          <p:nvPr/>
        </p:nvSpPr>
        <p:spPr>
          <a:xfrm>
            <a:off x="576263" y="1808163"/>
            <a:ext cx="8280400" cy="3943425"/>
          </a:xfrm>
          <a:prstGeom prst="rect">
            <a:avLst/>
          </a:prstGeom>
        </p:spPr>
        <p:txBody>
          <a:bodyPr vert="horz" lIns="0" tIns="0" rIns="0" bIns="0" rtlCol="0" anchor="t">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buClr>
                <a:srgbClr val="000000"/>
              </a:buClr>
            </a:pPr>
            <a:r>
              <a:rPr lang="nl-BE">
                <a:latin typeface="Calibri"/>
                <a:cs typeface="Calibri"/>
              </a:rPr>
              <a:t>In de EU-bodemstrategie wordt voorgesteld om een "</a:t>
            </a:r>
            <a:r>
              <a:rPr lang="nl-BE">
                <a:solidFill>
                  <a:srgbClr val="FF0000"/>
                </a:solidFill>
                <a:latin typeface="Calibri"/>
                <a:cs typeface="Calibri"/>
              </a:rPr>
              <a:t>bodemdashboard</a:t>
            </a:r>
            <a:r>
              <a:rPr lang="nl-BE">
                <a:latin typeface="Calibri"/>
                <a:cs typeface="Calibri"/>
              </a:rPr>
              <a:t>" te ontwikkelen, met een reeks betrouwbare bodemindicatoren waarin trends en prognoses zijn opgenomen.</a:t>
            </a:r>
            <a:endParaRPr lang="nl-BE">
              <a:cs typeface="Calibri"/>
            </a:endParaRPr>
          </a:p>
          <a:p>
            <a:pPr marL="287655" indent="-287655">
              <a:buClr>
                <a:srgbClr val="000000"/>
              </a:buClr>
            </a:pPr>
            <a:r>
              <a:rPr lang="nl-BE">
                <a:solidFill>
                  <a:srgbClr val="000000"/>
                </a:solidFill>
                <a:latin typeface="Calibri"/>
                <a:cs typeface="Calibri"/>
              </a:rPr>
              <a:t>De </a:t>
            </a:r>
            <a:r>
              <a:rPr lang="nl-BE">
                <a:solidFill>
                  <a:srgbClr val="FF0000"/>
                </a:solidFill>
                <a:latin typeface="Calibri"/>
                <a:cs typeface="Calibri"/>
              </a:rPr>
              <a:t>definitie van "gezonde bodem"</a:t>
            </a:r>
            <a:r>
              <a:rPr lang="nl-BE">
                <a:solidFill>
                  <a:srgbClr val="000000"/>
                </a:solidFill>
                <a:latin typeface="Calibri"/>
                <a:cs typeface="Calibri"/>
              </a:rPr>
              <a:t> tezamen met de meetbaarheid van indicatoren zal bepalend zijn voor de selectie van welke </a:t>
            </a:r>
            <a:r>
              <a:rPr lang="nl-BE" err="1">
                <a:solidFill>
                  <a:srgbClr val="000000"/>
                </a:solidFill>
                <a:latin typeface="Calibri"/>
                <a:cs typeface="Calibri"/>
              </a:rPr>
              <a:t>idicatoren</a:t>
            </a:r>
            <a:r>
              <a:rPr lang="nl-BE">
                <a:solidFill>
                  <a:srgbClr val="000000"/>
                </a:solidFill>
                <a:latin typeface="Calibri"/>
                <a:cs typeface="Calibri"/>
              </a:rPr>
              <a:t> er kunnen gehanteerd worden.</a:t>
            </a:r>
          </a:p>
          <a:p>
            <a:pPr marL="287655" indent="-287655">
              <a:buClr>
                <a:srgbClr val="000000"/>
              </a:buClr>
            </a:pPr>
            <a:r>
              <a:rPr lang="nl-BE">
                <a:latin typeface="Calibri"/>
                <a:cs typeface="Calibri"/>
              </a:rPr>
              <a:t>Er is nood aan een goede </a:t>
            </a:r>
            <a:r>
              <a:rPr lang="nl-BE">
                <a:solidFill>
                  <a:srgbClr val="FF0000"/>
                </a:solidFill>
                <a:latin typeface="Calibri"/>
                <a:cs typeface="Calibri"/>
              </a:rPr>
              <a:t>definitie van "bodemgezondheid"</a:t>
            </a:r>
            <a:r>
              <a:rPr lang="nl-BE">
                <a:latin typeface="Calibri"/>
                <a:cs typeface="Calibri"/>
              </a:rPr>
              <a:t>. Deze hoeft niet identiek te zijn aan deze van het huidig ontwerp van de Europese Commissie.</a:t>
            </a:r>
            <a:endParaRPr lang="nl-BE">
              <a:cs typeface="Calibri"/>
            </a:endParaRPr>
          </a:p>
          <a:p>
            <a:pPr marL="287655" indent="-287655">
              <a:buClr>
                <a:srgbClr val="000000"/>
              </a:buClr>
            </a:pPr>
            <a:r>
              <a:rPr lang="nl-BE">
                <a:solidFill>
                  <a:srgbClr val="FF0000"/>
                </a:solidFill>
                <a:latin typeface="Calibri"/>
                <a:cs typeface="Calibri"/>
              </a:rPr>
              <a:t>Landgebruik </a:t>
            </a:r>
            <a:r>
              <a:rPr lang="nl-BE">
                <a:latin typeface="Calibri"/>
                <a:cs typeface="Calibri"/>
              </a:rPr>
              <a:t>zal een grotere rol spelen bij afleiden van "gezonde bodems".</a:t>
            </a:r>
            <a:endParaRPr lang="nl-BE">
              <a:cs typeface="Calibri"/>
            </a:endParaRPr>
          </a:p>
          <a:p>
            <a:pPr marL="575945" lvl="1" indent="-287655">
              <a:buClr>
                <a:srgbClr val="808080"/>
              </a:buClr>
            </a:pPr>
            <a:endParaRPr lang="nl-BE" b="0">
              <a:solidFill>
                <a:srgbClr val="000000"/>
              </a:solidFill>
              <a:cs typeface="Calibri"/>
            </a:endParaRPr>
          </a:p>
          <a:p>
            <a:pPr marL="287655" indent="-287655">
              <a:buClr>
                <a:srgbClr val="000000"/>
              </a:buClr>
            </a:pPr>
            <a:endParaRPr lang="nl-BE" b="0">
              <a:solidFill>
                <a:srgbClr val="000000"/>
              </a:solidFill>
              <a:cs typeface="Calibri"/>
            </a:endParaRPr>
          </a:p>
          <a:p>
            <a:pPr marL="287655" indent="-287655">
              <a:buClr>
                <a:srgbClr val="000000"/>
              </a:buClr>
            </a:pPr>
            <a:endParaRPr lang="nl-BE" b="0">
              <a:solidFill>
                <a:srgbClr val="FF0000"/>
              </a:solidFill>
              <a:cs typeface="Calibri"/>
            </a:endParaRPr>
          </a:p>
          <a:p>
            <a:pPr marL="287655" indent="-287655">
              <a:buClr>
                <a:srgbClr val="000000"/>
              </a:buClr>
            </a:pPr>
            <a:endParaRPr lang="nl-BE">
              <a:cs typeface="Calibri"/>
            </a:endParaRPr>
          </a:p>
        </p:txBody>
      </p:sp>
    </p:spTree>
    <p:extLst>
      <p:ext uri="{BB962C8B-B14F-4D97-AF65-F5344CB8AC3E}">
        <p14:creationId xmlns:p14="http://schemas.microsoft.com/office/powerpoint/2010/main" val="2522485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800">
                <a:solidFill>
                  <a:srgbClr val="00B0F0"/>
                </a:solidFill>
                <a:latin typeface="Flanders Art Sans Bold"/>
              </a:rPr>
              <a:t>Voorlopige conclusies m.b.t. toepassing indicatoren in het Vlaams bodembeleid</a:t>
            </a:r>
            <a:endParaRPr lang="nl-BE" sz="2800">
              <a:solidFill>
                <a:srgbClr val="00B0F0"/>
              </a:solidFill>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6263" y="1934163"/>
            <a:ext cx="8280400" cy="3781425"/>
          </a:xfrm>
        </p:spPr>
        <p:txBody>
          <a:bodyPr vert="horz" lIns="0" tIns="0" rIns="0" bIns="0" rtlCol="0" anchor="t">
            <a:normAutofit/>
          </a:bodyPr>
          <a:lstStyle/>
          <a:p>
            <a:pPr marL="287655" indent="-287655"/>
            <a:endParaRPr lang="nl-BE">
              <a:latin typeface="Calibri"/>
              <a:cs typeface="Calibri"/>
            </a:endParaRP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dirty="0"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dirty="0" smtClean="0">
                <a:latin typeface="Calibri Light" panose="020F0302020204030204" pitchFamily="34" charset="0"/>
              </a:rPr>
              <a:pPr/>
              <a:t>34</a:t>
            </a:fld>
            <a:endParaRPr lang="nl-BE">
              <a:latin typeface="Calibri Light" panose="020F0302020204030204" pitchFamily="34" charset="0"/>
            </a:endParaRPr>
          </a:p>
        </p:txBody>
      </p:sp>
      <p:sp>
        <p:nvSpPr>
          <p:cNvPr id="8" name="Tijdelijke aanduiding voor tekst 2">
            <a:extLst>
              <a:ext uri="{FF2B5EF4-FFF2-40B4-BE49-F238E27FC236}">
                <a16:creationId xmlns:a16="http://schemas.microsoft.com/office/drawing/2014/main" id="{1A3CF400-C253-148B-C038-6766BA41A42D}"/>
              </a:ext>
            </a:extLst>
          </p:cNvPr>
          <p:cNvSpPr txBox="1">
            <a:spLocks/>
          </p:cNvSpPr>
          <p:nvPr/>
        </p:nvSpPr>
        <p:spPr>
          <a:xfrm>
            <a:off x="576263" y="1808163"/>
            <a:ext cx="8280400" cy="3943425"/>
          </a:xfrm>
          <a:prstGeom prst="rect">
            <a:avLst/>
          </a:prstGeom>
        </p:spPr>
        <p:txBody>
          <a:bodyPr vert="horz" lIns="0" tIns="0" rIns="0" bIns="0" rtlCol="0" anchor="t">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buClr>
                <a:srgbClr val="000000"/>
              </a:buClr>
            </a:pPr>
            <a:r>
              <a:rPr lang="nl-BE">
                <a:latin typeface="Calibri"/>
                <a:cs typeface="Calibri"/>
              </a:rPr>
              <a:t>We moeten afstemmen </a:t>
            </a:r>
            <a:r>
              <a:rPr lang="nl-BE">
                <a:solidFill>
                  <a:srgbClr val="FF0000"/>
                </a:solidFill>
                <a:latin typeface="Calibri"/>
                <a:cs typeface="Calibri"/>
              </a:rPr>
              <a:t>hoe we bodemkwaliteit in de toekomst gaan bepalen</a:t>
            </a:r>
            <a:r>
              <a:rPr lang="nl-BE">
                <a:latin typeface="Calibri"/>
                <a:cs typeface="Calibri"/>
              </a:rPr>
              <a:t> m.a.w. niet enkel sturen op basis van (voornamelijk chemische) analyses.</a:t>
            </a:r>
            <a:endParaRPr lang="nl-BE">
              <a:cs typeface="Calibri"/>
            </a:endParaRPr>
          </a:p>
          <a:p>
            <a:pPr marL="287655" indent="-287655">
              <a:buClr>
                <a:srgbClr val="000000"/>
              </a:buClr>
            </a:pPr>
            <a:r>
              <a:rPr lang="nl-BE">
                <a:solidFill>
                  <a:srgbClr val="000000"/>
                </a:solidFill>
                <a:latin typeface="Calibri"/>
                <a:cs typeface="Calibri"/>
              </a:rPr>
              <a:t>"bodemindicatoren" gaan er zeker komen </a:t>
            </a:r>
            <a:r>
              <a:rPr lang="nl-BE">
                <a:solidFill>
                  <a:srgbClr val="FF0000"/>
                </a:solidFill>
                <a:latin typeface="Calibri"/>
                <a:cs typeface="Calibri"/>
              </a:rPr>
              <a:t>in het bodembeleid in Vlaanderen</a:t>
            </a:r>
            <a:r>
              <a:rPr lang="nl-BE">
                <a:solidFill>
                  <a:srgbClr val="000000"/>
                </a:solidFill>
                <a:latin typeface="Calibri"/>
                <a:cs typeface="Calibri"/>
              </a:rPr>
              <a:t>.</a:t>
            </a:r>
            <a:endParaRPr lang="nl-BE">
              <a:solidFill>
                <a:srgbClr val="000000"/>
              </a:solidFill>
              <a:cs typeface="Calibri"/>
            </a:endParaRPr>
          </a:p>
          <a:p>
            <a:pPr marL="287655" indent="-287655">
              <a:buClr>
                <a:srgbClr val="000000"/>
              </a:buClr>
            </a:pPr>
            <a:r>
              <a:rPr lang="nl-BE">
                <a:solidFill>
                  <a:srgbClr val="000000"/>
                </a:solidFill>
                <a:latin typeface="Calibri"/>
                <a:cs typeface="Calibri"/>
              </a:rPr>
              <a:t>Een indicator moet ingrepen zichtbaar maken m.a.w. een </a:t>
            </a:r>
            <a:r>
              <a:rPr lang="nl-BE">
                <a:solidFill>
                  <a:srgbClr val="FF0000"/>
                </a:solidFill>
                <a:latin typeface="Calibri"/>
                <a:cs typeface="Calibri"/>
              </a:rPr>
              <a:t>indicator moet werkbaar en meetbaar zijn</a:t>
            </a:r>
            <a:r>
              <a:rPr lang="nl-BE">
                <a:solidFill>
                  <a:srgbClr val="000000"/>
                </a:solidFill>
                <a:latin typeface="Calibri"/>
                <a:cs typeface="Calibri"/>
              </a:rPr>
              <a:t>.</a:t>
            </a:r>
            <a:endParaRPr lang="nl-BE">
              <a:solidFill>
                <a:srgbClr val="000000"/>
              </a:solidFill>
              <a:cs typeface="Calibri"/>
            </a:endParaRPr>
          </a:p>
          <a:p>
            <a:pPr marL="287655" indent="-287655">
              <a:buClr>
                <a:srgbClr val="000000"/>
              </a:buClr>
            </a:pPr>
            <a:r>
              <a:rPr lang="nl-BE">
                <a:solidFill>
                  <a:srgbClr val="000000"/>
                </a:solidFill>
                <a:latin typeface="Calibri"/>
                <a:cs typeface="Calibri"/>
              </a:rPr>
              <a:t>Een mogelijke set van indicatoren kan bestaan uit </a:t>
            </a:r>
            <a:r>
              <a:rPr lang="nl-BE" err="1">
                <a:solidFill>
                  <a:srgbClr val="FF0000"/>
                </a:solidFill>
                <a:latin typeface="Calibri"/>
                <a:cs typeface="Calibri"/>
              </a:rPr>
              <a:t>bodembiolosche</a:t>
            </a:r>
            <a:r>
              <a:rPr lang="nl-BE">
                <a:solidFill>
                  <a:srgbClr val="FF0000"/>
                </a:solidFill>
                <a:latin typeface="Calibri"/>
                <a:cs typeface="Calibri"/>
              </a:rPr>
              <a:t>, abiotische, chemische en </a:t>
            </a:r>
            <a:r>
              <a:rPr lang="nl-BE" err="1">
                <a:solidFill>
                  <a:srgbClr val="FF0000"/>
                </a:solidFill>
                <a:latin typeface="Calibri"/>
                <a:cs typeface="Calibri"/>
              </a:rPr>
              <a:t>systeemgerichten</a:t>
            </a:r>
            <a:r>
              <a:rPr lang="nl-BE">
                <a:solidFill>
                  <a:srgbClr val="FF0000"/>
                </a:solidFill>
                <a:latin typeface="Calibri"/>
                <a:cs typeface="Calibri"/>
              </a:rPr>
              <a:t> indicatoren</a:t>
            </a:r>
            <a:r>
              <a:rPr lang="nl-BE">
                <a:solidFill>
                  <a:srgbClr val="000000"/>
                </a:solidFill>
                <a:latin typeface="Calibri"/>
                <a:cs typeface="Calibri"/>
              </a:rPr>
              <a:t>. Maar is nog te bepalen voor Vlaanderen.</a:t>
            </a:r>
            <a:endParaRPr lang="nl-BE">
              <a:solidFill>
                <a:srgbClr val="000000"/>
              </a:solidFill>
              <a:cs typeface="Calibri"/>
            </a:endParaRPr>
          </a:p>
          <a:p>
            <a:pPr marL="575945" lvl="1" indent="-287655">
              <a:buClr>
                <a:srgbClr val="808080"/>
              </a:buClr>
            </a:pPr>
            <a:endParaRPr lang="nl-BE" b="0">
              <a:solidFill>
                <a:srgbClr val="000000"/>
              </a:solidFill>
              <a:cs typeface="Calibri"/>
            </a:endParaRPr>
          </a:p>
          <a:p>
            <a:pPr marL="287655" indent="-287655">
              <a:buClr>
                <a:srgbClr val="000000"/>
              </a:buClr>
            </a:pPr>
            <a:endParaRPr lang="nl-BE" b="0">
              <a:solidFill>
                <a:srgbClr val="000000"/>
              </a:solidFill>
              <a:cs typeface="Calibri"/>
            </a:endParaRPr>
          </a:p>
          <a:p>
            <a:pPr marL="287655" indent="-287655">
              <a:buClr>
                <a:srgbClr val="000000"/>
              </a:buClr>
            </a:pPr>
            <a:endParaRPr lang="nl-BE" b="0">
              <a:solidFill>
                <a:srgbClr val="FF0000"/>
              </a:solidFill>
              <a:cs typeface="Calibri"/>
            </a:endParaRPr>
          </a:p>
          <a:p>
            <a:pPr marL="287655" indent="-287655">
              <a:buClr>
                <a:srgbClr val="000000"/>
              </a:buClr>
            </a:pPr>
            <a:endParaRPr lang="nl-BE">
              <a:cs typeface="Calibri"/>
            </a:endParaRPr>
          </a:p>
        </p:txBody>
      </p:sp>
    </p:spTree>
    <p:extLst>
      <p:ext uri="{BB962C8B-B14F-4D97-AF65-F5344CB8AC3E}">
        <p14:creationId xmlns:p14="http://schemas.microsoft.com/office/powerpoint/2010/main" val="1562090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tx1"/>
                </a:solidFill>
                <a:latin typeface="Flanders Art Sans Bold"/>
              </a:rPr>
              <a:t>EU-Bodemstrategie 2030</a:t>
            </a:r>
            <a:endParaRPr lang="nl-BE">
              <a:solidFill>
                <a:schemeClr val="tx1"/>
              </a:solidFill>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6263" y="1934163"/>
            <a:ext cx="8280400" cy="3781425"/>
          </a:xfrm>
        </p:spPr>
        <p:txBody>
          <a:bodyPr vert="horz" lIns="0" tIns="0" rIns="0" bIns="0" rtlCol="0" anchor="t">
            <a:normAutofit/>
          </a:bodyPr>
          <a:lstStyle/>
          <a:p>
            <a:pPr marL="287655" indent="-287655"/>
            <a:endParaRPr lang="nl-BE">
              <a:latin typeface="Calibri"/>
              <a:cs typeface="Calibri"/>
            </a:endParaRP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35</a:t>
            </a:fld>
            <a:endParaRPr lang="nl-BE">
              <a:latin typeface="Calibri Light" panose="020F0302020204030204" pitchFamily="34" charset="0"/>
            </a:endParaRPr>
          </a:p>
        </p:txBody>
      </p:sp>
      <p:sp>
        <p:nvSpPr>
          <p:cNvPr id="5" name="Tekstvak 4">
            <a:extLst>
              <a:ext uri="{FF2B5EF4-FFF2-40B4-BE49-F238E27FC236}">
                <a16:creationId xmlns:a16="http://schemas.microsoft.com/office/drawing/2014/main" id="{7FD53A53-E43C-BC83-2BB1-AB8295AFE14D}"/>
              </a:ext>
            </a:extLst>
          </p:cNvPr>
          <p:cNvSpPr txBox="1"/>
          <p:nvPr/>
        </p:nvSpPr>
        <p:spPr>
          <a:xfrm>
            <a:off x="575999" y="1314000"/>
            <a:ext cx="6065999" cy="36933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rgbClr val="0070C0"/>
                </a:solidFill>
                <a:cs typeface="Calibri"/>
              </a:rPr>
              <a:t>DE OVERGANG NAAR GEZONDE BODEMS MOGELIJK MAKEN</a:t>
            </a:r>
            <a:endParaRPr lang="nl-NL">
              <a:solidFill>
                <a:srgbClr val="0070C0"/>
              </a:solidFill>
            </a:endParaRPr>
          </a:p>
        </p:txBody>
      </p:sp>
      <p:sp>
        <p:nvSpPr>
          <p:cNvPr id="8" name="Tijdelijke aanduiding voor tekst 2">
            <a:extLst>
              <a:ext uri="{FF2B5EF4-FFF2-40B4-BE49-F238E27FC236}">
                <a16:creationId xmlns:a16="http://schemas.microsoft.com/office/drawing/2014/main" id="{1A3CF400-C253-148B-C038-6766BA41A42D}"/>
              </a:ext>
            </a:extLst>
          </p:cNvPr>
          <p:cNvSpPr txBox="1">
            <a:spLocks/>
          </p:cNvSpPr>
          <p:nvPr/>
        </p:nvSpPr>
        <p:spPr>
          <a:xfrm>
            <a:off x="576263" y="1808163"/>
            <a:ext cx="8280400" cy="3943425"/>
          </a:xfrm>
          <a:prstGeom prst="rect">
            <a:avLst/>
          </a:prstGeom>
        </p:spPr>
        <p:txBody>
          <a:bodyPr vert="horz" lIns="0" tIns="0" rIns="0" bIns="0" rtlCol="0" anchor="t">
            <a:normAutofit lnSpcReduction="10000"/>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b="0">
                <a:latin typeface="Calibri"/>
                <a:cs typeface="Calibri"/>
              </a:rPr>
              <a:t>Om bodemverontreiniging te voorkomen, is het belangrijk dat de </a:t>
            </a:r>
            <a:r>
              <a:rPr lang="nl-BE" b="0" u="sng">
                <a:latin typeface="Calibri"/>
                <a:cs typeface="Calibri"/>
              </a:rPr>
              <a:t>risico's van chemische stoffen</a:t>
            </a:r>
            <a:r>
              <a:rPr lang="nl-BE" b="0">
                <a:latin typeface="Calibri"/>
                <a:cs typeface="Calibri"/>
              </a:rPr>
              <a:t> voor de bodemkwaliteit en de biodiversiteit terdege in aanmerking worden genomen in risicobeoordelingen</a:t>
            </a:r>
            <a:endParaRPr lang="nl-BE" b="0">
              <a:cs typeface="Calibri"/>
            </a:endParaRPr>
          </a:p>
          <a:p>
            <a:pPr marL="287655" indent="-287655">
              <a:buClr>
                <a:srgbClr val="000000"/>
              </a:buClr>
            </a:pPr>
            <a:r>
              <a:rPr lang="nl-BE" b="0">
                <a:latin typeface="Calibri"/>
                <a:cs typeface="Calibri"/>
              </a:rPr>
              <a:t>Bodemverontreiniging moet worden </a:t>
            </a:r>
            <a:r>
              <a:rPr lang="nl-BE" b="0" u="sng">
                <a:latin typeface="Calibri"/>
                <a:cs typeface="Calibri"/>
              </a:rPr>
              <a:t>teruggedrongen</a:t>
            </a:r>
            <a:r>
              <a:rPr lang="nl-BE" b="0">
                <a:latin typeface="Calibri"/>
                <a:cs typeface="Calibri"/>
              </a:rPr>
              <a:t> tot een niveau dat niet langer schadelijk is voor de menselijke gezondheid en de natuurlijke ecosystemen </a:t>
            </a:r>
          </a:p>
          <a:p>
            <a:pPr marL="287655" indent="-287655">
              <a:buClr>
                <a:srgbClr val="000000"/>
              </a:buClr>
            </a:pPr>
            <a:r>
              <a:rPr lang="nl-BE" b="0">
                <a:latin typeface="Calibri"/>
                <a:cs typeface="Calibri"/>
              </a:rPr>
              <a:t>-&gt; </a:t>
            </a:r>
            <a:r>
              <a:rPr lang="nl-BE" b="0">
                <a:solidFill>
                  <a:srgbClr val="FF0000"/>
                </a:solidFill>
                <a:latin typeface="Calibri"/>
                <a:cs typeface="Calibri"/>
              </a:rPr>
              <a:t>aanpak die we nu al in bodemdecreet hanteren</a:t>
            </a:r>
            <a:endParaRPr lang="nl-BE" b="0">
              <a:solidFill>
                <a:srgbClr val="FF0000"/>
              </a:solidFill>
              <a:cs typeface="Calibri"/>
            </a:endParaRPr>
          </a:p>
          <a:p>
            <a:pPr marL="287655" indent="-287655">
              <a:buClr>
                <a:srgbClr val="000000"/>
              </a:buClr>
            </a:pPr>
            <a:r>
              <a:rPr lang="nl-BE" b="0">
                <a:latin typeface="Calibri"/>
                <a:cs typeface="Calibri"/>
              </a:rPr>
              <a:t>Er wordt voorgesteld om een "bodemdashboard te ontwikkelen, met een reeks betrouwbare bodemindicatoren waarin trends en prognoses zijn opgenomen</a:t>
            </a:r>
            <a:endParaRPr lang="nl-BE" b="0">
              <a:cs typeface="Calibri"/>
            </a:endParaRPr>
          </a:p>
          <a:p>
            <a:pPr marL="287655" indent="-287655">
              <a:buClr>
                <a:srgbClr val="000000"/>
              </a:buClr>
            </a:pPr>
            <a:r>
              <a:rPr lang="nl-BE" b="0">
                <a:latin typeface="Calibri"/>
                <a:cs typeface="Calibri"/>
              </a:rPr>
              <a:t>-&gt; </a:t>
            </a:r>
            <a:r>
              <a:rPr lang="nl-BE" b="0" u="sng">
                <a:solidFill>
                  <a:srgbClr val="FF0000"/>
                </a:solidFill>
                <a:latin typeface="Calibri"/>
                <a:cs typeface="Calibri"/>
              </a:rPr>
              <a:t>dit is nieuw: meerdere criteria in rekening brengen</a:t>
            </a:r>
            <a:endParaRPr lang="nl-BE" b="0" u="sng">
              <a:solidFill>
                <a:srgbClr val="FF0000"/>
              </a:solidFill>
              <a:cs typeface="Calibri"/>
            </a:endParaRPr>
          </a:p>
          <a:p>
            <a:pPr marL="287655" indent="-287655">
              <a:buClr>
                <a:srgbClr val="000000"/>
              </a:buClr>
            </a:pPr>
            <a:endParaRPr lang="nl-BE">
              <a:cs typeface="Calibri"/>
            </a:endParaRPr>
          </a:p>
        </p:txBody>
      </p:sp>
      <p:sp>
        <p:nvSpPr>
          <p:cNvPr id="9" name="Rechthoek 8">
            <a:extLst>
              <a:ext uri="{FF2B5EF4-FFF2-40B4-BE49-F238E27FC236}">
                <a16:creationId xmlns:a16="http://schemas.microsoft.com/office/drawing/2014/main" id="{5E9BAA6A-23AE-804E-45D4-2A940CC95E7D}"/>
              </a:ext>
            </a:extLst>
          </p:cNvPr>
          <p:cNvSpPr/>
          <p:nvPr/>
        </p:nvSpPr>
        <p:spPr>
          <a:xfrm>
            <a:off x="549000" y="4320000"/>
            <a:ext cx="8352840" cy="792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90817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CEDBF-2E39-5012-C954-795ADE427A97}"/>
              </a:ext>
            </a:extLst>
          </p:cNvPr>
          <p:cNvSpPr>
            <a:spLocks noGrp="1"/>
          </p:cNvSpPr>
          <p:nvPr>
            <p:ph type="title"/>
          </p:nvPr>
        </p:nvSpPr>
        <p:spPr/>
        <p:txBody>
          <a:bodyPr>
            <a:normAutofit fontScale="90000"/>
          </a:bodyPr>
          <a:lstStyle/>
          <a:p>
            <a:r>
              <a:rPr lang="nl-BE" b="1">
                <a:effectLst/>
                <a:latin typeface="Calibri" panose="020F0502020204030204" pitchFamily="34" charset="0"/>
                <a:ea typeface="Calibri" panose="020F0502020204030204" pitchFamily="34" charset="0"/>
                <a:cs typeface="Times New Roman" panose="02020603050405020304" pitchFamily="18" charset="0"/>
              </a:rPr>
              <a:t>Risico-evaluatie: tijd voor een nieuwe benadering</a:t>
            </a:r>
            <a:br>
              <a:rPr lang="nl-BE" sz="1800">
                <a:effectLst/>
                <a:latin typeface="Calibri" panose="020F0502020204030204" pitchFamily="34" charset="0"/>
                <a:ea typeface="Calibri" panose="020F0502020204030204" pitchFamily="34" charset="0"/>
                <a:cs typeface="Times New Roman" panose="02020603050405020304" pitchFamily="18" charset="0"/>
              </a:rPr>
            </a:b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2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Erik Smolders, KU Leuven</a:t>
            </a:r>
            <a:endParaRPr lang="nl-BE" sz="2200">
              <a:solidFill>
                <a:schemeClr val="tx1"/>
              </a:solidFill>
            </a:endParaRPr>
          </a:p>
        </p:txBody>
      </p:sp>
      <p:sp>
        <p:nvSpPr>
          <p:cNvPr id="3" name="Slide Number Placeholder 2">
            <a:extLst>
              <a:ext uri="{FF2B5EF4-FFF2-40B4-BE49-F238E27FC236}">
                <a16:creationId xmlns:a16="http://schemas.microsoft.com/office/drawing/2014/main" id="{99B13DDF-4856-E0DE-729A-D06A77C4D9D8}"/>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36</a:t>
            </a:fld>
            <a:endParaRPr lang="nl-BE"/>
          </a:p>
        </p:txBody>
      </p:sp>
      <p:pic>
        <p:nvPicPr>
          <p:cNvPr id="4" name="Afbeelding 3">
            <a:extLst>
              <a:ext uri="{FF2B5EF4-FFF2-40B4-BE49-F238E27FC236}">
                <a16:creationId xmlns:a16="http://schemas.microsoft.com/office/drawing/2014/main" id="{DB6DD43E-EE72-AE78-1908-7E3A989454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5962" y="5184956"/>
            <a:ext cx="845888" cy="691120"/>
          </a:xfrm>
          <a:prstGeom prst="rect">
            <a:avLst/>
          </a:prstGeom>
        </p:spPr>
      </p:pic>
      <p:pic>
        <p:nvPicPr>
          <p:cNvPr id="5" name="Afbeelding 4">
            <a:extLst>
              <a:ext uri="{FF2B5EF4-FFF2-40B4-BE49-F238E27FC236}">
                <a16:creationId xmlns:a16="http://schemas.microsoft.com/office/drawing/2014/main" id="{4F2C15DB-2724-3040-EB91-D87B72CBE464}"/>
              </a:ext>
            </a:extLst>
          </p:cNvPr>
          <p:cNvPicPr>
            <a:picLocks noChangeAspect="1"/>
          </p:cNvPicPr>
          <p:nvPr/>
        </p:nvPicPr>
        <p:blipFill>
          <a:blip r:embed="rId3"/>
          <a:stretch>
            <a:fillRect/>
          </a:stretch>
        </p:blipFill>
        <p:spPr>
          <a:xfrm>
            <a:off x="3842580" y="5378138"/>
            <a:ext cx="1922712" cy="622613"/>
          </a:xfrm>
          <a:prstGeom prst="rect">
            <a:avLst/>
          </a:prstGeom>
        </p:spPr>
      </p:pic>
      <p:sp>
        <p:nvSpPr>
          <p:cNvPr id="6" name="Rechthoek 7">
            <a:extLst>
              <a:ext uri="{FF2B5EF4-FFF2-40B4-BE49-F238E27FC236}">
                <a16:creationId xmlns:a16="http://schemas.microsoft.com/office/drawing/2014/main" id="{76264A82-BE46-ABCE-D7A0-048DA33C29E4}"/>
              </a:ext>
            </a:extLst>
          </p:cNvPr>
          <p:cNvSpPr/>
          <p:nvPr/>
        </p:nvSpPr>
        <p:spPr>
          <a:xfrm>
            <a:off x="1587961" y="5184955"/>
            <a:ext cx="6317027" cy="815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b="1">
              <a:latin typeface="+mj-lt"/>
            </a:endParaRPr>
          </a:p>
        </p:txBody>
      </p:sp>
      <p:sp>
        <p:nvSpPr>
          <p:cNvPr id="8" name="PIJL-RECHTS 10">
            <a:extLst>
              <a:ext uri="{FF2B5EF4-FFF2-40B4-BE49-F238E27FC236}">
                <a16:creationId xmlns:a16="http://schemas.microsoft.com/office/drawing/2014/main" id="{CF6BC0FC-9EA1-1005-ED23-34DEB303D1BE}"/>
              </a:ext>
            </a:extLst>
          </p:cNvPr>
          <p:cNvSpPr/>
          <p:nvPr/>
        </p:nvSpPr>
        <p:spPr>
          <a:xfrm>
            <a:off x="2779861" y="2541603"/>
            <a:ext cx="4185501" cy="73529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b="1">
              <a:latin typeface="+mj-lt"/>
            </a:endParaRPr>
          </a:p>
        </p:txBody>
      </p:sp>
      <p:sp>
        <p:nvSpPr>
          <p:cNvPr id="9" name="Tekstvak 11">
            <a:extLst>
              <a:ext uri="{FF2B5EF4-FFF2-40B4-BE49-F238E27FC236}">
                <a16:creationId xmlns:a16="http://schemas.microsoft.com/office/drawing/2014/main" id="{607B406A-EC6B-5AC5-7CEA-68AD47BCA432}"/>
              </a:ext>
            </a:extLst>
          </p:cNvPr>
          <p:cNvSpPr txBox="1"/>
          <p:nvPr/>
        </p:nvSpPr>
        <p:spPr>
          <a:xfrm>
            <a:off x="1697007" y="3134641"/>
            <a:ext cx="1102702" cy="307777"/>
          </a:xfrm>
          <a:prstGeom prst="rect">
            <a:avLst/>
          </a:prstGeom>
          <a:noFill/>
        </p:spPr>
        <p:txBody>
          <a:bodyPr wrap="square" rtlCol="0">
            <a:spAutoFit/>
          </a:bodyPr>
          <a:lstStyle/>
          <a:p>
            <a:r>
              <a:rPr lang="nl-BE" sz="1400" b="1">
                <a:latin typeface="+mj-lt"/>
              </a:rPr>
              <a:t>bodem</a:t>
            </a:r>
          </a:p>
        </p:txBody>
      </p:sp>
      <p:sp>
        <p:nvSpPr>
          <p:cNvPr id="10" name="Tekstvak 12">
            <a:extLst>
              <a:ext uri="{FF2B5EF4-FFF2-40B4-BE49-F238E27FC236}">
                <a16:creationId xmlns:a16="http://schemas.microsoft.com/office/drawing/2014/main" id="{207E2ED9-B7AD-E0A2-10E5-8AC2568DB0B4}"/>
              </a:ext>
            </a:extLst>
          </p:cNvPr>
          <p:cNvSpPr txBox="1"/>
          <p:nvPr/>
        </p:nvSpPr>
        <p:spPr>
          <a:xfrm>
            <a:off x="1371026" y="4358709"/>
            <a:ext cx="1789103" cy="307777"/>
          </a:xfrm>
          <a:prstGeom prst="rect">
            <a:avLst/>
          </a:prstGeom>
          <a:noFill/>
        </p:spPr>
        <p:txBody>
          <a:bodyPr wrap="square" rtlCol="0">
            <a:spAutoFit/>
          </a:bodyPr>
          <a:lstStyle/>
          <a:p>
            <a:r>
              <a:rPr lang="nl-BE" sz="1400" b="1">
                <a:latin typeface="+mj-lt"/>
              </a:rPr>
              <a:t>uitgegraven bodem</a:t>
            </a:r>
          </a:p>
        </p:txBody>
      </p:sp>
      <p:sp>
        <p:nvSpPr>
          <p:cNvPr id="11" name="Tekstvak 13">
            <a:extLst>
              <a:ext uri="{FF2B5EF4-FFF2-40B4-BE49-F238E27FC236}">
                <a16:creationId xmlns:a16="http://schemas.microsoft.com/office/drawing/2014/main" id="{2151FC85-76AC-7C90-EF72-74F296805986}"/>
              </a:ext>
            </a:extLst>
          </p:cNvPr>
          <p:cNvSpPr txBox="1"/>
          <p:nvPr/>
        </p:nvSpPr>
        <p:spPr>
          <a:xfrm>
            <a:off x="1373585" y="5703121"/>
            <a:ext cx="2300705" cy="307777"/>
          </a:xfrm>
          <a:prstGeom prst="rect">
            <a:avLst/>
          </a:prstGeom>
          <a:noFill/>
        </p:spPr>
        <p:txBody>
          <a:bodyPr wrap="square" rtlCol="0">
            <a:spAutoFit/>
          </a:bodyPr>
          <a:lstStyle/>
          <a:p>
            <a:r>
              <a:rPr lang="nl-BE" sz="1400" b="1">
                <a:latin typeface="+mj-lt"/>
              </a:rPr>
              <a:t>toegevoegd aan bodem</a:t>
            </a:r>
          </a:p>
        </p:txBody>
      </p:sp>
      <p:sp>
        <p:nvSpPr>
          <p:cNvPr id="12" name="Tekstvak 14">
            <a:extLst>
              <a:ext uri="{FF2B5EF4-FFF2-40B4-BE49-F238E27FC236}">
                <a16:creationId xmlns:a16="http://schemas.microsoft.com/office/drawing/2014/main" id="{4564D3D7-E6E0-B7D1-2557-8CD0D4E16A2F}"/>
              </a:ext>
            </a:extLst>
          </p:cNvPr>
          <p:cNvSpPr txBox="1"/>
          <p:nvPr/>
        </p:nvSpPr>
        <p:spPr>
          <a:xfrm>
            <a:off x="6976701" y="2983222"/>
            <a:ext cx="1435300" cy="307777"/>
          </a:xfrm>
          <a:prstGeom prst="rect">
            <a:avLst/>
          </a:prstGeom>
          <a:noFill/>
        </p:spPr>
        <p:txBody>
          <a:bodyPr wrap="square" rtlCol="0">
            <a:spAutoFit/>
          </a:bodyPr>
          <a:lstStyle/>
          <a:p>
            <a:r>
              <a:rPr lang="nl-BE" sz="1400" b="1" err="1">
                <a:latin typeface="+mj-lt"/>
              </a:rPr>
              <a:t>conc</a:t>
            </a:r>
            <a:r>
              <a:rPr lang="nl-BE" sz="1400" b="1">
                <a:latin typeface="+mj-lt"/>
              </a:rPr>
              <a:t> in bodem</a:t>
            </a:r>
          </a:p>
        </p:txBody>
      </p:sp>
      <p:sp>
        <p:nvSpPr>
          <p:cNvPr id="13" name="Tekstvak 15">
            <a:extLst>
              <a:ext uri="{FF2B5EF4-FFF2-40B4-BE49-F238E27FC236}">
                <a16:creationId xmlns:a16="http://schemas.microsoft.com/office/drawing/2014/main" id="{5F0C5504-2837-7289-15F6-EDA7E5C2505D}"/>
              </a:ext>
            </a:extLst>
          </p:cNvPr>
          <p:cNvSpPr txBox="1"/>
          <p:nvPr/>
        </p:nvSpPr>
        <p:spPr>
          <a:xfrm>
            <a:off x="6965363" y="4294339"/>
            <a:ext cx="1307715" cy="307777"/>
          </a:xfrm>
          <a:prstGeom prst="rect">
            <a:avLst/>
          </a:prstGeom>
          <a:noFill/>
        </p:spPr>
        <p:txBody>
          <a:bodyPr wrap="square" rtlCol="0">
            <a:spAutoFit/>
          </a:bodyPr>
          <a:lstStyle/>
          <a:p>
            <a:r>
              <a:rPr lang="nl-BE" sz="1400" b="1" err="1">
                <a:latin typeface="+mj-lt"/>
              </a:rPr>
              <a:t>conc</a:t>
            </a:r>
            <a:r>
              <a:rPr lang="nl-BE" sz="1400" b="1">
                <a:latin typeface="+mj-lt"/>
              </a:rPr>
              <a:t> in bodem</a:t>
            </a:r>
          </a:p>
        </p:txBody>
      </p:sp>
      <p:sp>
        <p:nvSpPr>
          <p:cNvPr id="14" name="Tekstvak 16">
            <a:extLst>
              <a:ext uri="{FF2B5EF4-FFF2-40B4-BE49-F238E27FC236}">
                <a16:creationId xmlns:a16="http://schemas.microsoft.com/office/drawing/2014/main" id="{CE3ADC52-83C0-1AEE-6DD2-630B92ED86BA}"/>
              </a:ext>
            </a:extLst>
          </p:cNvPr>
          <p:cNvSpPr txBox="1"/>
          <p:nvPr/>
        </p:nvSpPr>
        <p:spPr>
          <a:xfrm>
            <a:off x="6773992" y="5579540"/>
            <a:ext cx="2061155" cy="523220"/>
          </a:xfrm>
          <a:prstGeom prst="rect">
            <a:avLst/>
          </a:prstGeom>
          <a:noFill/>
        </p:spPr>
        <p:txBody>
          <a:bodyPr wrap="square" rtlCol="0">
            <a:spAutoFit/>
          </a:bodyPr>
          <a:lstStyle/>
          <a:p>
            <a:r>
              <a:rPr lang="nl-BE" sz="1400" b="1" err="1">
                <a:latin typeface="+mj-lt"/>
              </a:rPr>
              <a:t>conc</a:t>
            </a:r>
            <a:r>
              <a:rPr lang="nl-BE" sz="1400" b="1">
                <a:latin typeface="+mj-lt"/>
              </a:rPr>
              <a:t> in bodemverbeteraar</a:t>
            </a:r>
          </a:p>
        </p:txBody>
      </p:sp>
      <p:sp>
        <p:nvSpPr>
          <p:cNvPr id="15" name="PIJL-RECHTS 17">
            <a:extLst>
              <a:ext uri="{FF2B5EF4-FFF2-40B4-BE49-F238E27FC236}">
                <a16:creationId xmlns:a16="http://schemas.microsoft.com/office/drawing/2014/main" id="{ADD7CC41-657A-C07E-E11A-94C33D9D27C9}"/>
              </a:ext>
            </a:extLst>
          </p:cNvPr>
          <p:cNvSpPr/>
          <p:nvPr/>
        </p:nvSpPr>
        <p:spPr>
          <a:xfrm>
            <a:off x="2784655" y="3833733"/>
            <a:ext cx="4185501" cy="735291"/>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b="1">
              <a:latin typeface="+mj-lt"/>
            </a:endParaRPr>
          </a:p>
        </p:txBody>
      </p:sp>
      <p:sp>
        <p:nvSpPr>
          <p:cNvPr id="16" name="PIJL-RECHTS 18">
            <a:extLst>
              <a:ext uri="{FF2B5EF4-FFF2-40B4-BE49-F238E27FC236}">
                <a16:creationId xmlns:a16="http://schemas.microsoft.com/office/drawing/2014/main" id="{4A160AC5-0F4B-0025-6963-D92EEA1A36A3}"/>
              </a:ext>
            </a:extLst>
          </p:cNvPr>
          <p:cNvSpPr/>
          <p:nvPr/>
        </p:nvSpPr>
        <p:spPr>
          <a:xfrm>
            <a:off x="2783851" y="5068858"/>
            <a:ext cx="4185501" cy="735291"/>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b="1">
              <a:latin typeface="+mj-lt"/>
            </a:endParaRPr>
          </a:p>
        </p:txBody>
      </p:sp>
      <p:cxnSp>
        <p:nvCxnSpPr>
          <p:cNvPr id="17" name="Rechte verbindingslijn 20">
            <a:extLst>
              <a:ext uri="{FF2B5EF4-FFF2-40B4-BE49-F238E27FC236}">
                <a16:creationId xmlns:a16="http://schemas.microsoft.com/office/drawing/2014/main" id="{44CAC9A1-E276-4448-13B4-2E73FB058368}"/>
              </a:ext>
            </a:extLst>
          </p:cNvPr>
          <p:cNvCxnSpPr/>
          <p:nvPr/>
        </p:nvCxnSpPr>
        <p:spPr>
          <a:xfrm>
            <a:off x="3016804" y="2622759"/>
            <a:ext cx="7070" cy="573557"/>
          </a:xfrm>
          <a:prstGeom prst="line">
            <a:avLst/>
          </a:prstGeom>
        </p:spPr>
        <p:style>
          <a:lnRef idx="3">
            <a:schemeClr val="dk1"/>
          </a:lnRef>
          <a:fillRef idx="0">
            <a:schemeClr val="dk1"/>
          </a:fillRef>
          <a:effectRef idx="2">
            <a:schemeClr val="dk1"/>
          </a:effectRef>
          <a:fontRef idx="minor">
            <a:schemeClr val="tx1"/>
          </a:fontRef>
        </p:style>
      </p:cxnSp>
      <p:cxnSp>
        <p:nvCxnSpPr>
          <p:cNvPr id="18" name="Rechte verbindingslijn 21">
            <a:extLst>
              <a:ext uri="{FF2B5EF4-FFF2-40B4-BE49-F238E27FC236}">
                <a16:creationId xmlns:a16="http://schemas.microsoft.com/office/drawing/2014/main" id="{D8D6964C-13FB-7FF0-C747-A34223FD623B}"/>
              </a:ext>
            </a:extLst>
          </p:cNvPr>
          <p:cNvCxnSpPr/>
          <p:nvPr/>
        </p:nvCxnSpPr>
        <p:spPr>
          <a:xfrm>
            <a:off x="4080507" y="2630392"/>
            <a:ext cx="7070" cy="573557"/>
          </a:xfrm>
          <a:prstGeom prst="line">
            <a:avLst/>
          </a:prstGeom>
        </p:spPr>
        <p:style>
          <a:lnRef idx="3">
            <a:schemeClr val="dk1"/>
          </a:lnRef>
          <a:fillRef idx="0">
            <a:schemeClr val="dk1"/>
          </a:fillRef>
          <a:effectRef idx="2">
            <a:schemeClr val="dk1"/>
          </a:effectRef>
          <a:fontRef idx="minor">
            <a:schemeClr val="tx1"/>
          </a:fontRef>
        </p:style>
      </p:cxnSp>
      <p:cxnSp>
        <p:nvCxnSpPr>
          <p:cNvPr id="19" name="Rechte verbindingslijn 22">
            <a:extLst>
              <a:ext uri="{FF2B5EF4-FFF2-40B4-BE49-F238E27FC236}">
                <a16:creationId xmlns:a16="http://schemas.microsoft.com/office/drawing/2014/main" id="{0274C919-2A29-FC38-CBEE-57A509FCEE0B}"/>
              </a:ext>
            </a:extLst>
          </p:cNvPr>
          <p:cNvCxnSpPr/>
          <p:nvPr/>
        </p:nvCxnSpPr>
        <p:spPr>
          <a:xfrm>
            <a:off x="5047471" y="2615670"/>
            <a:ext cx="7070" cy="573557"/>
          </a:xfrm>
          <a:prstGeom prst="line">
            <a:avLst/>
          </a:prstGeom>
        </p:spPr>
        <p:style>
          <a:lnRef idx="3">
            <a:schemeClr val="dk1"/>
          </a:lnRef>
          <a:fillRef idx="0">
            <a:schemeClr val="dk1"/>
          </a:fillRef>
          <a:effectRef idx="2">
            <a:schemeClr val="dk1"/>
          </a:effectRef>
          <a:fontRef idx="minor">
            <a:schemeClr val="tx1"/>
          </a:fontRef>
        </p:style>
      </p:cxnSp>
      <p:cxnSp>
        <p:nvCxnSpPr>
          <p:cNvPr id="20" name="Rechte verbindingslijn 23">
            <a:extLst>
              <a:ext uri="{FF2B5EF4-FFF2-40B4-BE49-F238E27FC236}">
                <a16:creationId xmlns:a16="http://schemas.microsoft.com/office/drawing/2014/main" id="{BE159A0B-D000-8E88-AEA1-A05325585AD1}"/>
              </a:ext>
            </a:extLst>
          </p:cNvPr>
          <p:cNvCxnSpPr/>
          <p:nvPr/>
        </p:nvCxnSpPr>
        <p:spPr>
          <a:xfrm>
            <a:off x="5452436" y="2630392"/>
            <a:ext cx="7070" cy="573557"/>
          </a:xfrm>
          <a:prstGeom prst="line">
            <a:avLst/>
          </a:prstGeom>
        </p:spPr>
        <p:style>
          <a:lnRef idx="3">
            <a:schemeClr val="dk1"/>
          </a:lnRef>
          <a:fillRef idx="0">
            <a:schemeClr val="dk1"/>
          </a:fillRef>
          <a:effectRef idx="2">
            <a:schemeClr val="dk1"/>
          </a:effectRef>
          <a:fontRef idx="minor">
            <a:schemeClr val="tx1"/>
          </a:fontRef>
        </p:style>
      </p:cxnSp>
      <p:cxnSp>
        <p:nvCxnSpPr>
          <p:cNvPr id="21" name="Rechte verbindingslijn 24">
            <a:extLst>
              <a:ext uri="{FF2B5EF4-FFF2-40B4-BE49-F238E27FC236}">
                <a16:creationId xmlns:a16="http://schemas.microsoft.com/office/drawing/2014/main" id="{A618DFC9-1FC9-E9B7-CE7C-DEA246D75D36}"/>
              </a:ext>
            </a:extLst>
          </p:cNvPr>
          <p:cNvCxnSpPr/>
          <p:nvPr/>
        </p:nvCxnSpPr>
        <p:spPr>
          <a:xfrm>
            <a:off x="5857401" y="2627294"/>
            <a:ext cx="7070" cy="573557"/>
          </a:xfrm>
          <a:prstGeom prst="line">
            <a:avLst/>
          </a:prstGeom>
        </p:spPr>
        <p:style>
          <a:lnRef idx="3">
            <a:schemeClr val="dk1"/>
          </a:lnRef>
          <a:fillRef idx="0">
            <a:schemeClr val="dk1"/>
          </a:fillRef>
          <a:effectRef idx="2">
            <a:schemeClr val="dk1"/>
          </a:effectRef>
          <a:fontRef idx="minor">
            <a:schemeClr val="tx1"/>
          </a:fontRef>
        </p:style>
      </p:cxnSp>
      <p:cxnSp>
        <p:nvCxnSpPr>
          <p:cNvPr id="22" name="Rechte verbindingslijn 25">
            <a:extLst>
              <a:ext uri="{FF2B5EF4-FFF2-40B4-BE49-F238E27FC236}">
                <a16:creationId xmlns:a16="http://schemas.microsoft.com/office/drawing/2014/main" id="{E717095F-BF20-0E69-323A-3FF89523B0FC}"/>
              </a:ext>
            </a:extLst>
          </p:cNvPr>
          <p:cNvCxnSpPr/>
          <p:nvPr/>
        </p:nvCxnSpPr>
        <p:spPr>
          <a:xfrm>
            <a:off x="6253325" y="2627295"/>
            <a:ext cx="7070" cy="573557"/>
          </a:xfrm>
          <a:prstGeom prst="line">
            <a:avLst/>
          </a:prstGeom>
        </p:spPr>
        <p:style>
          <a:lnRef idx="3">
            <a:schemeClr val="dk1"/>
          </a:lnRef>
          <a:fillRef idx="0">
            <a:schemeClr val="dk1"/>
          </a:fillRef>
          <a:effectRef idx="2">
            <a:schemeClr val="dk1"/>
          </a:effectRef>
          <a:fontRef idx="minor">
            <a:schemeClr val="tx1"/>
          </a:fontRef>
        </p:style>
      </p:cxnSp>
      <p:sp>
        <p:nvSpPr>
          <p:cNvPr id="23" name="Tekstvak 27">
            <a:extLst>
              <a:ext uri="{FF2B5EF4-FFF2-40B4-BE49-F238E27FC236}">
                <a16:creationId xmlns:a16="http://schemas.microsoft.com/office/drawing/2014/main" id="{1C364EF9-0BFA-2764-4F89-A5CB85373C1E}"/>
              </a:ext>
            </a:extLst>
          </p:cNvPr>
          <p:cNvSpPr txBox="1"/>
          <p:nvPr/>
        </p:nvSpPr>
        <p:spPr>
          <a:xfrm>
            <a:off x="2643707" y="2223140"/>
            <a:ext cx="1214697" cy="307777"/>
          </a:xfrm>
          <a:prstGeom prst="rect">
            <a:avLst/>
          </a:prstGeom>
          <a:noFill/>
        </p:spPr>
        <p:txBody>
          <a:bodyPr wrap="square" rtlCol="0">
            <a:spAutoFit/>
          </a:bodyPr>
          <a:lstStyle/>
          <a:p>
            <a:r>
              <a:rPr lang="nl-BE" sz="1400" b="1">
                <a:latin typeface="+mj-lt"/>
              </a:rPr>
              <a:t>achtergrond</a:t>
            </a:r>
          </a:p>
        </p:txBody>
      </p:sp>
      <p:cxnSp>
        <p:nvCxnSpPr>
          <p:cNvPr id="24" name="Rechte verbindingslijn 28">
            <a:extLst>
              <a:ext uri="{FF2B5EF4-FFF2-40B4-BE49-F238E27FC236}">
                <a16:creationId xmlns:a16="http://schemas.microsoft.com/office/drawing/2014/main" id="{30C4610F-E5AE-B341-B5FD-B0F2CC8BA2E0}"/>
              </a:ext>
            </a:extLst>
          </p:cNvPr>
          <p:cNvCxnSpPr/>
          <p:nvPr/>
        </p:nvCxnSpPr>
        <p:spPr>
          <a:xfrm>
            <a:off x="4087577" y="3918424"/>
            <a:ext cx="7070" cy="573557"/>
          </a:xfrm>
          <a:prstGeom prst="line">
            <a:avLst/>
          </a:prstGeom>
        </p:spPr>
        <p:style>
          <a:lnRef idx="3">
            <a:schemeClr val="dk1"/>
          </a:lnRef>
          <a:fillRef idx="0">
            <a:schemeClr val="dk1"/>
          </a:fillRef>
          <a:effectRef idx="2">
            <a:schemeClr val="dk1"/>
          </a:effectRef>
          <a:fontRef idx="minor">
            <a:schemeClr val="tx1"/>
          </a:fontRef>
        </p:style>
      </p:cxnSp>
      <p:cxnSp>
        <p:nvCxnSpPr>
          <p:cNvPr id="25" name="Rechte verbindingslijn 29">
            <a:extLst>
              <a:ext uri="{FF2B5EF4-FFF2-40B4-BE49-F238E27FC236}">
                <a16:creationId xmlns:a16="http://schemas.microsoft.com/office/drawing/2014/main" id="{ACB66154-980B-E57A-7ECF-3C9E96378E4A}"/>
              </a:ext>
            </a:extLst>
          </p:cNvPr>
          <p:cNvCxnSpPr/>
          <p:nvPr/>
        </p:nvCxnSpPr>
        <p:spPr>
          <a:xfrm>
            <a:off x="6253325" y="3942894"/>
            <a:ext cx="7070" cy="573557"/>
          </a:xfrm>
          <a:prstGeom prst="line">
            <a:avLst/>
          </a:prstGeom>
        </p:spPr>
        <p:style>
          <a:lnRef idx="3">
            <a:schemeClr val="dk1"/>
          </a:lnRef>
          <a:fillRef idx="0">
            <a:schemeClr val="dk1"/>
          </a:fillRef>
          <a:effectRef idx="2">
            <a:schemeClr val="dk1"/>
          </a:effectRef>
          <a:fontRef idx="minor">
            <a:schemeClr val="tx1"/>
          </a:fontRef>
        </p:style>
      </p:cxnSp>
      <p:cxnSp>
        <p:nvCxnSpPr>
          <p:cNvPr id="26" name="Rechte verbindingslijn 31">
            <a:extLst>
              <a:ext uri="{FF2B5EF4-FFF2-40B4-BE49-F238E27FC236}">
                <a16:creationId xmlns:a16="http://schemas.microsoft.com/office/drawing/2014/main" id="{D725882E-2874-ADB8-7A4B-7C312B220C83}"/>
              </a:ext>
            </a:extLst>
          </p:cNvPr>
          <p:cNvCxnSpPr/>
          <p:nvPr/>
        </p:nvCxnSpPr>
        <p:spPr>
          <a:xfrm>
            <a:off x="3301948" y="5155649"/>
            <a:ext cx="7070" cy="573557"/>
          </a:xfrm>
          <a:prstGeom prst="line">
            <a:avLst/>
          </a:prstGeom>
        </p:spPr>
        <p:style>
          <a:lnRef idx="3">
            <a:schemeClr val="dk1"/>
          </a:lnRef>
          <a:fillRef idx="0">
            <a:schemeClr val="dk1"/>
          </a:fillRef>
          <a:effectRef idx="2">
            <a:schemeClr val="dk1"/>
          </a:effectRef>
          <a:fontRef idx="minor">
            <a:schemeClr val="tx1"/>
          </a:fontRef>
        </p:style>
      </p:cxnSp>
      <p:sp>
        <p:nvSpPr>
          <p:cNvPr id="27" name="Tekstvak 33">
            <a:extLst>
              <a:ext uri="{FF2B5EF4-FFF2-40B4-BE49-F238E27FC236}">
                <a16:creationId xmlns:a16="http://schemas.microsoft.com/office/drawing/2014/main" id="{8B66F603-018A-67BC-8A5C-74E313A592F7}"/>
              </a:ext>
            </a:extLst>
          </p:cNvPr>
          <p:cNvSpPr txBox="1"/>
          <p:nvPr/>
        </p:nvSpPr>
        <p:spPr>
          <a:xfrm>
            <a:off x="3684214" y="2220213"/>
            <a:ext cx="1155514" cy="307777"/>
          </a:xfrm>
          <a:prstGeom prst="rect">
            <a:avLst/>
          </a:prstGeom>
          <a:noFill/>
        </p:spPr>
        <p:txBody>
          <a:bodyPr wrap="square" rtlCol="0">
            <a:spAutoFit/>
          </a:bodyPr>
          <a:lstStyle/>
          <a:p>
            <a:r>
              <a:rPr lang="nl-BE" sz="1400" b="1">
                <a:latin typeface="+mj-lt"/>
              </a:rPr>
              <a:t>richtwaarde</a:t>
            </a:r>
          </a:p>
        </p:txBody>
      </p:sp>
      <p:sp>
        <p:nvSpPr>
          <p:cNvPr id="28" name="Tekstvak 34">
            <a:extLst>
              <a:ext uri="{FF2B5EF4-FFF2-40B4-BE49-F238E27FC236}">
                <a16:creationId xmlns:a16="http://schemas.microsoft.com/office/drawing/2014/main" id="{DB265A64-8B1E-ADB7-9769-D50C18711593}"/>
              </a:ext>
            </a:extLst>
          </p:cNvPr>
          <p:cNvSpPr txBox="1"/>
          <p:nvPr/>
        </p:nvSpPr>
        <p:spPr>
          <a:xfrm>
            <a:off x="4539004" y="1016178"/>
            <a:ext cx="2234604" cy="307777"/>
          </a:xfrm>
          <a:prstGeom prst="rect">
            <a:avLst/>
          </a:prstGeom>
          <a:noFill/>
        </p:spPr>
        <p:txBody>
          <a:bodyPr wrap="square" rtlCol="0">
            <a:spAutoFit/>
          </a:bodyPr>
          <a:lstStyle/>
          <a:p>
            <a:r>
              <a:rPr lang="nl-BE" sz="1400" b="1">
                <a:solidFill>
                  <a:schemeClr val="tx1">
                    <a:lumMod val="95000"/>
                    <a:lumOff val="5000"/>
                  </a:schemeClr>
                </a:solidFill>
                <a:latin typeface="+mj-lt"/>
              </a:rPr>
              <a:t>Bodemsaneringsnorm</a:t>
            </a:r>
          </a:p>
        </p:txBody>
      </p:sp>
      <p:sp>
        <p:nvSpPr>
          <p:cNvPr id="29" name="Tekstvak 32">
            <a:extLst>
              <a:ext uri="{FF2B5EF4-FFF2-40B4-BE49-F238E27FC236}">
                <a16:creationId xmlns:a16="http://schemas.microsoft.com/office/drawing/2014/main" id="{F8764CEC-C92E-FF85-8E24-3137B3D3E11C}"/>
              </a:ext>
            </a:extLst>
          </p:cNvPr>
          <p:cNvSpPr txBox="1"/>
          <p:nvPr/>
        </p:nvSpPr>
        <p:spPr>
          <a:xfrm rot="16200000">
            <a:off x="4507581" y="1861481"/>
            <a:ext cx="950345" cy="523220"/>
          </a:xfrm>
          <a:prstGeom prst="rect">
            <a:avLst/>
          </a:prstGeom>
          <a:noFill/>
        </p:spPr>
        <p:txBody>
          <a:bodyPr wrap="square" rtlCol="0">
            <a:spAutoFit/>
          </a:bodyPr>
          <a:lstStyle/>
          <a:p>
            <a:r>
              <a:rPr lang="nl-BE" sz="1400" b="1" err="1">
                <a:solidFill>
                  <a:schemeClr val="tx1">
                    <a:lumMod val="95000"/>
                    <a:lumOff val="5000"/>
                  </a:schemeClr>
                </a:solidFill>
                <a:latin typeface="+mj-lt"/>
              </a:rPr>
              <a:t>naturur</a:t>
            </a:r>
            <a:endParaRPr lang="nl-BE" sz="1400" b="1">
              <a:solidFill>
                <a:schemeClr val="tx1">
                  <a:lumMod val="95000"/>
                  <a:lumOff val="5000"/>
                </a:schemeClr>
              </a:solidFill>
              <a:latin typeface="+mj-lt"/>
            </a:endParaRPr>
          </a:p>
          <a:p>
            <a:r>
              <a:rPr lang="nl-BE" sz="1400" b="1">
                <a:solidFill>
                  <a:schemeClr val="tx1">
                    <a:lumMod val="95000"/>
                    <a:lumOff val="5000"/>
                  </a:schemeClr>
                </a:solidFill>
                <a:latin typeface="+mj-lt"/>
              </a:rPr>
              <a:t>landbouw</a:t>
            </a:r>
          </a:p>
        </p:txBody>
      </p:sp>
      <p:sp>
        <p:nvSpPr>
          <p:cNvPr id="30" name="Tekstvak 35">
            <a:extLst>
              <a:ext uri="{FF2B5EF4-FFF2-40B4-BE49-F238E27FC236}">
                <a16:creationId xmlns:a16="http://schemas.microsoft.com/office/drawing/2014/main" id="{D2AB7244-C8EC-2F51-9182-40D4B3B1B040}"/>
              </a:ext>
            </a:extLst>
          </p:cNvPr>
          <p:cNvSpPr txBox="1"/>
          <p:nvPr/>
        </p:nvSpPr>
        <p:spPr>
          <a:xfrm rot="16200000">
            <a:off x="4907769" y="1880213"/>
            <a:ext cx="1089334" cy="307777"/>
          </a:xfrm>
          <a:prstGeom prst="rect">
            <a:avLst/>
          </a:prstGeom>
          <a:noFill/>
        </p:spPr>
        <p:txBody>
          <a:bodyPr wrap="square" rtlCol="0">
            <a:spAutoFit/>
          </a:bodyPr>
          <a:lstStyle/>
          <a:p>
            <a:r>
              <a:rPr lang="nl-BE" sz="1400" b="1">
                <a:solidFill>
                  <a:schemeClr val="tx1">
                    <a:lumMod val="95000"/>
                    <a:lumOff val="5000"/>
                  </a:schemeClr>
                </a:solidFill>
                <a:latin typeface="+mj-lt"/>
              </a:rPr>
              <a:t>residentieel</a:t>
            </a:r>
          </a:p>
        </p:txBody>
      </p:sp>
      <p:sp>
        <p:nvSpPr>
          <p:cNvPr id="31" name="Tekstvak 36">
            <a:extLst>
              <a:ext uri="{FF2B5EF4-FFF2-40B4-BE49-F238E27FC236}">
                <a16:creationId xmlns:a16="http://schemas.microsoft.com/office/drawing/2014/main" id="{9A295598-2211-A506-A970-6D7DF5594920}"/>
              </a:ext>
            </a:extLst>
          </p:cNvPr>
          <p:cNvSpPr txBox="1"/>
          <p:nvPr/>
        </p:nvSpPr>
        <p:spPr>
          <a:xfrm rot="16200000">
            <a:off x="5259003" y="1881845"/>
            <a:ext cx="1092601" cy="307777"/>
          </a:xfrm>
          <a:prstGeom prst="rect">
            <a:avLst/>
          </a:prstGeom>
          <a:noFill/>
        </p:spPr>
        <p:txBody>
          <a:bodyPr wrap="square" rtlCol="0">
            <a:spAutoFit/>
          </a:bodyPr>
          <a:lstStyle/>
          <a:p>
            <a:r>
              <a:rPr lang="nl-BE" sz="1400" b="1">
                <a:solidFill>
                  <a:schemeClr val="tx1">
                    <a:lumMod val="95000"/>
                    <a:lumOff val="5000"/>
                  </a:schemeClr>
                </a:solidFill>
                <a:latin typeface="+mj-lt"/>
              </a:rPr>
              <a:t>recreatie</a:t>
            </a:r>
          </a:p>
        </p:txBody>
      </p:sp>
      <p:sp>
        <p:nvSpPr>
          <p:cNvPr id="32" name="Tekstvak 37">
            <a:extLst>
              <a:ext uri="{FF2B5EF4-FFF2-40B4-BE49-F238E27FC236}">
                <a16:creationId xmlns:a16="http://schemas.microsoft.com/office/drawing/2014/main" id="{B5523CFD-16AF-C7C5-E8D5-B7F37AA4EE5C}"/>
              </a:ext>
            </a:extLst>
          </p:cNvPr>
          <p:cNvSpPr txBox="1"/>
          <p:nvPr/>
        </p:nvSpPr>
        <p:spPr>
          <a:xfrm rot="16200000">
            <a:off x="5621380" y="1790927"/>
            <a:ext cx="1228073" cy="307777"/>
          </a:xfrm>
          <a:prstGeom prst="rect">
            <a:avLst/>
          </a:prstGeom>
          <a:noFill/>
        </p:spPr>
        <p:txBody>
          <a:bodyPr wrap="square" rtlCol="0">
            <a:spAutoFit/>
          </a:bodyPr>
          <a:lstStyle/>
          <a:p>
            <a:r>
              <a:rPr lang="nl-BE" sz="1400" b="1" err="1">
                <a:solidFill>
                  <a:schemeClr val="tx1">
                    <a:lumMod val="95000"/>
                    <a:lumOff val="5000"/>
                  </a:schemeClr>
                </a:solidFill>
                <a:latin typeface="+mj-lt"/>
              </a:rPr>
              <a:t>industriëel</a:t>
            </a:r>
            <a:endParaRPr lang="nl-BE" sz="1400" b="1">
              <a:solidFill>
                <a:schemeClr val="tx1">
                  <a:lumMod val="95000"/>
                  <a:lumOff val="5000"/>
                </a:schemeClr>
              </a:solidFill>
              <a:latin typeface="+mj-lt"/>
            </a:endParaRPr>
          </a:p>
        </p:txBody>
      </p:sp>
      <p:pic>
        <p:nvPicPr>
          <p:cNvPr id="33" name="Picture 2" descr="Afbeeldingsresultaat voor afbeelding bodem">
            <a:extLst>
              <a:ext uri="{FF2B5EF4-FFF2-40B4-BE49-F238E27FC236}">
                <a16:creationId xmlns:a16="http://schemas.microsoft.com/office/drawing/2014/main" id="{4CD1B43B-C37B-B203-696A-F185F9884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796" y="2343664"/>
            <a:ext cx="1162589" cy="7831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Afbeeldingsresultaat voor afbeelding grondverzet">
            <a:extLst>
              <a:ext uri="{FF2B5EF4-FFF2-40B4-BE49-F238E27FC236}">
                <a16:creationId xmlns:a16="http://schemas.microsoft.com/office/drawing/2014/main" id="{A4E4A7D3-D3EC-5EB0-A977-3A8BF7883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369" y="3627857"/>
            <a:ext cx="1173864" cy="7819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Afbeeldingsresultaat voor afbeelding mesthoop">
            <a:extLst>
              <a:ext uri="{FF2B5EF4-FFF2-40B4-BE49-F238E27FC236}">
                <a16:creationId xmlns:a16="http://schemas.microsoft.com/office/drawing/2014/main" id="{46774906-AC99-EAAE-DE7C-204942F504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0815" y="4858844"/>
            <a:ext cx="1185869" cy="789957"/>
          </a:xfrm>
          <a:prstGeom prst="rect">
            <a:avLst/>
          </a:prstGeom>
          <a:noFill/>
          <a:extLst>
            <a:ext uri="{909E8E84-426E-40DD-AFC4-6F175D3DCCD1}">
              <a14:hiddenFill xmlns:a14="http://schemas.microsoft.com/office/drawing/2010/main">
                <a:solidFill>
                  <a:srgbClr val="FFFFFF"/>
                </a:solidFill>
              </a14:hiddenFill>
            </a:ext>
          </a:extLst>
        </p:spPr>
      </p:pic>
      <p:sp>
        <p:nvSpPr>
          <p:cNvPr id="36" name="Tekstvak 38">
            <a:extLst>
              <a:ext uri="{FF2B5EF4-FFF2-40B4-BE49-F238E27FC236}">
                <a16:creationId xmlns:a16="http://schemas.microsoft.com/office/drawing/2014/main" id="{83E4961F-F35D-69AD-3E8B-BE8E560F97F6}"/>
              </a:ext>
            </a:extLst>
          </p:cNvPr>
          <p:cNvSpPr txBox="1"/>
          <p:nvPr/>
        </p:nvSpPr>
        <p:spPr>
          <a:xfrm>
            <a:off x="3742104" y="3502476"/>
            <a:ext cx="863770" cy="523220"/>
          </a:xfrm>
          <a:prstGeom prst="rect">
            <a:avLst/>
          </a:prstGeom>
          <a:noFill/>
        </p:spPr>
        <p:txBody>
          <a:bodyPr wrap="square" rtlCol="0">
            <a:spAutoFit/>
          </a:bodyPr>
          <a:lstStyle/>
          <a:p>
            <a:r>
              <a:rPr lang="nl-BE" sz="1400" b="1">
                <a:latin typeface="+mj-lt"/>
              </a:rPr>
              <a:t>vrij gebruik</a:t>
            </a:r>
          </a:p>
        </p:txBody>
      </p:sp>
      <p:sp>
        <p:nvSpPr>
          <p:cNvPr id="37" name="Tekstvak 39">
            <a:extLst>
              <a:ext uri="{FF2B5EF4-FFF2-40B4-BE49-F238E27FC236}">
                <a16:creationId xmlns:a16="http://schemas.microsoft.com/office/drawing/2014/main" id="{5FE04B1D-8031-4A42-C41C-783EC23F4F73}"/>
              </a:ext>
            </a:extLst>
          </p:cNvPr>
          <p:cNvSpPr txBox="1"/>
          <p:nvPr/>
        </p:nvSpPr>
        <p:spPr>
          <a:xfrm>
            <a:off x="5498780" y="3483437"/>
            <a:ext cx="1466582" cy="307777"/>
          </a:xfrm>
          <a:prstGeom prst="rect">
            <a:avLst/>
          </a:prstGeom>
          <a:noFill/>
        </p:spPr>
        <p:txBody>
          <a:bodyPr wrap="square" rtlCol="0">
            <a:spAutoFit/>
          </a:bodyPr>
          <a:lstStyle/>
          <a:p>
            <a:r>
              <a:rPr lang="nl-BE" sz="1400" b="1">
                <a:latin typeface="+mj-lt"/>
              </a:rPr>
              <a:t>sec. bouwstoffen</a:t>
            </a:r>
          </a:p>
        </p:txBody>
      </p:sp>
      <p:cxnSp>
        <p:nvCxnSpPr>
          <p:cNvPr id="38" name="Rechte verbindingslijn 40">
            <a:extLst>
              <a:ext uri="{FF2B5EF4-FFF2-40B4-BE49-F238E27FC236}">
                <a16:creationId xmlns:a16="http://schemas.microsoft.com/office/drawing/2014/main" id="{831E0BA1-A565-47D8-5D26-2C9CFD31E565}"/>
              </a:ext>
            </a:extLst>
          </p:cNvPr>
          <p:cNvCxnSpPr/>
          <p:nvPr/>
        </p:nvCxnSpPr>
        <p:spPr>
          <a:xfrm>
            <a:off x="6173546" y="3945136"/>
            <a:ext cx="7070" cy="573557"/>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9" name="Rechte verbindingslijn 41">
            <a:extLst>
              <a:ext uri="{FF2B5EF4-FFF2-40B4-BE49-F238E27FC236}">
                <a16:creationId xmlns:a16="http://schemas.microsoft.com/office/drawing/2014/main" id="{BB164876-EECF-44E3-3D40-F7A3D15C5ADB}"/>
              </a:ext>
            </a:extLst>
          </p:cNvPr>
          <p:cNvCxnSpPr/>
          <p:nvPr/>
        </p:nvCxnSpPr>
        <p:spPr>
          <a:xfrm>
            <a:off x="6030845" y="3948763"/>
            <a:ext cx="7070" cy="573557"/>
          </a:xfrm>
          <a:prstGeom prst="line">
            <a:avLst/>
          </a:prstGeom>
          <a:ln>
            <a:prstDash val="sysDot"/>
          </a:ln>
        </p:spPr>
        <p:style>
          <a:lnRef idx="3">
            <a:schemeClr val="dk1"/>
          </a:lnRef>
          <a:fillRef idx="0">
            <a:schemeClr val="dk1"/>
          </a:fillRef>
          <a:effectRef idx="2">
            <a:schemeClr val="dk1"/>
          </a:effectRef>
          <a:fontRef idx="minor">
            <a:schemeClr val="tx1"/>
          </a:fontRef>
        </p:style>
      </p:cxnSp>
      <p:cxnSp>
        <p:nvCxnSpPr>
          <p:cNvPr id="40" name="Rechte verbindingslijn 42">
            <a:extLst>
              <a:ext uri="{FF2B5EF4-FFF2-40B4-BE49-F238E27FC236}">
                <a16:creationId xmlns:a16="http://schemas.microsoft.com/office/drawing/2014/main" id="{49E7E28A-EA94-C0D0-88BE-062B46CC3D74}"/>
              </a:ext>
            </a:extLst>
          </p:cNvPr>
          <p:cNvCxnSpPr/>
          <p:nvPr/>
        </p:nvCxnSpPr>
        <p:spPr>
          <a:xfrm>
            <a:off x="6082996" y="3939029"/>
            <a:ext cx="7070" cy="573557"/>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41" name="Tekstvak 43">
            <a:extLst>
              <a:ext uri="{FF2B5EF4-FFF2-40B4-BE49-F238E27FC236}">
                <a16:creationId xmlns:a16="http://schemas.microsoft.com/office/drawing/2014/main" id="{CD5C8ED3-E542-9BBD-41A1-E88154A3A2B6}"/>
              </a:ext>
            </a:extLst>
          </p:cNvPr>
          <p:cNvSpPr txBox="1"/>
          <p:nvPr/>
        </p:nvSpPr>
        <p:spPr>
          <a:xfrm>
            <a:off x="2868105" y="4743331"/>
            <a:ext cx="1703895" cy="523220"/>
          </a:xfrm>
          <a:prstGeom prst="rect">
            <a:avLst/>
          </a:prstGeom>
          <a:noFill/>
        </p:spPr>
        <p:txBody>
          <a:bodyPr wrap="square" rtlCol="0">
            <a:spAutoFit/>
          </a:bodyPr>
          <a:lstStyle/>
          <a:p>
            <a:r>
              <a:rPr lang="nl-BE" sz="1400" b="1" err="1">
                <a:latin typeface="+mj-lt"/>
              </a:rPr>
              <a:t>Bodemverbeterende</a:t>
            </a:r>
            <a:r>
              <a:rPr lang="nl-BE" sz="1400" b="1">
                <a:latin typeface="+mj-lt"/>
              </a:rPr>
              <a:t> stoffen</a:t>
            </a:r>
          </a:p>
        </p:txBody>
      </p:sp>
      <p:cxnSp>
        <p:nvCxnSpPr>
          <p:cNvPr id="42" name="Rechte verbindingslijn 5">
            <a:extLst>
              <a:ext uri="{FF2B5EF4-FFF2-40B4-BE49-F238E27FC236}">
                <a16:creationId xmlns:a16="http://schemas.microsoft.com/office/drawing/2014/main" id="{AECF5CE3-F746-B7B9-7CD8-8C9A1C045113}"/>
              </a:ext>
            </a:extLst>
          </p:cNvPr>
          <p:cNvCxnSpPr/>
          <p:nvPr/>
        </p:nvCxnSpPr>
        <p:spPr>
          <a:xfrm flipV="1">
            <a:off x="4666277" y="1422336"/>
            <a:ext cx="1586458" cy="6824"/>
          </a:xfrm>
          <a:prstGeom prst="line">
            <a:avLst/>
          </a:prstGeom>
          <a:ln w="19050">
            <a:solidFill>
              <a:srgbClr val="646464"/>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4">
            <a:extLst>
              <a:ext uri="{FF2B5EF4-FFF2-40B4-BE49-F238E27FC236}">
                <a16:creationId xmlns:a16="http://schemas.microsoft.com/office/drawing/2014/main" id="{7CBB2EC6-F096-7C6B-3F46-717B804A5EE7}"/>
              </a:ext>
            </a:extLst>
          </p:cNvPr>
          <p:cNvCxnSpPr/>
          <p:nvPr/>
        </p:nvCxnSpPr>
        <p:spPr>
          <a:xfrm>
            <a:off x="6253324" y="3209260"/>
            <a:ext cx="0" cy="735875"/>
          </a:xfrm>
          <a:prstGeom prst="line">
            <a:avLst/>
          </a:prstGeom>
          <a:ln w="25400">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44" name="Rechte verbindingslijn 45">
            <a:extLst>
              <a:ext uri="{FF2B5EF4-FFF2-40B4-BE49-F238E27FC236}">
                <a16:creationId xmlns:a16="http://schemas.microsoft.com/office/drawing/2014/main" id="{1117E0D0-7252-CD3A-A699-3899989F47EF}"/>
              </a:ext>
            </a:extLst>
          </p:cNvPr>
          <p:cNvCxnSpPr/>
          <p:nvPr/>
        </p:nvCxnSpPr>
        <p:spPr>
          <a:xfrm>
            <a:off x="4087394" y="3196316"/>
            <a:ext cx="0" cy="735875"/>
          </a:xfrm>
          <a:prstGeom prst="line">
            <a:avLst/>
          </a:prstGeom>
          <a:ln w="254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45" name="Tekstvak 1">
            <a:extLst>
              <a:ext uri="{FF2B5EF4-FFF2-40B4-BE49-F238E27FC236}">
                <a16:creationId xmlns:a16="http://schemas.microsoft.com/office/drawing/2014/main" id="{234814D2-91AA-1C4B-CD56-B75814ACBF68}"/>
              </a:ext>
            </a:extLst>
          </p:cNvPr>
          <p:cNvSpPr txBox="1"/>
          <p:nvPr/>
        </p:nvSpPr>
        <p:spPr>
          <a:xfrm rot="19687100">
            <a:off x="6908401" y="3869534"/>
            <a:ext cx="1142956" cy="307777"/>
          </a:xfrm>
          <a:prstGeom prst="rect">
            <a:avLst/>
          </a:prstGeom>
          <a:noFill/>
        </p:spPr>
        <p:txBody>
          <a:bodyPr wrap="square" rtlCol="0">
            <a:spAutoFit/>
          </a:bodyPr>
          <a:lstStyle/>
          <a:p>
            <a:r>
              <a:rPr lang="nl-BE" sz="1400" b="1">
                <a:solidFill>
                  <a:schemeClr val="accent5"/>
                </a:solidFill>
                <a:latin typeface="+mj-lt"/>
              </a:rPr>
              <a:t>+ sediment</a:t>
            </a:r>
          </a:p>
        </p:txBody>
      </p:sp>
      <p:cxnSp>
        <p:nvCxnSpPr>
          <p:cNvPr id="46" name="Rechte verbindingslijn 8">
            <a:extLst>
              <a:ext uri="{FF2B5EF4-FFF2-40B4-BE49-F238E27FC236}">
                <a16:creationId xmlns:a16="http://schemas.microsoft.com/office/drawing/2014/main" id="{77ACCB15-12F4-5079-8749-23081D885F43}"/>
              </a:ext>
            </a:extLst>
          </p:cNvPr>
          <p:cNvCxnSpPr/>
          <p:nvPr/>
        </p:nvCxnSpPr>
        <p:spPr>
          <a:xfrm>
            <a:off x="1273303" y="4743331"/>
            <a:ext cx="6597266"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471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4F8487-247C-F4A4-7DD9-731EBE0795F0}"/>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37</a:t>
            </a:fld>
            <a:endParaRPr lang="nl-BE"/>
          </a:p>
        </p:txBody>
      </p:sp>
      <p:sp>
        <p:nvSpPr>
          <p:cNvPr id="5" name="TextBox 4">
            <a:extLst>
              <a:ext uri="{FF2B5EF4-FFF2-40B4-BE49-F238E27FC236}">
                <a16:creationId xmlns:a16="http://schemas.microsoft.com/office/drawing/2014/main" id="{DCC8BFC1-342D-8860-B30C-89837E4DC15E}"/>
              </a:ext>
            </a:extLst>
          </p:cNvPr>
          <p:cNvSpPr txBox="1"/>
          <p:nvPr/>
        </p:nvSpPr>
        <p:spPr>
          <a:xfrm>
            <a:off x="1122248" y="2260906"/>
            <a:ext cx="7899407" cy="661720"/>
          </a:xfrm>
          <a:prstGeom prst="rect">
            <a:avLst/>
          </a:prstGeom>
          <a:noFill/>
        </p:spPr>
        <p:txBody>
          <a:bodyPr wrap="none" rtlCol="0">
            <a:spAutoFit/>
          </a:bodyPr>
          <a:lstStyle/>
          <a:p>
            <a:r>
              <a:rPr lang="nl-BE" sz="3700"/>
              <a:t>Risico = kans op nadelig effect of schade</a:t>
            </a:r>
          </a:p>
        </p:txBody>
      </p:sp>
    </p:spTree>
    <p:extLst>
      <p:ext uri="{BB962C8B-B14F-4D97-AF65-F5344CB8AC3E}">
        <p14:creationId xmlns:p14="http://schemas.microsoft.com/office/powerpoint/2010/main" val="3117172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5F9C5E-F8E9-6AAA-D632-ED925411B661}"/>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38</a:t>
            </a:fld>
            <a:endParaRPr lang="nl-BE"/>
          </a:p>
        </p:txBody>
      </p:sp>
      <p:pic>
        <p:nvPicPr>
          <p:cNvPr id="5" name="Picture 14">
            <a:extLst>
              <a:ext uri="{FF2B5EF4-FFF2-40B4-BE49-F238E27FC236}">
                <a16:creationId xmlns:a16="http://schemas.microsoft.com/office/drawing/2014/main" id="{0E803708-C219-45BC-F9D8-1A4397E3AD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1" y="2754456"/>
            <a:ext cx="7023497"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5">
            <a:extLst>
              <a:ext uri="{FF2B5EF4-FFF2-40B4-BE49-F238E27FC236}">
                <a16:creationId xmlns:a16="http://schemas.microsoft.com/office/drawing/2014/main" id="{C39D4E3F-F8E5-B387-4778-07DBD2F8F512}"/>
              </a:ext>
            </a:extLst>
          </p:cNvPr>
          <p:cNvSpPr txBox="1">
            <a:spLocks noChangeArrowheads="1"/>
          </p:cNvSpPr>
          <p:nvPr/>
        </p:nvSpPr>
        <p:spPr bwMode="auto">
          <a:xfrm>
            <a:off x="725454" y="1817990"/>
            <a:ext cx="828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BE" altLang="en-US" sz="1500">
                <a:latin typeface="Arial Unicode MS"/>
              </a:rPr>
              <a:t>Onzekerheid neemt toe van rechts naar links = naarmate de “afstand” tot het doel toeneemt.</a:t>
            </a:r>
          </a:p>
          <a:p>
            <a:pPr>
              <a:spcBef>
                <a:spcPct val="0"/>
              </a:spcBef>
              <a:buFontTx/>
              <a:buNone/>
            </a:pPr>
            <a:endParaRPr lang="nl-BE" altLang="en-US" sz="1500">
              <a:latin typeface="Arial Unicode MS"/>
            </a:endParaRPr>
          </a:p>
          <a:p>
            <a:pPr>
              <a:spcBef>
                <a:spcPct val="0"/>
              </a:spcBef>
              <a:buFontTx/>
              <a:buNone/>
            </a:pPr>
            <a:r>
              <a:rPr lang="nl-BE" altLang="en-US" sz="1500">
                <a:latin typeface="Arial Unicode MS"/>
              </a:rPr>
              <a:t>Het afleiden van verschillende normen in de verschillende schakels van de ketting, verhoogt kans op accumulatie van veiligheidsfactoren en verlaagt transparantie</a:t>
            </a:r>
            <a:endParaRPr lang="en-GB" altLang="en-US" sz="1500">
              <a:latin typeface="Arial Unicode MS"/>
            </a:endParaRPr>
          </a:p>
        </p:txBody>
      </p:sp>
      <p:cxnSp>
        <p:nvCxnSpPr>
          <p:cNvPr id="7" name="Straight Arrow Connector 17">
            <a:extLst>
              <a:ext uri="{FF2B5EF4-FFF2-40B4-BE49-F238E27FC236}">
                <a16:creationId xmlns:a16="http://schemas.microsoft.com/office/drawing/2014/main" id="{1C3F3258-E578-F62E-6A17-E6C94BEFB7DD}"/>
              </a:ext>
            </a:extLst>
          </p:cNvPr>
          <p:cNvCxnSpPr>
            <a:cxnSpLocks noChangeShapeType="1"/>
          </p:cNvCxnSpPr>
          <p:nvPr/>
        </p:nvCxnSpPr>
        <p:spPr bwMode="auto">
          <a:xfrm>
            <a:off x="6948488" y="4049856"/>
            <a:ext cx="0" cy="124301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 name="Straight Arrow Connector 19">
            <a:extLst>
              <a:ext uri="{FF2B5EF4-FFF2-40B4-BE49-F238E27FC236}">
                <a16:creationId xmlns:a16="http://schemas.microsoft.com/office/drawing/2014/main" id="{11E157D9-A9D9-28BD-DB70-2048CC10A88E}"/>
              </a:ext>
            </a:extLst>
          </p:cNvPr>
          <p:cNvCxnSpPr>
            <a:cxnSpLocks noChangeShapeType="1"/>
          </p:cNvCxnSpPr>
          <p:nvPr/>
        </p:nvCxnSpPr>
        <p:spPr bwMode="auto">
          <a:xfrm>
            <a:off x="5922169" y="4049856"/>
            <a:ext cx="0" cy="124301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 name="Straight Arrow Connector 20">
            <a:extLst>
              <a:ext uri="{FF2B5EF4-FFF2-40B4-BE49-F238E27FC236}">
                <a16:creationId xmlns:a16="http://schemas.microsoft.com/office/drawing/2014/main" id="{CF255206-6669-DDB2-BF9A-4B7108870384}"/>
              </a:ext>
            </a:extLst>
          </p:cNvPr>
          <p:cNvCxnSpPr>
            <a:cxnSpLocks noChangeShapeType="1"/>
          </p:cNvCxnSpPr>
          <p:nvPr/>
        </p:nvCxnSpPr>
        <p:spPr bwMode="auto">
          <a:xfrm>
            <a:off x="4950619" y="4049856"/>
            <a:ext cx="0" cy="124301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 name="Straight Arrow Connector 21">
            <a:extLst>
              <a:ext uri="{FF2B5EF4-FFF2-40B4-BE49-F238E27FC236}">
                <a16:creationId xmlns:a16="http://schemas.microsoft.com/office/drawing/2014/main" id="{14ECA962-1B87-184D-8B5A-E09AA1911541}"/>
              </a:ext>
            </a:extLst>
          </p:cNvPr>
          <p:cNvCxnSpPr>
            <a:cxnSpLocks noChangeShapeType="1"/>
          </p:cNvCxnSpPr>
          <p:nvPr/>
        </p:nvCxnSpPr>
        <p:spPr bwMode="auto">
          <a:xfrm>
            <a:off x="4031456" y="4049856"/>
            <a:ext cx="0" cy="124301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 name="Straight Arrow Connector 22">
            <a:extLst>
              <a:ext uri="{FF2B5EF4-FFF2-40B4-BE49-F238E27FC236}">
                <a16:creationId xmlns:a16="http://schemas.microsoft.com/office/drawing/2014/main" id="{EF8062BB-85A9-1855-EEF0-77868038B18C}"/>
              </a:ext>
            </a:extLst>
          </p:cNvPr>
          <p:cNvCxnSpPr>
            <a:cxnSpLocks noChangeShapeType="1"/>
          </p:cNvCxnSpPr>
          <p:nvPr/>
        </p:nvCxnSpPr>
        <p:spPr bwMode="auto">
          <a:xfrm>
            <a:off x="2897981" y="4049856"/>
            <a:ext cx="0" cy="124301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2" name="TextBox 23">
            <a:extLst>
              <a:ext uri="{FF2B5EF4-FFF2-40B4-BE49-F238E27FC236}">
                <a16:creationId xmlns:a16="http://schemas.microsoft.com/office/drawing/2014/main" id="{768585D2-F50E-92F2-DD5E-40E4240DB9D7}"/>
              </a:ext>
            </a:extLst>
          </p:cNvPr>
          <p:cNvSpPr txBox="1">
            <a:spLocks noChangeArrowheads="1"/>
          </p:cNvSpPr>
          <p:nvPr/>
        </p:nvSpPr>
        <p:spPr bwMode="auto">
          <a:xfrm>
            <a:off x="1277542" y="5454795"/>
            <a:ext cx="757130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BE" altLang="en-US" sz="1350" err="1">
                <a:latin typeface="Arial Unicode MS"/>
              </a:rPr>
              <a:t>Limits</a:t>
            </a:r>
            <a:r>
              <a:rPr lang="nl-BE" altLang="en-US" sz="1350">
                <a:latin typeface="Arial Unicode MS"/>
              </a:rPr>
              <a:t>		Cd-</a:t>
            </a:r>
            <a:r>
              <a:rPr lang="nl-BE" altLang="en-US" sz="1350" err="1">
                <a:latin typeface="Arial Unicode MS"/>
              </a:rPr>
              <a:t>sludge</a:t>
            </a:r>
            <a:r>
              <a:rPr lang="nl-BE" altLang="en-US" sz="1350">
                <a:latin typeface="Arial Unicode MS"/>
              </a:rPr>
              <a:t>       SSV	food </a:t>
            </a:r>
            <a:r>
              <a:rPr lang="nl-BE" altLang="en-US" sz="1350" err="1">
                <a:latin typeface="Arial Unicode MS"/>
              </a:rPr>
              <a:t>limits</a:t>
            </a:r>
            <a:r>
              <a:rPr lang="nl-BE" altLang="en-US" sz="1350">
                <a:latin typeface="Arial Unicode MS"/>
              </a:rPr>
              <a:t>      PTWI	U-Cd NOAEL</a:t>
            </a:r>
          </a:p>
          <a:p>
            <a:pPr>
              <a:spcBef>
                <a:spcPct val="0"/>
              </a:spcBef>
              <a:buFontTx/>
              <a:buNone/>
            </a:pPr>
            <a:r>
              <a:rPr lang="nl-BE" altLang="en-US" sz="1350">
                <a:latin typeface="Arial Unicode MS"/>
              </a:rPr>
              <a:t>		Cd-</a:t>
            </a:r>
            <a:r>
              <a:rPr lang="nl-BE" altLang="en-US" sz="1350" err="1">
                <a:latin typeface="Arial Unicode MS"/>
              </a:rPr>
              <a:t>phosphate</a:t>
            </a:r>
            <a:r>
              <a:rPr lang="nl-BE" altLang="en-US" sz="1350">
                <a:latin typeface="Arial Unicode MS"/>
              </a:rPr>
              <a:t>		(CODEX)       PTDI		</a:t>
            </a:r>
          </a:p>
          <a:p>
            <a:pPr>
              <a:spcBef>
                <a:spcPct val="0"/>
              </a:spcBef>
              <a:buFontTx/>
              <a:buNone/>
            </a:pPr>
            <a:r>
              <a:rPr lang="nl-BE" altLang="en-US" sz="1350">
                <a:latin typeface="Arial Unicode MS"/>
              </a:rPr>
              <a:t>		</a:t>
            </a:r>
            <a:r>
              <a:rPr lang="nl-BE" altLang="en-US" sz="1350" err="1">
                <a:latin typeface="Arial Unicode MS"/>
              </a:rPr>
              <a:t>fertilisers</a:t>
            </a:r>
            <a:endParaRPr lang="en-GB" altLang="en-US" sz="1350">
              <a:latin typeface="Arial Unicode MS"/>
            </a:endParaRPr>
          </a:p>
        </p:txBody>
      </p:sp>
      <p:sp>
        <p:nvSpPr>
          <p:cNvPr id="13" name="TextBox 1">
            <a:extLst>
              <a:ext uri="{FF2B5EF4-FFF2-40B4-BE49-F238E27FC236}">
                <a16:creationId xmlns:a16="http://schemas.microsoft.com/office/drawing/2014/main" id="{72552302-CB7B-D4F9-2B7D-B505DEB7A12D}"/>
              </a:ext>
            </a:extLst>
          </p:cNvPr>
          <p:cNvSpPr txBox="1">
            <a:spLocks noChangeArrowheads="1"/>
          </p:cNvSpPr>
          <p:nvPr/>
        </p:nvSpPr>
        <p:spPr bwMode="auto">
          <a:xfrm>
            <a:off x="1385888" y="4914250"/>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BE" altLang="en-US" sz="1800">
                <a:latin typeface="Arial Unicode MS"/>
              </a:rPr>
              <a:t>Example: Cd</a:t>
            </a:r>
            <a:endParaRPr lang="en-GB" altLang="en-US" sz="1800">
              <a:latin typeface="Arial Unicode MS"/>
            </a:endParaRPr>
          </a:p>
        </p:txBody>
      </p:sp>
      <p:sp>
        <p:nvSpPr>
          <p:cNvPr id="14" name="TextBox 13">
            <a:extLst>
              <a:ext uri="{FF2B5EF4-FFF2-40B4-BE49-F238E27FC236}">
                <a16:creationId xmlns:a16="http://schemas.microsoft.com/office/drawing/2014/main" id="{B3B8C14E-5947-1DE6-390A-2EF0098CD276}"/>
              </a:ext>
            </a:extLst>
          </p:cNvPr>
          <p:cNvSpPr txBox="1"/>
          <p:nvPr/>
        </p:nvSpPr>
        <p:spPr>
          <a:xfrm>
            <a:off x="725454" y="117340"/>
            <a:ext cx="8280400" cy="1754326"/>
          </a:xfrm>
          <a:prstGeom prst="rect">
            <a:avLst/>
          </a:prstGeom>
          <a:noFill/>
        </p:spPr>
        <p:txBody>
          <a:bodyPr wrap="square" rtlCol="0">
            <a:spAutoFit/>
          </a:bodyPr>
          <a:lstStyle/>
          <a:p>
            <a:r>
              <a:rPr lang="nl-BE" sz="3600">
                <a:solidFill>
                  <a:schemeClr val="bg2"/>
                </a:solidFill>
              </a:rPr>
              <a:t>Blootstellingsanalyse bij risicoanalyse van bodemverontreiniging: geen accumulatie van veiligheidsfactoren</a:t>
            </a:r>
          </a:p>
        </p:txBody>
      </p:sp>
    </p:spTree>
    <p:extLst>
      <p:ext uri="{BB962C8B-B14F-4D97-AF65-F5344CB8AC3E}">
        <p14:creationId xmlns:p14="http://schemas.microsoft.com/office/powerpoint/2010/main" val="3579192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E95A-DE1A-912D-4768-A29082BED396}"/>
              </a:ext>
            </a:extLst>
          </p:cNvPr>
          <p:cNvSpPr>
            <a:spLocks noGrp="1"/>
          </p:cNvSpPr>
          <p:nvPr>
            <p:ph type="title"/>
          </p:nvPr>
        </p:nvSpPr>
        <p:spPr/>
        <p:txBody>
          <a:bodyPr>
            <a:normAutofit fontScale="90000"/>
          </a:bodyPr>
          <a:lstStyle/>
          <a:p>
            <a:r>
              <a:rPr lang="nl-BE" sz="4000"/>
              <a:t>Suggesties voor de weg vooruit</a:t>
            </a:r>
            <a:br>
              <a:rPr lang="nl-BE" sz="4000"/>
            </a:br>
            <a:br>
              <a:rPr lang="nl-BE" sz="4000"/>
            </a:br>
            <a:endParaRPr lang="nl-BE"/>
          </a:p>
        </p:txBody>
      </p:sp>
      <p:sp>
        <p:nvSpPr>
          <p:cNvPr id="4" name="Slide Number Placeholder 3">
            <a:extLst>
              <a:ext uri="{FF2B5EF4-FFF2-40B4-BE49-F238E27FC236}">
                <a16:creationId xmlns:a16="http://schemas.microsoft.com/office/drawing/2014/main" id="{516D7AF5-2F6B-6564-E6C0-FE2305AF7979}"/>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39</a:t>
            </a:fld>
            <a:endParaRPr lang="nl-BE"/>
          </a:p>
        </p:txBody>
      </p:sp>
      <p:sp>
        <p:nvSpPr>
          <p:cNvPr id="7" name="TextBox 6">
            <a:extLst>
              <a:ext uri="{FF2B5EF4-FFF2-40B4-BE49-F238E27FC236}">
                <a16:creationId xmlns:a16="http://schemas.microsoft.com/office/drawing/2014/main" id="{347A0D10-8CCD-DF11-19EC-C3E0FA1A74B4}"/>
              </a:ext>
            </a:extLst>
          </p:cNvPr>
          <p:cNvSpPr txBox="1"/>
          <p:nvPr/>
        </p:nvSpPr>
        <p:spPr>
          <a:xfrm>
            <a:off x="461913" y="827834"/>
            <a:ext cx="8105825" cy="5054141"/>
          </a:xfrm>
          <a:prstGeom prst="rect">
            <a:avLst/>
          </a:prstGeom>
          <a:noFill/>
        </p:spPr>
        <p:txBody>
          <a:bodyPr wrap="square">
            <a:spAutoFit/>
          </a:bodyPr>
          <a:lstStyle/>
          <a:p>
            <a:endParaRPr lang="nl-BE" sz="1350"/>
          </a:p>
          <a:p>
            <a:endParaRPr lang="nl-BE" sz="1350"/>
          </a:p>
          <a:p>
            <a:pPr marL="342900" indent="-342900" algn="just">
              <a:lnSpc>
                <a:spcPct val="107000"/>
              </a:lnSpc>
              <a:spcAft>
                <a:spcPts val="800"/>
              </a:spcAft>
              <a:buFont typeface="+mj-lt"/>
              <a:buAutoNum type="arabicPeriod"/>
            </a:pPr>
            <a:r>
              <a:rPr lang="nl-BE" sz="1800" b="1">
                <a:effectLst/>
                <a:latin typeface="Calibri" panose="020F0502020204030204" pitchFamily="34" charset="0"/>
                <a:ea typeface="Calibri" panose="020F0502020204030204" pitchFamily="34" charset="0"/>
                <a:cs typeface="Times New Roman" panose="02020603050405020304" pitchFamily="18" charset="0"/>
              </a:rPr>
              <a:t>Herzie de humaan toxicologische risico’s</a:t>
            </a:r>
            <a:r>
              <a:rPr lang="nl-BE" sz="1800">
                <a:effectLst/>
                <a:latin typeface="Calibri" panose="020F0502020204030204" pitchFamily="34" charset="0"/>
                <a:ea typeface="Calibri" panose="020F0502020204030204" pitchFamily="34" charset="0"/>
                <a:cs typeface="Times New Roman" panose="02020603050405020304" pitchFamily="18" charset="0"/>
              </a:rPr>
              <a:t> van de contaminanten bij bodemverontreiniging op </a:t>
            </a:r>
            <a:r>
              <a:rPr lang="nl-BE" sz="1800" b="1">
                <a:effectLst/>
                <a:latin typeface="Calibri" panose="020F0502020204030204" pitchFamily="34" charset="0"/>
                <a:ea typeface="Calibri" panose="020F0502020204030204" pitchFamily="34" charset="0"/>
                <a:cs typeface="Times New Roman" panose="02020603050405020304" pitchFamily="18" charset="0"/>
              </a:rPr>
              <a:t>systematische</a:t>
            </a:r>
            <a:r>
              <a:rPr lang="nl-BE" sz="1800">
                <a:effectLst/>
                <a:latin typeface="Calibri" panose="020F0502020204030204" pitchFamily="34" charset="0"/>
                <a:ea typeface="Calibri" panose="020F0502020204030204" pitchFamily="34" charset="0"/>
                <a:cs typeface="Times New Roman" panose="02020603050405020304" pitchFamily="18" charset="0"/>
              </a:rPr>
              <a:t> (vergelijkbare) manier en overweeg eventueel conservatieve aannames bij blootstelling te laten vallen indien toxische drempels al zeer conservatief zijn geformuleerd.</a:t>
            </a:r>
          </a:p>
          <a:p>
            <a:pPr marL="342900" indent="-342900" algn="just">
              <a:lnSpc>
                <a:spcPct val="107000"/>
              </a:lnSpc>
              <a:spcAft>
                <a:spcPts val="800"/>
              </a:spcAft>
              <a:buFont typeface="+mj-lt"/>
              <a:buAutoNum type="arabicPeriod"/>
            </a:pPr>
            <a:r>
              <a:rPr lang="nl-BE" sz="1800">
                <a:effectLst/>
                <a:latin typeface="Calibri" panose="020F0502020204030204" pitchFamily="34" charset="0"/>
                <a:ea typeface="Calibri" panose="020F0502020204030204" pitchFamily="34" charset="0"/>
                <a:cs typeface="Times New Roman" panose="02020603050405020304" pitchFamily="18" charset="0"/>
              </a:rPr>
              <a:t>Een systematische analyse is ook nodig van de </a:t>
            </a:r>
            <a:r>
              <a:rPr lang="nl-BE" sz="1800" b="1">
                <a:effectLst/>
                <a:latin typeface="Calibri" panose="020F0502020204030204" pitchFamily="34" charset="0"/>
                <a:ea typeface="Calibri" panose="020F0502020204030204" pitchFamily="34" charset="0"/>
                <a:cs typeface="Times New Roman" panose="02020603050405020304" pitchFamily="18" charset="0"/>
              </a:rPr>
              <a:t>BSN in relatie tot andere regelgevingen (EU, KB..)</a:t>
            </a:r>
            <a:r>
              <a:rPr lang="nl-BE" sz="1800">
                <a:effectLst/>
                <a:latin typeface="Calibri" panose="020F0502020204030204" pitchFamily="34" charset="0"/>
                <a:ea typeface="Calibri" panose="020F0502020204030204" pitchFamily="34" charset="0"/>
                <a:cs typeface="Times New Roman" panose="02020603050405020304" pitchFamily="18" charset="0"/>
              </a:rPr>
              <a:t> over dezelfde contaminanten in de compartimenten die bodem gerelateerd zijn (normen in voeding en grondwater).</a:t>
            </a:r>
          </a:p>
          <a:p>
            <a:pPr marL="342900" indent="-342900" algn="just">
              <a:lnSpc>
                <a:spcPct val="107000"/>
              </a:lnSpc>
              <a:spcAft>
                <a:spcPts val="800"/>
              </a:spcAft>
              <a:buFont typeface="+mj-lt"/>
              <a:buAutoNum type="arabicPeriod"/>
            </a:pPr>
            <a:r>
              <a:rPr lang="nl-BE" sz="1800">
                <a:effectLst/>
                <a:latin typeface="Calibri" panose="020F0502020204030204" pitchFamily="34" charset="0"/>
                <a:ea typeface="Calibri" panose="020F0502020204030204" pitchFamily="34" charset="0"/>
                <a:cs typeface="Times New Roman" panose="02020603050405020304" pitchFamily="18" charset="0"/>
              </a:rPr>
              <a:t> Het </a:t>
            </a:r>
            <a:r>
              <a:rPr lang="nl-BE" sz="1800" b="1">
                <a:effectLst/>
                <a:latin typeface="Calibri" panose="020F0502020204030204" pitchFamily="34" charset="0"/>
                <a:ea typeface="Calibri" panose="020F0502020204030204" pitchFamily="34" charset="0"/>
                <a:cs typeface="Times New Roman" panose="02020603050405020304" pitchFamily="18" charset="0"/>
              </a:rPr>
              <a:t>weglaten van achtergrondblootstelling is wetenschappelijk niet verdedigbaar </a:t>
            </a:r>
            <a:r>
              <a:rPr lang="nl-BE" sz="1800">
                <a:effectLst/>
                <a:latin typeface="Calibri" panose="020F0502020204030204" pitchFamily="34" charset="0"/>
                <a:ea typeface="Calibri" panose="020F0502020204030204" pitchFamily="34" charset="0"/>
                <a:cs typeface="Times New Roman" panose="02020603050405020304" pitchFamily="18" charset="0"/>
              </a:rPr>
              <a:t>en kan men maar beleidsmatig invoeren mits juiste communicatie van de aannames. </a:t>
            </a:r>
          </a:p>
          <a:p>
            <a:pPr marL="342900" indent="-342900" algn="just">
              <a:lnSpc>
                <a:spcPct val="107000"/>
              </a:lnSpc>
              <a:spcAft>
                <a:spcPts val="800"/>
              </a:spcAft>
              <a:buFont typeface="+mj-lt"/>
              <a:buAutoNum type="arabicPeriod"/>
            </a:pPr>
            <a:r>
              <a:rPr lang="nl-BE" sz="1800">
                <a:effectLst/>
                <a:latin typeface="Calibri" panose="020F0502020204030204" pitchFamily="34" charset="0"/>
                <a:ea typeface="Calibri" panose="020F0502020204030204" pitchFamily="34" charset="0"/>
                <a:cs typeface="Times New Roman" panose="02020603050405020304" pitchFamily="18" charset="0"/>
              </a:rPr>
              <a:t>Er moet ook werk gemaakt worden van </a:t>
            </a:r>
            <a:r>
              <a:rPr lang="nl-BE" sz="1800" b="1" err="1">
                <a:effectLst/>
                <a:latin typeface="Calibri" panose="020F0502020204030204" pitchFamily="34" charset="0"/>
                <a:ea typeface="Calibri" panose="020F0502020204030204" pitchFamily="34" charset="0"/>
                <a:cs typeface="Times New Roman" panose="02020603050405020304" pitchFamily="18" charset="0"/>
              </a:rPr>
              <a:t>emerging</a:t>
            </a:r>
            <a:r>
              <a:rPr lang="nl-BE" sz="1800" b="1">
                <a:effectLst/>
                <a:latin typeface="Calibri" panose="020F0502020204030204" pitchFamily="34" charset="0"/>
                <a:ea typeface="Calibri" panose="020F0502020204030204" pitchFamily="34" charset="0"/>
                <a:cs typeface="Times New Roman" panose="02020603050405020304" pitchFamily="18" charset="0"/>
              </a:rPr>
              <a:t> </a:t>
            </a:r>
            <a:r>
              <a:rPr lang="nl-BE" sz="1800" b="1" err="1">
                <a:effectLst/>
                <a:latin typeface="Calibri" panose="020F0502020204030204" pitchFamily="34" charset="0"/>
                <a:ea typeface="Calibri" panose="020F0502020204030204" pitchFamily="34" charset="0"/>
                <a:cs typeface="Times New Roman" panose="02020603050405020304" pitchFamily="18" charset="0"/>
              </a:rPr>
              <a:t>contaminants</a:t>
            </a:r>
            <a:r>
              <a:rPr lang="nl-BE" sz="1800" b="1">
                <a:effectLst/>
                <a:latin typeface="Calibri" panose="020F0502020204030204" pitchFamily="34" charset="0"/>
                <a:ea typeface="Calibri" panose="020F0502020204030204" pitchFamily="34" charset="0"/>
                <a:cs typeface="Times New Roman" panose="02020603050405020304" pitchFamily="18" charset="0"/>
              </a:rPr>
              <a:t> </a:t>
            </a:r>
            <a:r>
              <a:rPr lang="nl-BE" sz="1800">
                <a:effectLst/>
                <a:latin typeface="Calibri" panose="020F0502020204030204" pitchFamily="34" charset="0"/>
                <a:ea typeface="Calibri" panose="020F0502020204030204" pitchFamily="34" charset="0"/>
                <a:cs typeface="Times New Roman" panose="02020603050405020304" pitchFamily="18" charset="0"/>
              </a:rPr>
              <a:t>en van een kader voor normen voor </a:t>
            </a:r>
            <a:r>
              <a:rPr lang="nl-BE" sz="1800" b="1">
                <a:effectLst/>
                <a:latin typeface="Calibri" panose="020F0502020204030204" pitchFamily="34" charset="0"/>
                <a:ea typeface="Calibri" panose="020F0502020204030204" pitchFamily="34" charset="0"/>
                <a:cs typeface="Times New Roman" panose="02020603050405020304" pitchFamily="18" charset="0"/>
              </a:rPr>
              <a:t>mengsel van contaminanten</a:t>
            </a:r>
            <a:r>
              <a:rPr lang="nl-BE" sz="180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lnSpc>
                <a:spcPct val="107000"/>
              </a:lnSpc>
              <a:spcAft>
                <a:spcPts val="800"/>
              </a:spcAft>
              <a:buFont typeface="+mj-lt"/>
              <a:buAutoNum type="arabicPeriod"/>
            </a:pPr>
            <a:r>
              <a:rPr lang="nl-BE" sz="1800">
                <a:effectLst/>
                <a:latin typeface="Calibri" panose="020F0502020204030204" pitchFamily="34" charset="0"/>
                <a:ea typeface="Calibri" panose="020F0502020204030204" pitchFamily="34" charset="0"/>
                <a:cs typeface="Times New Roman" panose="02020603050405020304" pitchFamily="18" charset="0"/>
              </a:rPr>
              <a:t>Tot slot is er een beter kader nodig over de noodzaak tot afgraven van bodem bij ecotoxicologische risico’s. </a:t>
            </a:r>
          </a:p>
        </p:txBody>
      </p:sp>
    </p:spTree>
    <p:extLst>
      <p:ext uri="{BB962C8B-B14F-4D97-AF65-F5344CB8AC3E}">
        <p14:creationId xmlns:p14="http://schemas.microsoft.com/office/powerpoint/2010/main" val="12038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Samenstelling </a:t>
            </a:r>
            <a:r>
              <a:rPr lang="nl-BE" err="1">
                <a:solidFill>
                  <a:schemeClr val="bg2"/>
                </a:solidFill>
                <a:latin typeface="Flanders Art Sans Bold" panose="00000800000000000000" pitchFamily="50" charset="0"/>
              </a:rPr>
              <a:t>expertenpanel</a:t>
            </a:r>
            <a:endParaRPr lang="nl-BE">
              <a:solidFill>
                <a:schemeClr val="bg2"/>
              </a:solidFill>
              <a:latin typeface="Flanders Art Sans Bold" panose="00000800000000000000" pitchFamily="50"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4</a:t>
            </a:fld>
            <a:endParaRPr lang="nl-BE">
              <a:latin typeface="Calibri Light" panose="020F0302020204030204" pitchFamily="34" charset="0"/>
            </a:endParaRPr>
          </a:p>
        </p:txBody>
      </p:sp>
      <p:pic>
        <p:nvPicPr>
          <p:cNvPr id="8" name="Afbeelding 7" descr="Afbeelding met Menselijk gezicht, persoon, kleding, glimlach&#10;&#10;Automatisch gegenereerde beschrijving">
            <a:extLst>
              <a:ext uri="{FF2B5EF4-FFF2-40B4-BE49-F238E27FC236}">
                <a16:creationId xmlns:a16="http://schemas.microsoft.com/office/drawing/2014/main" id="{1535178F-ABCC-B0E4-74EA-EF8BFAE5B5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2" y="1278292"/>
            <a:ext cx="1314027" cy="1970895"/>
          </a:xfrm>
          <a:prstGeom prst="rect">
            <a:avLst/>
          </a:prstGeom>
        </p:spPr>
      </p:pic>
      <p:pic>
        <p:nvPicPr>
          <p:cNvPr id="10" name="Afbeelding 9" descr="Afbeelding met Menselijk gezicht, kleding, persoon, overhemd&#10;&#10;Automatisch gegenereerde beschrijving">
            <a:extLst>
              <a:ext uri="{FF2B5EF4-FFF2-40B4-BE49-F238E27FC236}">
                <a16:creationId xmlns:a16="http://schemas.microsoft.com/office/drawing/2014/main" id="{D560C745-DD08-ADCC-1426-795FA8F9B8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3363" y="1275990"/>
            <a:ext cx="1314027" cy="1971041"/>
          </a:xfrm>
          <a:prstGeom prst="rect">
            <a:avLst/>
          </a:prstGeom>
        </p:spPr>
      </p:pic>
      <p:pic>
        <p:nvPicPr>
          <p:cNvPr id="12" name="Afbeelding 11" descr="Afbeelding met Menselijk gezicht, persoon, glimlach, kleding&#10;&#10;Automatisch gegenereerde beschrijving">
            <a:extLst>
              <a:ext uri="{FF2B5EF4-FFF2-40B4-BE49-F238E27FC236}">
                <a16:creationId xmlns:a16="http://schemas.microsoft.com/office/drawing/2014/main" id="{F0328D60-6820-9947-3809-39E6284132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0464" y="1275990"/>
            <a:ext cx="1314028" cy="1971042"/>
          </a:xfrm>
          <a:prstGeom prst="rect">
            <a:avLst/>
          </a:prstGeom>
        </p:spPr>
      </p:pic>
      <p:pic>
        <p:nvPicPr>
          <p:cNvPr id="14" name="Afbeelding 13" descr="Afbeelding met Menselijk gezicht, persoon, Kin, kleding&#10;&#10;Automatisch gegenereerde beschrijving">
            <a:extLst>
              <a:ext uri="{FF2B5EF4-FFF2-40B4-BE49-F238E27FC236}">
                <a16:creationId xmlns:a16="http://schemas.microsoft.com/office/drawing/2014/main" id="{0A152A1C-A4E6-DCBF-2F74-D2E12DA229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564" y="1275990"/>
            <a:ext cx="1314027" cy="1971194"/>
          </a:xfrm>
          <a:prstGeom prst="rect">
            <a:avLst/>
          </a:prstGeom>
        </p:spPr>
      </p:pic>
      <p:pic>
        <p:nvPicPr>
          <p:cNvPr id="16" name="Afbeelding 15" descr="Afbeelding met Menselijk gezicht, overhemd, persoon, glimlach&#10;&#10;Automatisch gegenereerde beschrijving">
            <a:extLst>
              <a:ext uri="{FF2B5EF4-FFF2-40B4-BE49-F238E27FC236}">
                <a16:creationId xmlns:a16="http://schemas.microsoft.com/office/drawing/2014/main" id="{F655E040-F549-B68B-048B-BBD1D475C7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4665" y="1276157"/>
            <a:ext cx="1314027" cy="1970892"/>
          </a:xfrm>
          <a:prstGeom prst="rect">
            <a:avLst/>
          </a:prstGeom>
        </p:spPr>
      </p:pic>
      <p:sp>
        <p:nvSpPr>
          <p:cNvPr id="17" name="Tekstvak 16">
            <a:extLst>
              <a:ext uri="{FF2B5EF4-FFF2-40B4-BE49-F238E27FC236}">
                <a16:creationId xmlns:a16="http://schemas.microsoft.com/office/drawing/2014/main" id="{31DE47B4-6E5A-F5E5-FC84-215D5FE1469A}"/>
              </a:ext>
            </a:extLst>
          </p:cNvPr>
          <p:cNvSpPr txBox="1"/>
          <p:nvPr/>
        </p:nvSpPr>
        <p:spPr>
          <a:xfrm>
            <a:off x="576262" y="3226256"/>
            <a:ext cx="1505450" cy="461665"/>
          </a:xfrm>
          <a:prstGeom prst="rect">
            <a:avLst/>
          </a:prstGeom>
          <a:noFill/>
        </p:spPr>
        <p:txBody>
          <a:bodyPr wrap="square" rtlCol="0">
            <a:spAutoFit/>
          </a:bodyPr>
          <a:lstStyle/>
          <a:p>
            <a:r>
              <a:rPr lang="nl-NL" sz="1200"/>
              <a:t>Werner Annaert</a:t>
            </a:r>
          </a:p>
          <a:p>
            <a:r>
              <a:rPr lang="nl-NL" sz="1200"/>
              <a:t>voorzitter</a:t>
            </a:r>
            <a:endParaRPr lang="nl-BE" sz="1200"/>
          </a:p>
        </p:txBody>
      </p:sp>
      <p:sp>
        <p:nvSpPr>
          <p:cNvPr id="18" name="Tekstvak 17">
            <a:extLst>
              <a:ext uri="{FF2B5EF4-FFF2-40B4-BE49-F238E27FC236}">
                <a16:creationId xmlns:a16="http://schemas.microsoft.com/office/drawing/2014/main" id="{6F72BA61-2B99-E0C2-BA47-EBEA716726E7}"/>
              </a:ext>
            </a:extLst>
          </p:cNvPr>
          <p:cNvSpPr txBox="1"/>
          <p:nvPr/>
        </p:nvSpPr>
        <p:spPr>
          <a:xfrm>
            <a:off x="612599" y="5595869"/>
            <a:ext cx="1505450" cy="276999"/>
          </a:xfrm>
          <a:prstGeom prst="rect">
            <a:avLst/>
          </a:prstGeom>
          <a:noFill/>
        </p:spPr>
        <p:txBody>
          <a:bodyPr wrap="square" rtlCol="0">
            <a:spAutoFit/>
          </a:bodyPr>
          <a:lstStyle/>
          <a:p>
            <a:r>
              <a:rPr lang="nl-NL" sz="1200"/>
              <a:t>Cathy </a:t>
            </a:r>
            <a:r>
              <a:rPr lang="nl-NL" sz="1200" err="1"/>
              <a:t>Berx</a:t>
            </a:r>
            <a:endParaRPr lang="nl-NL" sz="1200"/>
          </a:p>
        </p:txBody>
      </p:sp>
      <p:sp>
        <p:nvSpPr>
          <p:cNvPr id="19" name="Tekstvak 18">
            <a:extLst>
              <a:ext uri="{FF2B5EF4-FFF2-40B4-BE49-F238E27FC236}">
                <a16:creationId xmlns:a16="http://schemas.microsoft.com/office/drawing/2014/main" id="{921E5305-74F1-556F-105F-8EC5E701F21A}"/>
              </a:ext>
            </a:extLst>
          </p:cNvPr>
          <p:cNvSpPr txBox="1"/>
          <p:nvPr/>
        </p:nvSpPr>
        <p:spPr>
          <a:xfrm>
            <a:off x="2183362" y="3226256"/>
            <a:ext cx="1505450" cy="461665"/>
          </a:xfrm>
          <a:prstGeom prst="rect">
            <a:avLst/>
          </a:prstGeom>
          <a:noFill/>
        </p:spPr>
        <p:txBody>
          <a:bodyPr wrap="square" rtlCol="0">
            <a:spAutoFit/>
          </a:bodyPr>
          <a:lstStyle/>
          <a:p>
            <a:r>
              <a:rPr lang="nl-NL" sz="1200"/>
              <a:t>Peter </a:t>
            </a:r>
            <a:r>
              <a:rPr lang="nl-NL" sz="1200" err="1"/>
              <a:t>Luypaerts</a:t>
            </a:r>
            <a:endParaRPr lang="nl-NL" sz="1200"/>
          </a:p>
          <a:p>
            <a:r>
              <a:rPr lang="nl-NL" sz="1200"/>
              <a:t>secretaris</a:t>
            </a:r>
            <a:endParaRPr lang="nl-BE" sz="1200"/>
          </a:p>
        </p:txBody>
      </p:sp>
      <p:sp>
        <p:nvSpPr>
          <p:cNvPr id="20" name="Tekstvak 19">
            <a:extLst>
              <a:ext uri="{FF2B5EF4-FFF2-40B4-BE49-F238E27FC236}">
                <a16:creationId xmlns:a16="http://schemas.microsoft.com/office/drawing/2014/main" id="{20338455-4EBF-B807-D964-45A271F398FF}"/>
              </a:ext>
            </a:extLst>
          </p:cNvPr>
          <p:cNvSpPr txBox="1"/>
          <p:nvPr/>
        </p:nvSpPr>
        <p:spPr>
          <a:xfrm>
            <a:off x="3785232" y="3226256"/>
            <a:ext cx="1505450" cy="461665"/>
          </a:xfrm>
          <a:prstGeom prst="rect">
            <a:avLst/>
          </a:prstGeom>
          <a:noFill/>
        </p:spPr>
        <p:txBody>
          <a:bodyPr wrap="square" rtlCol="0">
            <a:spAutoFit/>
          </a:bodyPr>
          <a:lstStyle/>
          <a:p>
            <a:r>
              <a:rPr lang="nl-NL" sz="1200"/>
              <a:t>Ann Cuyckens</a:t>
            </a:r>
          </a:p>
          <a:p>
            <a:endParaRPr lang="nl-BE" sz="1200"/>
          </a:p>
        </p:txBody>
      </p:sp>
      <p:sp>
        <p:nvSpPr>
          <p:cNvPr id="21" name="Tekstvak 20">
            <a:extLst>
              <a:ext uri="{FF2B5EF4-FFF2-40B4-BE49-F238E27FC236}">
                <a16:creationId xmlns:a16="http://schemas.microsoft.com/office/drawing/2014/main" id="{3F0B1227-A700-D249-FAAC-309BB5A478DC}"/>
              </a:ext>
            </a:extLst>
          </p:cNvPr>
          <p:cNvSpPr txBox="1"/>
          <p:nvPr/>
        </p:nvSpPr>
        <p:spPr>
          <a:xfrm>
            <a:off x="5418851" y="3225426"/>
            <a:ext cx="1505450" cy="461665"/>
          </a:xfrm>
          <a:prstGeom prst="rect">
            <a:avLst/>
          </a:prstGeom>
          <a:noFill/>
        </p:spPr>
        <p:txBody>
          <a:bodyPr wrap="square" rtlCol="0">
            <a:spAutoFit/>
          </a:bodyPr>
          <a:lstStyle/>
          <a:p>
            <a:r>
              <a:rPr lang="nl-NL" sz="1200"/>
              <a:t>Bavo Peeters</a:t>
            </a:r>
          </a:p>
          <a:p>
            <a:endParaRPr lang="nl-BE" sz="1200"/>
          </a:p>
        </p:txBody>
      </p:sp>
      <p:sp>
        <p:nvSpPr>
          <p:cNvPr id="22" name="Tekstvak 21">
            <a:extLst>
              <a:ext uri="{FF2B5EF4-FFF2-40B4-BE49-F238E27FC236}">
                <a16:creationId xmlns:a16="http://schemas.microsoft.com/office/drawing/2014/main" id="{FB29863B-B8DA-35D4-7840-D42B7E12225D}"/>
              </a:ext>
            </a:extLst>
          </p:cNvPr>
          <p:cNvSpPr txBox="1"/>
          <p:nvPr/>
        </p:nvSpPr>
        <p:spPr>
          <a:xfrm>
            <a:off x="7009633" y="3225426"/>
            <a:ext cx="1505450" cy="461665"/>
          </a:xfrm>
          <a:prstGeom prst="rect">
            <a:avLst/>
          </a:prstGeom>
          <a:noFill/>
        </p:spPr>
        <p:txBody>
          <a:bodyPr wrap="square" rtlCol="0">
            <a:spAutoFit/>
          </a:bodyPr>
          <a:lstStyle/>
          <a:p>
            <a:r>
              <a:rPr lang="nl-NL" sz="1200"/>
              <a:t>Bernard </a:t>
            </a:r>
            <a:r>
              <a:rPr lang="nl-NL" sz="1200" err="1"/>
              <a:t>Deltour</a:t>
            </a:r>
            <a:endParaRPr lang="nl-NL" sz="1200"/>
          </a:p>
          <a:p>
            <a:endParaRPr lang="nl-BE" sz="1200"/>
          </a:p>
        </p:txBody>
      </p:sp>
      <p:pic>
        <p:nvPicPr>
          <p:cNvPr id="26" name="Afbeelding 25" descr="Afbeelding met Menselijk gezicht, persoon, glimlach, Kin&#10;&#10;Automatisch gegenereerde beschrijving">
            <a:extLst>
              <a:ext uri="{FF2B5EF4-FFF2-40B4-BE49-F238E27FC236}">
                <a16:creationId xmlns:a16="http://schemas.microsoft.com/office/drawing/2014/main" id="{14065317-4C9D-F117-4699-068D326213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599" y="3692531"/>
            <a:ext cx="1310331" cy="1965650"/>
          </a:xfrm>
          <a:prstGeom prst="rect">
            <a:avLst/>
          </a:prstGeom>
        </p:spPr>
      </p:pic>
      <p:pic>
        <p:nvPicPr>
          <p:cNvPr id="28" name="Afbeelding 27" descr="Afbeelding met Menselijk gezicht, persoon, glimlach, kleding&#10;&#10;Automatisch gegenereerde beschrijving">
            <a:extLst>
              <a:ext uri="{FF2B5EF4-FFF2-40B4-BE49-F238E27FC236}">
                <a16:creationId xmlns:a16="http://schemas.microsoft.com/office/drawing/2014/main" id="{FCDA9A3F-D024-621B-F37F-9CDF2FB21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9699" y="3687089"/>
            <a:ext cx="1310332" cy="1965351"/>
          </a:xfrm>
          <a:prstGeom prst="rect">
            <a:avLst/>
          </a:prstGeom>
        </p:spPr>
      </p:pic>
      <p:pic>
        <p:nvPicPr>
          <p:cNvPr id="30" name="Afbeelding 29" descr="Afbeelding met persoon, kleding, Menselijk gezicht, glimlach&#10;&#10;Automatisch gegenereerde beschrijving">
            <a:extLst>
              <a:ext uri="{FF2B5EF4-FFF2-40B4-BE49-F238E27FC236}">
                <a16:creationId xmlns:a16="http://schemas.microsoft.com/office/drawing/2014/main" id="{F00D068D-FE7B-EB51-0C12-8E385B5F7C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90416" y="3681401"/>
            <a:ext cx="1314124" cy="1971039"/>
          </a:xfrm>
          <a:prstGeom prst="rect">
            <a:avLst/>
          </a:prstGeom>
        </p:spPr>
      </p:pic>
      <p:pic>
        <p:nvPicPr>
          <p:cNvPr id="32" name="Afbeelding 31" descr="Afbeelding met Menselijk gezicht, persoon, glimlach, kleding&#10;&#10;Automatisch gegenereerde beschrijving">
            <a:extLst>
              <a:ext uri="{FF2B5EF4-FFF2-40B4-BE49-F238E27FC236}">
                <a16:creationId xmlns:a16="http://schemas.microsoft.com/office/drawing/2014/main" id="{084F0231-9E16-3D15-B76A-C49DA3C7CF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5854" y="3684248"/>
            <a:ext cx="1310333" cy="1965343"/>
          </a:xfrm>
          <a:prstGeom prst="rect">
            <a:avLst/>
          </a:prstGeom>
        </p:spPr>
      </p:pic>
      <p:pic>
        <p:nvPicPr>
          <p:cNvPr id="34" name="Afbeelding 33" descr="Afbeelding met Menselijk gezicht, persoon, glimlach, Kin&#10;&#10;Automatisch gegenereerde beschrijving">
            <a:extLst>
              <a:ext uri="{FF2B5EF4-FFF2-40B4-BE49-F238E27FC236}">
                <a16:creationId xmlns:a16="http://schemas.microsoft.com/office/drawing/2014/main" id="{8CD78D37-2F88-B3C9-FA28-83C2B72C65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37501" y="3690924"/>
            <a:ext cx="1301209" cy="1951989"/>
          </a:xfrm>
          <a:prstGeom prst="rect">
            <a:avLst/>
          </a:prstGeom>
        </p:spPr>
      </p:pic>
      <p:sp>
        <p:nvSpPr>
          <p:cNvPr id="35" name="Tekstvak 34">
            <a:extLst>
              <a:ext uri="{FF2B5EF4-FFF2-40B4-BE49-F238E27FC236}">
                <a16:creationId xmlns:a16="http://schemas.microsoft.com/office/drawing/2014/main" id="{BF06ADAE-2716-C29D-D41F-095B45418682}"/>
              </a:ext>
            </a:extLst>
          </p:cNvPr>
          <p:cNvSpPr txBox="1"/>
          <p:nvPr/>
        </p:nvSpPr>
        <p:spPr>
          <a:xfrm>
            <a:off x="2198496" y="5612514"/>
            <a:ext cx="1505450" cy="276999"/>
          </a:xfrm>
          <a:prstGeom prst="rect">
            <a:avLst/>
          </a:prstGeom>
          <a:noFill/>
        </p:spPr>
        <p:txBody>
          <a:bodyPr wrap="square" rtlCol="0">
            <a:spAutoFit/>
          </a:bodyPr>
          <a:lstStyle/>
          <a:p>
            <a:r>
              <a:rPr lang="nl-NL" sz="1200"/>
              <a:t>Elisa Vermeulen</a:t>
            </a:r>
            <a:endParaRPr lang="nl-BE" sz="1200"/>
          </a:p>
        </p:txBody>
      </p:sp>
      <p:sp>
        <p:nvSpPr>
          <p:cNvPr id="36" name="Tekstvak 35">
            <a:extLst>
              <a:ext uri="{FF2B5EF4-FFF2-40B4-BE49-F238E27FC236}">
                <a16:creationId xmlns:a16="http://schemas.microsoft.com/office/drawing/2014/main" id="{FE2C1744-0E11-6255-6C78-7D0E598ADCEC}"/>
              </a:ext>
            </a:extLst>
          </p:cNvPr>
          <p:cNvSpPr txBox="1"/>
          <p:nvPr/>
        </p:nvSpPr>
        <p:spPr>
          <a:xfrm>
            <a:off x="3757627" y="5607166"/>
            <a:ext cx="1505450" cy="276999"/>
          </a:xfrm>
          <a:prstGeom prst="rect">
            <a:avLst/>
          </a:prstGeom>
          <a:noFill/>
        </p:spPr>
        <p:txBody>
          <a:bodyPr wrap="square" rtlCol="0">
            <a:spAutoFit/>
          </a:bodyPr>
          <a:lstStyle/>
          <a:p>
            <a:r>
              <a:rPr lang="nl-NL" sz="1200"/>
              <a:t>Ellen Van De Vijver</a:t>
            </a:r>
            <a:endParaRPr lang="nl-BE" sz="1200"/>
          </a:p>
        </p:txBody>
      </p:sp>
      <p:sp>
        <p:nvSpPr>
          <p:cNvPr id="37" name="Tekstvak 36">
            <a:extLst>
              <a:ext uri="{FF2B5EF4-FFF2-40B4-BE49-F238E27FC236}">
                <a16:creationId xmlns:a16="http://schemas.microsoft.com/office/drawing/2014/main" id="{54E564EA-48AE-D5DD-0BFF-44D78403A943}"/>
              </a:ext>
            </a:extLst>
          </p:cNvPr>
          <p:cNvSpPr txBox="1"/>
          <p:nvPr/>
        </p:nvSpPr>
        <p:spPr>
          <a:xfrm>
            <a:off x="5397564" y="5611394"/>
            <a:ext cx="1505450" cy="276999"/>
          </a:xfrm>
          <a:prstGeom prst="rect">
            <a:avLst/>
          </a:prstGeom>
          <a:noFill/>
        </p:spPr>
        <p:txBody>
          <a:bodyPr wrap="square" rtlCol="0">
            <a:spAutoFit/>
          </a:bodyPr>
          <a:lstStyle/>
          <a:p>
            <a:r>
              <a:rPr lang="nl-NL" sz="1200"/>
              <a:t>Erik Smolders</a:t>
            </a:r>
            <a:endParaRPr lang="nl-BE" sz="1200"/>
          </a:p>
        </p:txBody>
      </p:sp>
      <p:sp>
        <p:nvSpPr>
          <p:cNvPr id="38" name="Tekstvak 37">
            <a:extLst>
              <a:ext uri="{FF2B5EF4-FFF2-40B4-BE49-F238E27FC236}">
                <a16:creationId xmlns:a16="http://schemas.microsoft.com/office/drawing/2014/main" id="{B79A29F9-1ACA-13C1-032F-92E61BC2EC5A}"/>
              </a:ext>
            </a:extLst>
          </p:cNvPr>
          <p:cNvSpPr txBox="1"/>
          <p:nvPr/>
        </p:nvSpPr>
        <p:spPr>
          <a:xfrm>
            <a:off x="7037501" y="5607752"/>
            <a:ext cx="1505450" cy="276999"/>
          </a:xfrm>
          <a:prstGeom prst="rect">
            <a:avLst/>
          </a:prstGeom>
          <a:noFill/>
        </p:spPr>
        <p:txBody>
          <a:bodyPr wrap="square" rtlCol="0">
            <a:spAutoFit/>
          </a:bodyPr>
          <a:lstStyle/>
          <a:p>
            <a:r>
              <a:rPr lang="nl-NL" sz="1200"/>
              <a:t>Geert Nys</a:t>
            </a:r>
            <a:endParaRPr lang="nl-BE" sz="1200"/>
          </a:p>
        </p:txBody>
      </p:sp>
    </p:spTree>
    <p:extLst>
      <p:ext uri="{BB962C8B-B14F-4D97-AF65-F5344CB8AC3E}">
        <p14:creationId xmlns:p14="http://schemas.microsoft.com/office/powerpoint/2010/main" val="489438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Suggesties?</a:t>
            </a:r>
          </a:p>
        </p:txBody>
      </p:sp>
      <p:sp>
        <p:nvSpPr>
          <p:cNvPr id="3" name="Tijdelijke aanduiding voor tekst 2"/>
          <p:cNvSpPr>
            <a:spLocks noGrp="1"/>
          </p:cNvSpPr>
          <p:nvPr>
            <p:ph type="body" sz="quarter" idx="10"/>
          </p:nvPr>
        </p:nvSpPr>
        <p:spPr/>
        <p:txBody>
          <a:bodyPr/>
          <a:lstStyle/>
          <a:p>
            <a:pPr lvl="0"/>
            <a:endParaRPr lang="nl-BE">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40</a:t>
            </a:fld>
            <a:endParaRPr lang="nl-BE">
              <a:latin typeface="Calibri Light" panose="020F0302020204030204" pitchFamily="34" charset="0"/>
            </a:endParaRPr>
          </a:p>
        </p:txBody>
      </p:sp>
    </p:spTree>
    <p:extLst>
      <p:ext uri="{BB962C8B-B14F-4D97-AF65-F5344CB8AC3E}">
        <p14:creationId xmlns:p14="http://schemas.microsoft.com/office/powerpoint/2010/main" val="4235464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Tussentijdse stand van zaken</a:t>
            </a:r>
          </a:p>
        </p:txBody>
      </p:sp>
      <p:sp>
        <p:nvSpPr>
          <p:cNvPr id="3" name="Tijdelijke aanduiding voor tekst 2"/>
          <p:cNvSpPr>
            <a:spLocks noGrp="1"/>
          </p:cNvSpPr>
          <p:nvPr>
            <p:ph type="body" sz="quarter" idx="10"/>
          </p:nvPr>
        </p:nvSpPr>
        <p:spPr/>
        <p:txBody>
          <a:bodyPr/>
          <a:lstStyle/>
          <a:p>
            <a:pPr lvl="0"/>
            <a:r>
              <a:rPr lang="nl-BE" b="1">
                <a:latin typeface="Calibri" panose="020F0502020204030204" pitchFamily="34" charset="0"/>
              </a:rPr>
              <a:t>Inzichten rond bodemdata – dataverzameling (Ellen)</a:t>
            </a:r>
          </a:p>
          <a:p>
            <a:pPr lvl="0"/>
            <a:r>
              <a:rPr lang="nl-BE"/>
              <a:t>Inzichten rond bodemzorgplicht </a:t>
            </a:r>
            <a:r>
              <a:rPr lang="nl-BE" b="1">
                <a:latin typeface="Calibri" panose="020F0502020204030204" pitchFamily="34" charset="0"/>
              </a:rPr>
              <a:t>(Johan)</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41</a:t>
            </a:fld>
            <a:endParaRPr lang="nl-BE">
              <a:latin typeface="Calibri Light" panose="020F0302020204030204" pitchFamily="34" charset="0"/>
            </a:endParaRPr>
          </a:p>
        </p:txBody>
      </p:sp>
    </p:spTree>
    <p:extLst>
      <p:ext uri="{BB962C8B-B14F-4D97-AF65-F5344CB8AC3E}">
        <p14:creationId xmlns:p14="http://schemas.microsoft.com/office/powerpoint/2010/main" val="2425896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9B364A96-7A50-4012-23CB-4E0098992ABD}"/>
              </a:ext>
            </a:extLst>
          </p:cNvPr>
          <p:cNvSpPr/>
          <p:nvPr/>
        </p:nvSpPr>
        <p:spPr>
          <a:xfrm>
            <a:off x="427283" y="5878618"/>
            <a:ext cx="8616561" cy="87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ep 21">
            <a:extLst>
              <a:ext uri="{FF2B5EF4-FFF2-40B4-BE49-F238E27FC236}">
                <a16:creationId xmlns:a16="http://schemas.microsoft.com/office/drawing/2014/main" id="{AAED75CB-69AD-A560-7836-083304507D9C}"/>
              </a:ext>
            </a:extLst>
          </p:cNvPr>
          <p:cNvGrpSpPr>
            <a:grpSpLocks noChangeAspect="1"/>
          </p:cNvGrpSpPr>
          <p:nvPr/>
        </p:nvGrpSpPr>
        <p:grpSpPr>
          <a:xfrm>
            <a:off x="417792" y="1738139"/>
            <a:ext cx="8597339" cy="4836353"/>
            <a:chOff x="-1" y="0"/>
            <a:chExt cx="17338676" cy="9753600"/>
          </a:xfrm>
        </p:grpSpPr>
        <p:grpSp>
          <p:nvGrpSpPr>
            <p:cNvPr id="14" name="Groep 13">
              <a:extLst>
                <a:ext uri="{FF2B5EF4-FFF2-40B4-BE49-F238E27FC236}">
                  <a16:creationId xmlns:a16="http://schemas.microsoft.com/office/drawing/2014/main" id="{5660FA70-A8EA-A6F5-5C10-CB8759084A95}"/>
                </a:ext>
              </a:extLst>
            </p:cNvPr>
            <p:cNvGrpSpPr/>
            <p:nvPr/>
          </p:nvGrpSpPr>
          <p:grpSpPr>
            <a:xfrm>
              <a:off x="0" y="0"/>
              <a:ext cx="17338675" cy="9753600"/>
              <a:chOff x="0" y="0"/>
              <a:chExt cx="17338675" cy="9753600"/>
            </a:xfrm>
          </p:grpSpPr>
          <p:sp>
            <p:nvSpPr>
              <p:cNvPr id="15" name="Rechthoek 14">
                <a:extLst>
                  <a:ext uri="{FF2B5EF4-FFF2-40B4-BE49-F238E27FC236}">
                    <a16:creationId xmlns:a16="http://schemas.microsoft.com/office/drawing/2014/main" id="{CCB78006-0A51-1C19-2548-32BDCEC8E079}"/>
                  </a:ext>
                </a:extLst>
              </p:cNvPr>
              <p:cNvSpPr/>
              <p:nvPr/>
            </p:nvSpPr>
            <p:spPr>
              <a:xfrm>
                <a:off x="0" y="0"/>
                <a:ext cx="17338675" cy="9753600"/>
              </a:xfrm>
              <a:prstGeom prst="rect">
                <a:avLst/>
              </a:prstGeom>
              <a:solidFill>
                <a:srgbClr val="E8EBEE"/>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solidFill>
                </a:endParaRPr>
              </a:p>
            </p:txBody>
          </p:sp>
          <p:pic>
            <p:nvPicPr>
              <p:cNvPr id="16" name="Afbeelding 15">
                <a:extLst>
                  <a:ext uri="{FF2B5EF4-FFF2-40B4-BE49-F238E27FC236}">
                    <a16:creationId xmlns:a16="http://schemas.microsoft.com/office/drawing/2014/main" id="{BB89C782-1822-5F11-30A9-F4D1DC21FD20}"/>
                  </a:ext>
                </a:extLst>
              </p:cNvPr>
              <p:cNvPicPr>
                <a:picLocks noChangeAspect="1"/>
              </p:cNvPicPr>
              <p:nvPr/>
            </p:nvPicPr>
            <p:blipFill rotWithShape="1">
              <a:blip r:embed="rId3"/>
              <a:srcRect r="1927"/>
              <a:stretch/>
            </p:blipFill>
            <p:spPr>
              <a:xfrm>
                <a:off x="1" y="1964286"/>
                <a:ext cx="17099464" cy="5430418"/>
              </a:xfrm>
              <a:prstGeom prst="rect">
                <a:avLst/>
              </a:prstGeom>
            </p:spPr>
          </p:pic>
          <p:pic>
            <p:nvPicPr>
              <p:cNvPr id="17" name="Afbeelding 16">
                <a:extLst>
                  <a:ext uri="{FF2B5EF4-FFF2-40B4-BE49-F238E27FC236}">
                    <a16:creationId xmlns:a16="http://schemas.microsoft.com/office/drawing/2014/main" id="{EA0FA490-7FD5-2AF9-87BD-888BB7BACA7B}"/>
                  </a:ext>
                </a:extLst>
              </p:cNvPr>
              <p:cNvPicPr>
                <a:picLocks noChangeAspect="1"/>
              </p:cNvPicPr>
              <p:nvPr/>
            </p:nvPicPr>
            <p:blipFill rotWithShape="1">
              <a:blip r:embed="rId4"/>
              <a:srcRect r="46702" b="4696"/>
              <a:stretch/>
            </p:blipFill>
            <p:spPr>
              <a:xfrm>
                <a:off x="1" y="6455810"/>
                <a:ext cx="9079831" cy="2864645"/>
              </a:xfrm>
              <a:prstGeom prst="rect">
                <a:avLst/>
              </a:prstGeom>
            </p:spPr>
          </p:pic>
          <p:pic>
            <p:nvPicPr>
              <p:cNvPr id="18" name="Afbeelding 17">
                <a:extLst>
                  <a:ext uri="{FF2B5EF4-FFF2-40B4-BE49-F238E27FC236}">
                    <a16:creationId xmlns:a16="http://schemas.microsoft.com/office/drawing/2014/main" id="{94B86F1F-94FF-3A41-E94D-613B18A45BE4}"/>
                  </a:ext>
                </a:extLst>
              </p:cNvPr>
              <p:cNvPicPr>
                <a:picLocks noChangeAspect="1"/>
              </p:cNvPicPr>
              <p:nvPr/>
            </p:nvPicPr>
            <p:blipFill rotWithShape="1">
              <a:blip r:embed="rId5"/>
              <a:srcRect l="-2157" r="-749" b="5301"/>
              <a:stretch/>
            </p:blipFill>
            <p:spPr>
              <a:xfrm>
                <a:off x="5678911" y="6363364"/>
                <a:ext cx="5775148" cy="2941051"/>
              </a:xfrm>
              <a:prstGeom prst="rect">
                <a:avLst/>
              </a:prstGeom>
            </p:spPr>
          </p:pic>
          <p:pic>
            <p:nvPicPr>
              <p:cNvPr id="19" name="Afbeelding 18">
                <a:extLst>
                  <a:ext uri="{FF2B5EF4-FFF2-40B4-BE49-F238E27FC236}">
                    <a16:creationId xmlns:a16="http://schemas.microsoft.com/office/drawing/2014/main" id="{F5B11E36-1A36-AA43-51C6-8181E1820114}"/>
                  </a:ext>
                </a:extLst>
              </p:cNvPr>
              <p:cNvPicPr>
                <a:picLocks noChangeAspect="1"/>
              </p:cNvPicPr>
              <p:nvPr/>
            </p:nvPicPr>
            <p:blipFill>
              <a:blip r:embed="rId6"/>
              <a:stretch>
                <a:fillRect/>
              </a:stretch>
            </p:blipFill>
            <p:spPr>
              <a:xfrm>
                <a:off x="11341179" y="6221525"/>
                <a:ext cx="5757333" cy="3223743"/>
              </a:xfrm>
              <a:prstGeom prst="rect">
                <a:avLst/>
              </a:prstGeom>
            </p:spPr>
          </p:pic>
        </p:grpSp>
        <p:pic>
          <p:nvPicPr>
            <p:cNvPr id="20" name="Afbeelding 19">
              <a:hlinkClick r:id="rId7"/>
              <a:extLst>
                <a:ext uri="{FF2B5EF4-FFF2-40B4-BE49-F238E27FC236}">
                  <a16:creationId xmlns:a16="http://schemas.microsoft.com/office/drawing/2014/main" id="{6096C26E-46C1-6F14-7AD0-30082C655F41}"/>
                </a:ext>
              </a:extLst>
            </p:cNvPr>
            <p:cNvPicPr>
              <a:picLocks noChangeAspect="1"/>
            </p:cNvPicPr>
            <p:nvPr/>
          </p:nvPicPr>
          <p:blipFill>
            <a:blip r:embed="rId8"/>
            <a:stretch>
              <a:fillRect/>
            </a:stretch>
          </p:blipFill>
          <p:spPr>
            <a:xfrm>
              <a:off x="-1" y="0"/>
              <a:ext cx="17338675" cy="2059768"/>
            </a:xfrm>
            <a:prstGeom prst="rect">
              <a:avLst/>
            </a:prstGeom>
          </p:spPr>
        </p:pic>
        <p:sp>
          <p:nvSpPr>
            <p:cNvPr id="21" name="Tekstvak 20">
              <a:extLst>
                <a:ext uri="{FF2B5EF4-FFF2-40B4-BE49-F238E27FC236}">
                  <a16:creationId xmlns:a16="http://schemas.microsoft.com/office/drawing/2014/main" id="{B3379FFB-4DE1-A20C-2BD1-35C197B5F8B8}"/>
                </a:ext>
              </a:extLst>
            </p:cNvPr>
            <p:cNvSpPr txBox="1"/>
            <p:nvPr/>
          </p:nvSpPr>
          <p:spPr>
            <a:xfrm>
              <a:off x="12174539" y="8992084"/>
              <a:ext cx="4700336" cy="742254"/>
            </a:xfrm>
            <a:prstGeom prst="rect">
              <a:avLst/>
            </a:prstGeom>
            <a:noFill/>
          </p:spPr>
          <p:txBody>
            <a:bodyPr wrap="square" rtlCol="0">
              <a:spAutoFit/>
            </a:bodyPr>
            <a:lstStyle/>
            <a:p>
              <a:pPr algn="r">
                <a:lnSpc>
                  <a:spcPct val="120000"/>
                </a:lnSpc>
              </a:pPr>
              <a:r>
                <a:rPr lang="en-GB" sz="1600" b="1">
                  <a:solidFill>
                    <a:srgbClr val="0070C0"/>
                  </a:solidFill>
                  <a:latin typeface="+mj-lt"/>
                  <a:hlinkClick r:id="rId9">
                    <a:extLst>
                      <a:ext uri="{A12FA001-AC4F-418D-AE19-62706E023703}">
                        <ahyp:hlinkClr xmlns:ahyp="http://schemas.microsoft.com/office/drawing/2018/hyperlinkcolor" val="tx"/>
                      </a:ext>
                    </a:extLst>
                  </a:hlinkClick>
                </a:rPr>
                <a:t>www.</a:t>
              </a:r>
              <a:r>
                <a:rPr lang="en-GB" sz="1600" b="1">
                  <a:solidFill>
                    <a:srgbClr val="0070C0"/>
                  </a:solidFill>
                  <a:latin typeface="+mj-lt"/>
                  <a:ea typeface="Calibri" panose="020F0502020204030204" pitchFamily="34" charset="0"/>
                  <a:hlinkClick r:id="rId9">
                    <a:extLst>
                      <a:ext uri="{A12FA001-AC4F-418D-AE19-62706E023703}">
                        <ahyp:hlinkClr xmlns:ahyp="http://schemas.microsoft.com/office/drawing/2018/hyperlinkcolor" val="tx"/>
                      </a:ext>
                    </a:extLst>
                  </a:hlinkClick>
                </a:rPr>
                <a:t>dov.vlaanderen.be</a:t>
              </a:r>
              <a:endParaRPr lang="en-GB" sz="1600" b="1">
                <a:solidFill>
                  <a:srgbClr val="0070C0"/>
                </a:solidFill>
                <a:latin typeface="+mj-lt"/>
                <a:ea typeface="Calibri" panose="020F0502020204030204" pitchFamily="34" charset="0"/>
              </a:endParaRPr>
            </a:p>
          </p:txBody>
        </p:sp>
      </p:grpSp>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lstStyle/>
          <a:p>
            <a:r>
              <a:rPr lang="en-US" err="1">
                <a:latin typeface="Flanders Art Sans Bold" panose="00000800000000000000" pitchFamily="50" charset="0"/>
              </a:rPr>
              <a:t>Bodemdata</a:t>
            </a:r>
            <a:r>
              <a:rPr lang="en-US">
                <a:latin typeface="Flanders Art Sans Bold" panose="00000800000000000000" pitchFamily="50" charset="0"/>
              </a:rPr>
              <a:t> in </a:t>
            </a:r>
            <a:r>
              <a:rPr lang="en-US" err="1">
                <a:latin typeface="Flanders Art Sans Bold" panose="00000800000000000000" pitchFamily="50" charset="0"/>
              </a:rPr>
              <a:t>Vlaanderen</a:t>
            </a:r>
            <a:endParaRPr lang="en-US">
              <a:latin typeface="Flanders Art Sans Bold" panose="00000800000000000000" pitchFamily="50" charset="0"/>
            </a:endParaRPr>
          </a:p>
        </p:txBody>
      </p:sp>
      <p:sp>
        <p:nvSpPr>
          <p:cNvPr id="24" name="Title 1">
            <a:extLst>
              <a:ext uri="{FF2B5EF4-FFF2-40B4-BE49-F238E27FC236}">
                <a16:creationId xmlns:a16="http://schemas.microsoft.com/office/drawing/2014/main" id="{FFDDDC9E-86D5-8F0C-6FA2-EB3636A232D3}"/>
              </a:ext>
            </a:extLst>
          </p:cNvPr>
          <p:cNvSpPr txBox="1">
            <a:spLocks/>
          </p:cNvSpPr>
          <p:nvPr/>
        </p:nvSpPr>
        <p:spPr>
          <a:xfrm>
            <a:off x="576262" y="1139462"/>
            <a:ext cx="8280401" cy="501594"/>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lang="en-US" sz="3700" b="1" i="0" kern="1200">
                <a:solidFill>
                  <a:schemeClr val="bg2"/>
                </a:solidFill>
                <a:latin typeface="Calibri" panose="020F0502020204030204" pitchFamily="34" charset="0"/>
                <a:ea typeface="+mj-ea"/>
                <a:cs typeface="+mj-cs"/>
              </a:defRPr>
            </a:lvl1pPr>
          </a:lstStyle>
          <a:p>
            <a:r>
              <a:rPr lang="nl-NL" sz="1400" b="0">
                <a:latin typeface="FlandersArtSans-Regular" panose="00000500000000000000" charset="0"/>
              </a:rPr>
              <a:t>Ellen Van De Vijver &amp; Marleen Van Damme</a:t>
            </a:r>
          </a:p>
        </p:txBody>
      </p:sp>
    </p:spTree>
    <p:extLst>
      <p:ext uri="{BB962C8B-B14F-4D97-AF65-F5344CB8AC3E}">
        <p14:creationId xmlns:p14="http://schemas.microsoft.com/office/powerpoint/2010/main" val="3886466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normAutofit/>
          </a:bodyPr>
          <a:lstStyle/>
          <a:p>
            <a:r>
              <a:rPr lang="en-US" sz="3400" err="1">
                <a:latin typeface="Flanders Art Sans Bold" panose="00000800000000000000" pitchFamily="50" charset="0"/>
              </a:rPr>
              <a:t>Bodemdata</a:t>
            </a:r>
            <a:r>
              <a:rPr lang="en-US" sz="3400">
                <a:latin typeface="Flanders Art Sans Bold" panose="00000800000000000000" pitchFamily="50" charset="0"/>
              </a:rPr>
              <a:t> in </a:t>
            </a:r>
            <a:r>
              <a:rPr lang="en-US" sz="3400" err="1">
                <a:latin typeface="Flanders Art Sans Bold" panose="00000800000000000000" pitchFamily="50" charset="0"/>
              </a:rPr>
              <a:t>functie</a:t>
            </a:r>
            <a:r>
              <a:rPr lang="en-US" sz="3400">
                <a:latin typeface="Flanders Art Sans Bold" panose="00000800000000000000" pitchFamily="50" charset="0"/>
              </a:rPr>
              <a:t> van </a:t>
            </a:r>
            <a:r>
              <a:rPr lang="en-US" sz="3400" err="1">
                <a:latin typeface="Flanders Art Sans Bold" panose="00000800000000000000" pitchFamily="50" charset="0"/>
              </a:rPr>
              <a:t>bodemdecreet</a:t>
            </a:r>
            <a:endParaRPr lang="en-US" sz="3400">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a:bodyPr>
          <a:lstStyle/>
          <a:p>
            <a:pPr>
              <a:spcAft>
                <a:spcPts val="1200"/>
              </a:spcAft>
            </a:pPr>
            <a:r>
              <a:rPr lang="nl-BE"/>
              <a:t>‘Bodem’ in de praktijk</a:t>
            </a:r>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43</a:t>
            </a:fld>
            <a:endParaRPr lang="nl-BE"/>
          </a:p>
        </p:txBody>
      </p:sp>
      <p:sp>
        <p:nvSpPr>
          <p:cNvPr id="11" name="Rectangle 10">
            <a:extLst>
              <a:ext uri="{FF2B5EF4-FFF2-40B4-BE49-F238E27FC236}">
                <a16:creationId xmlns:a16="http://schemas.microsoft.com/office/drawing/2014/main" id="{C6142214-6618-4B79-AD4B-9295BEF936AF}"/>
              </a:ext>
            </a:extLst>
          </p:cNvPr>
          <p:cNvSpPr/>
          <p:nvPr/>
        </p:nvSpPr>
        <p:spPr>
          <a:xfrm>
            <a:off x="427283" y="5878618"/>
            <a:ext cx="8616561" cy="87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ep 13">
            <a:extLst>
              <a:ext uri="{FF2B5EF4-FFF2-40B4-BE49-F238E27FC236}">
                <a16:creationId xmlns:a16="http://schemas.microsoft.com/office/drawing/2014/main" id="{F99615A4-7534-456A-BB33-7C1240050EDC}"/>
              </a:ext>
            </a:extLst>
          </p:cNvPr>
          <p:cNvGrpSpPr/>
          <p:nvPr/>
        </p:nvGrpSpPr>
        <p:grpSpPr>
          <a:xfrm>
            <a:off x="1616527" y="2700359"/>
            <a:ext cx="6199868" cy="4056699"/>
            <a:chOff x="2564132" y="1638300"/>
            <a:chExt cx="12210411" cy="7910250"/>
          </a:xfrm>
        </p:grpSpPr>
        <p:pic>
          <p:nvPicPr>
            <p:cNvPr id="77" name="Afbeelding 1">
              <a:extLst>
                <a:ext uri="{FF2B5EF4-FFF2-40B4-BE49-F238E27FC236}">
                  <a16:creationId xmlns:a16="http://schemas.microsoft.com/office/drawing/2014/main" id="{502A8FCA-59FE-4BD4-AF58-252B5CAEB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132" y="2080347"/>
              <a:ext cx="12210411" cy="6868356"/>
            </a:xfrm>
            <a:prstGeom prst="rect">
              <a:avLst/>
            </a:prstGeom>
          </p:spPr>
        </p:pic>
        <p:sp>
          <p:nvSpPr>
            <p:cNvPr id="78" name="Gelijkbenige driehoek 2">
              <a:extLst>
                <a:ext uri="{FF2B5EF4-FFF2-40B4-BE49-F238E27FC236}">
                  <a16:creationId xmlns:a16="http://schemas.microsoft.com/office/drawing/2014/main" id="{695B4AB9-0BD5-44C7-AFDC-FB02AF776FFA}"/>
                </a:ext>
              </a:extLst>
            </p:cNvPr>
            <p:cNvSpPr/>
            <p:nvPr/>
          </p:nvSpPr>
          <p:spPr>
            <a:xfrm>
              <a:off x="9683750" y="1638300"/>
              <a:ext cx="1219200" cy="7829692"/>
            </a:xfrm>
            <a:prstGeom prst="triangle">
              <a:avLst>
                <a:gd name="adj" fmla="val 61600"/>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79" name="Gelijkbenige driehoek 7">
              <a:extLst>
                <a:ext uri="{FF2B5EF4-FFF2-40B4-BE49-F238E27FC236}">
                  <a16:creationId xmlns:a16="http://schemas.microsoft.com/office/drawing/2014/main" id="{CB2838DB-83D7-43A4-98D0-55A28C349F55}"/>
                </a:ext>
              </a:extLst>
            </p:cNvPr>
            <p:cNvSpPr/>
            <p:nvPr/>
          </p:nvSpPr>
          <p:spPr>
            <a:xfrm>
              <a:off x="5782782" y="1638300"/>
              <a:ext cx="1489888" cy="7829692"/>
            </a:xfrm>
            <a:prstGeom prst="triangle">
              <a:avLst>
                <a:gd name="adj" fmla="val 42542"/>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80" name="Rechthoek 9">
              <a:extLst>
                <a:ext uri="{FF2B5EF4-FFF2-40B4-BE49-F238E27FC236}">
                  <a16:creationId xmlns:a16="http://schemas.microsoft.com/office/drawing/2014/main" id="{20E7F090-788F-4EF5-9F4C-0B59B5A20940}"/>
                </a:ext>
              </a:extLst>
            </p:cNvPr>
            <p:cNvSpPr/>
            <p:nvPr/>
          </p:nvSpPr>
          <p:spPr>
            <a:xfrm>
              <a:off x="2564132" y="2080347"/>
              <a:ext cx="3836668" cy="6868356"/>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81" name="Rechthoek 10">
              <a:extLst>
                <a:ext uri="{FF2B5EF4-FFF2-40B4-BE49-F238E27FC236}">
                  <a16:creationId xmlns:a16="http://schemas.microsoft.com/office/drawing/2014/main" id="{8573CB88-DA0A-4F6B-929B-7B60DEF821D4}"/>
                </a:ext>
              </a:extLst>
            </p:cNvPr>
            <p:cNvSpPr/>
            <p:nvPr/>
          </p:nvSpPr>
          <p:spPr>
            <a:xfrm>
              <a:off x="10491319" y="2080347"/>
              <a:ext cx="4283223" cy="6868356"/>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82" name="Gelijkbenige driehoek 11">
              <a:extLst>
                <a:ext uri="{FF2B5EF4-FFF2-40B4-BE49-F238E27FC236}">
                  <a16:creationId xmlns:a16="http://schemas.microsoft.com/office/drawing/2014/main" id="{B85D439F-10F8-4CFF-BCDD-C377FF04BCA9}"/>
                </a:ext>
              </a:extLst>
            </p:cNvPr>
            <p:cNvSpPr/>
            <p:nvPr/>
          </p:nvSpPr>
          <p:spPr>
            <a:xfrm rot="15803893">
              <a:off x="8708240" y="7845681"/>
              <a:ext cx="1219200" cy="2186538"/>
            </a:xfrm>
            <a:prstGeom prst="triangle">
              <a:avLst>
                <a:gd name="adj" fmla="val 61600"/>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83" name="Gelijkbenige driehoek 12">
              <a:extLst>
                <a:ext uri="{FF2B5EF4-FFF2-40B4-BE49-F238E27FC236}">
                  <a16:creationId xmlns:a16="http://schemas.microsoft.com/office/drawing/2014/main" id="{64A57F5B-CF71-4A49-A58E-9DB298EFC06D}"/>
                </a:ext>
              </a:extLst>
            </p:cNvPr>
            <p:cNvSpPr/>
            <p:nvPr/>
          </p:nvSpPr>
          <p:spPr>
            <a:xfrm rot="6622634" flipH="1">
              <a:off x="6760632" y="7659863"/>
              <a:ext cx="1219200" cy="2186538"/>
            </a:xfrm>
            <a:prstGeom prst="triangle">
              <a:avLst>
                <a:gd name="adj" fmla="val 61600"/>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grpSp>
      <p:sp>
        <p:nvSpPr>
          <p:cNvPr id="52" name="Vrije vorm: vorm 18">
            <a:extLst>
              <a:ext uri="{FF2B5EF4-FFF2-40B4-BE49-F238E27FC236}">
                <a16:creationId xmlns:a16="http://schemas.microsoft.com/office/drawing/2014/main" id="{10B52135-C6D5-47D4-9950-DC2278BB1F0E}"/>
              </a:ext>
            </a:extLst>
          </p:cNvPr>
          <p:cNvSpPr>
            <a:spLocks noChangeAspect="1"/>
          </p:cNvSpPr>
          <p:nvPr/>
        </p:nvSpPr>
        <p:spPr>
          <a:xfrm>
            <a:off x="5601142" y="3853709"/>
            <a:ext cx="3198159" cy="849084"/>
          </a:xfrm>
          <a:custGeom>
            <a:avLst/>
            <a:gdLst>
              <a:gd name="connsiteX0" fmla="*/ 0 w 3404681"/>
              <a:gd name="connsiteY0" fmla="*/ 311285 h 894945"/>
              <a:gd name="connsiteX1" fmla="*/ 1420238 w 3404681"/>
              <a:gd name="connsiteY1" fmla="*/ 894945 h 894945"/>
              <a:gd name="connsiteX2" fmla="*/ 3404681 w 3404681"/>
              <a:gd name="connsiteY2" fmla="*/ 466928 h 894945"/>
              <a:gd name="connsiteX3" fmla="*/ 1634247 w 3404681"/>
              <a:gd name="connsiteY3" fmla="*/ 0 h 894945"/>
              <a:gd name="connsiteX4" fmla="*/ 0 w 3404681"/>
              <a:gd name="connsiteY4" fmla="*/ 311285 h 89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681" h="894945">
                <a:moveTo>
                  <a:pt x="0" y="311285"/>
                </a:moveTo>
                <a:lnTo>
                  <a:pt x="1420238" y="894945"/>
                </a:lnTo>
                <a:lnTo>
                  <a:pt x="3404681" y="466928"/>
                </a:lnTo>
                <a:lnTo>
                  <a:pt x="1634247" y="0"/>
                </a:lnTo>
                <a:lnTo>
                  <a:pt x="0" y="311285"/>
                </a:lnTo>
                <a:close/>
              </a:path>
            </a:pathLst>
          </a:custGeom>
          <a:noFill/>
          <a:ln w="31750">
            <a:solidFill>
              <a:srgbClr val="84BD54">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53" name="Titel 1">
            <a:extLst>
              <a:ext uri="{FF2B5EF4-FFF2-40B4-BE49-F238E27FC236}">
                <a16:creationId xmlns:a16="http://schemas.microsoft.com/office/drawing/2014/main" id="{5E03B611-3795-4085-9A5A-7BA1499DD9F5}"/>
              </a:ext>
            </a:extLst>
          </p:cNvPr>
          <p:cNvSpPr txBox="1">
            <a:spLocks/>
          </p:cNvSpPr>
          <p:nvPr/>
        </p:nvSpPr>
        <p:spPr>
          <a:xfrm>
            <a:off x="153597" y="2361173"/>
            <a:ext cx="8803757" cy="744369"/>
          </a:xfrm>
          <a:prstGeom prst="rect">
            <a:avLst/>
          </a:prstGeom>
        </p:spPr>
        <p:txBody>
          <a:bodyPr vert="horz" lIns="48223" tIns="24112" rIns="48223" bIns="24112" numCol="2"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nSpc>
                <a:spcPct val="100000"/>
              </a:lnSpc>
              <a:spcBef>
                <a:spcPts val="316"/>
              </a:spcBef>
              <a:spcAft>
                <a:spcPts val="316"/>
              </a:spcAft>
              <a:tabLst>
                <a:tab pos="94609" algn="l"/>
                <a:tab pos="1138657" algn="l"/>
                <a:tab pos="1702961" algn="l"/>
              </a:tabLst>
            </a:pPr>
            <a:r>
              <a:rPr lang="nl-BE" sz="2000" b="1" i="1" u="none" cap="none">
                <a:solidFill>
                  <a:schemeClr val="tx1"/>
                </a:solidFill>
              </a:rPr>
              <a:t>		Bodemsanering</a:t>
            </a:r>
          </a:p>
          <a:p>
            <a:pPr>
              <a:lnSpc>
                <a:spcPct val="100000"/>
              </a:lnSpc>
              <a:spcBef>
                <a:spcPts val="316"/>
              </a:spcBef>
              <a:spcAft>
                <a:spcPts val="316"/>
              </a:spcAft>
              <a:tabLst>
                <a:tab pos="94609" algn="l"/>
                <a:tab pos="1467695" algn="l"/>
              </a:tabLst>
            </a:pPr>
            <a:r>
              <a:rPr lang="nl-BE" sz="1800" i="1" u="none" cap="none">
                <a:solidFill>
                  <a:schemeClr val="tx1"/>
                </a:solidFill>
              </a:rPr>
              <a:t>		</a:t>
            </a:r>
            <a:r>
              <a:rPr lang="nl-BE" sz="1800" i="1" u="none" cap="none">
                <a:solidFill>
                  <a:schemeClr val="bg1"/>
                </a:solidFill>
              </a:rPr>
              <a:t>Curatief</a:t>
            </a:r>
            <a:endParaRPr lang="nl-BE" sz="2000" i="1" u="none" cap="none">
              <a:solidFill>
                <a:schemeClr val="bg1"/>
              </a:solidFill>
            </a:endParaRPr>
          </a:p>
          <a:p>
            <a:pPr marL="379273" algn="ctr">
              <a:lnSpc>
                <a:spcPct val="100000"/>
              </a:lnSpc>
              <a:spcBef>
                <a:spcPts val="316"/>
              </a:spcBef>
              <a:spcAft>
                <a:spcPts val="316"/>
              </a:spcAft>
            </a:pPr>
            <a:r>
              <a:rPr lang="en-GB" sz="2000" b="1" i="1" u="none" cap="none">
                <a:solidFill>
                  <a:schemeClr val="tx1"/>
                </a:solidFill>
              </a:rPr>
              <a:t>	</a:t>
            </a:r>
            <a:r>
              <a:rPr lang="en-GB" sz="2000" b="1" i="1" u="none" cap="none" err="1">
                <a:solidFill>
                  <a:schemeClr val="tx1"/>
                </a:solidFill>
              </a:rPr>
              <a:t>Bodembescherming</a:t>
            </a:r>
            <a:endParaRPr lang="en-GB" sz="2000" b="1" i="1" u="none" cap="none">
              <a:solidFill>
                <a:schemeClr val="tx1"/>
              </a:solidFill>
            </a:endParaRPr>
          </a:p>
          <a:p>
            <a:pPr marL="379273" algn="ctr">
              <a:lnSpc>
                <a:spcPct val="100000"/>
              </a:lnSpc>
              <a:spcBef>
                <a:spcPts val="316"/>
              </a:spcBef>
              <a:spcAft>
                <a:spcPts val="316"/>
              </a:spcAft>
            </a:pPr>
            <a:r>
              <a:rPr lang="en-GB" sz="1800" i="1" u="none" cap="none" err="1">
                <a:solidFill>
                  <a:schemeClr val="bg1"/>
                </a:solidFill>
              </a:rPr>
              <a:t>Preventief</a:t>
            </a:r>
            <a:endParaRPr lang="en-GB" sz="2000" i="1" u="none" cap="none">
              <a:solidFill>
                <a:schemeClr val="bg1"/>
              </a:solidFill>
            </a:endParaRPr>
          </a:p>
        </p:txBody>
      </p:sp>
      <p:grpSp>
        <p:nvGrpSpPr>
          <p:cNvPr id="54" name="Groep 26">
            <a:extLst>
              <a:ext uri="{FF2B5EF4-FFF2-40B4-BE49-F238E27FC236}">
                <a16:creationId xmlns:a16="http://schemas.microsoft.com/office/drawing/2014/main" id="{88096E3A-9D69-4F64-BF16-250D91719672}"/>
              </a:ext>
            </a:extLst>
          </p:cNvPr>
          <p:cNvGrpSpPr/>
          <p:nvPr/>
        </p:nvGrpSpPr>
        <p:grpSpPr>
          <a:xfrm>
            <a:off x="475569" y="4131711"/>
            <a:ext cx="1652228" cy="1220579"/>
            <a:chOff x="628336" y="4429327"/>
            <a:chExt cx="3254002" cy="2380035"/>
          </a:xfrm>
        </p:grpSpPr>
        <p:cxnSp>
          <p:nvCxnSpPr>
            <p:cNvPr id="75" name="Rechte verbindingslijn met pijl 20">
              <a:extLst>
                <a:ext uri="{FF2B5EF4-FFF2-40B4-BE49-F238E27FC236}">
                  <a16:creationId xmlns:a16="http://schemas.microsoft.com/office/drawing/2014/main" id="{A3FF8F0E-0342-47F0-844A-FB77B7F24F2B}"/>
                </a:ext>
              </a:extLst>
            </p:cNvPr>
            <p:cNvCxnSpPr>
              <a:cxnSpLocks/>
            </p:cNvCxnSpPr>
            <p:nvPr/>
          </p:nvCxnSpPr>
          <p:spPr>
            <a:xfrm>
              <a:off x="3882338" y="4429327"/>
              <a:ext cx="0" cy="2380035"/>
            </a:xfrm>
            <a:prstGeom prst="straightConnector1">
              <a:avLst/>
            </a:prstGeom>
            <a:ln w="28575">
              <a:solidFill>
                <a:srgbClr val="87773B"/>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6" name="Tekstvak 22">
              <a:extLst>
                <a:ext uri="{FF2B5EF4-FFF2-40B4-BE49-F238E27FC236}">
                  <a16:creationId xmlns:a16="http://schemas.microsoft.com/office/drawing/2014/main" id="{0EE87590-550B-4C8A-A404-C95F18A7A2AA}"/>
                </a:ext>
              </a:extLst>
            </p:cNvPr>
            <p:cNvSpPr txBox="1"/>
            <p:nvPr/>
          </p:nvSpPr>
          <p:spPr>
            <a:xfrm>
              <a:off x="628336" y="5195031"/>
              <a:ext cx="2985338" cy="1260296"/>
            </a:xfrm>
            <a:prstGeom prst="rect">
              <a:avLst/>
            </a:prstGeom>
            <a:noFill/>
          </p:spPr>
          <p:txBody>
            <a:bodyPr wrap="square" rtlCol="0">
              <a:spAutoFit/>
            </a:bodyPr>
            <a:lstStyle/>
            <a:p>
              <a:pPr algn="r"/>
              <a:r>
                <a:rPr lang="nl-BE" b="1" i="1">
                  <a:solidFill>
                    <a:srgbClr val="87773B"/>
                  </a:solidFill>
                </a:rPr>
                <a:t>Vast deel van </a:t>
              </a:r>
              <a:br>
                <a:rPr lang="nl-BE" b="1" i="1">
                  <a:solidFill>
                    <a:srgbClr val="87773B"/>
                  </a:solidFill>
                </a:rPr>
              </a:br>
              <a:r>
                <a:rPr lang="nl-BE" b="1" i="1">
                  <a:solidFill>
                    <a:srgbClr val="87773B"/>
                  </a:solidFill>
                </a:rPr>
                <a:t>de aarde</a:t>
              </a:r>
              <a:endParaRPr lang="en-GB" b="1" i="1">
                <a:solidFill>
                  <a:srgbClr val="87773B"/>
                </a:solidFill>
              </a:endParaRPr>
            </a:p>
          </p:txBody>
        </p:sp>
      </p:grpSp>
      <p:sp>
        <p:nvSpPr>
          <p:cNvPr id="55" name="Tekstvak 24">
            <a:extLst>
              <a:ext uri="{FF2B5EF4-FFF2-40B4-BE49-F238E27FC236}">
                <a16:creationId xmlns:a16="http://schemas.microsoft.com/office/drawing/2014/main" id="{EDA31841-8640-4092-8C0B-D6682226EB87}"/>
              </a:ext>
            </a:extLst>
          </p:cNvPr>
          <p:cNvSpPr txBox="1"/>
          <p:nvPr/>
        </p:nvSpPr>
        <p:spPr>
          <a:xfrm>
            <a:off x="7279835" y="4619115"/>
            <a:ext cx="1515813" cy="646331"/>
          </a:xfrm>
          <a:prstGeom prst="rect">
            <a:avLst/>
          </a:prstGeom>
          <a:noFill/>
        </p:spPr>
        <p:txBody>
          <a:bodyPr wrap="square" rtlCol="0">
            <a:spAutoFit/>
          </a:bodyPr>
          <a:lstStyle/>
          <a:p>
            <a:r>
              <a:rPr lang="nl-BE" b="1" i="1">
                <a:solidFill>
                  <a:srgbClr val="87773B"/>
                </a:solidFill>
              </a:rPr>
              <a:t>Vast deel van </a:t>
            </a:r>
            <a:br>
              <a:rPr lang="nl-BE" b="1" i="1">
                <a:solidFill>
                  <a:srgbClr val="87773B"/>
                </a:solidFill>
              </a:rPr>
            </a:br>
            <a:r>
              <a:rPr lang="nl-BE" b="1" i="1">
                <a:solidFill>
                  <a:srgbClr val="87773B"/>
                </a:solidFill>
              </a:rPr>
              <a:t>de aarde</a:t>
            </a:r>
            <a:endParaRPr lang="en-GB" b="1" i="1">
              <a:solidFill>
                <a:srgbClr val="87773B"/>
              </a:solidFill>
            </a:endParaRPr>
          </a:p>
        </p:txBody>
      </p:sp>
      <p:grpSp>
        <p:nvGrpSpPr>
          <p:cNvPr id="56" name="Groep 27">
            <a:extLst>
              <a:ext uri="{FF2B5EF4-FFF2-40B4-BE49-F238E27FC236}">
                <a16:creationId xmlns:a16="http://schemas.microsoft.com/office/drawing/2014/main" id="{5FA6633A-FE60-4268-BA67-7E8F61CE84E4}"/>
              </a:ext>
            </a:extLst>
          </p:cNvPr>
          <p:cNvGrpSpPr/>
          <p:nvPr/>
        </p:nvGrpSpPr>
        <p:grpSpPr>
          <a:xfrm>
            <a:off x="712626" y="5039501"/>
            <a:ext cx="1652228" cy="996963"/>
            <a:chOff x="628336" y="4429327"/>
            <a:chExt cx="3254002" cy="1944000"/>
          </a:xfrm>
        </p:grpSpPr>
        <p:cxnSp>
          <p:nvCxnSpPr>
            <p:cNvPr id="73" name="Rechte verbindingslijn met pijl 28">
              <a:extLst>
                <a:ext uri="{FF2B5EF4-FFF2-40B4-BE49-F238E27FC236}">
                  <a16:creationId xmlns:a16="http://schemas.microsoft.com/office/drawing/2014/main" id="{399B9804-D968-45E6-8C4B-74C02880275B}"/>
                </a:ext>
              </a:extLst>
            </p:cNvPr>
            <p:cNvCxnSpPr>
              <a:cxnSpLocks/>
            </p:cNvCxnSpPr>
            <p:nvPr/>
          </p:nvCxnSpPr>
          <p:spPr>
            <a:xfrm>
              <a:off x="3882338" y="4429327"/>
              <a:ext cx="0" cy="1944000"/>
            </a:xfrm>
            <a:prstGeom prst="straightConnector1">
              <a:avLst/>
            </a:prstGeom>
            <a:ln w="28575">
              <a:solidFill>
                <a:srgbClr val="3A88AC"/>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4" name="Tekstvak 29">
              <a:extLst>
                <a:ext uri="{FF2B5EF4-FFF2-40B4-BE49-F238E27FC236}">
                  <a16:creationId xmlns:a16="http://schemas.microsoft.com/office/drawing/2014/main" id="{926D4323-8E45-474F-92A8-DCDAF01656A4}"/>
                </a:ext>
              </a:extLst>
            </p:cNvPr>
            <p:cNvSpPr txBox="1"/>
            <p:nvPr/>
          </p:nvSpPr>
          <p:spPr>
            <a:xfrm>
              <a:off x="628336" y="5195030"/>
              <a:ext cx="2985338" cy="784933"/>
            </a:xfrm>
            <a:prstGeom prst="rect">
              <a:avLst/>
            </a:prstGeom>
            <a:noFill/>
          </p:spPr>
          <p:txBody>
            <a:bodyPr wrap="square" rtlCol="0">
              <a:spAutoFit/>
            </a:bodyPr>
            <a:lstStyle/>
            <a:p>
              <a:pPr algn="r">
                <a:lnSpc>
                  <a:spcPct val="120000"/>
                </a:lnSpc>
              </a:pPr>
              <a:r>
                <a:rPr lang="nl-BE" b="1" i="1">
                  <a:solidFill>
                    <a:srgbClr val="3A88AC"/>
                  </a:solidFill>
                </a:rPr>
                <a:t>Grondwater</a:t>
              </a:r>
              <a:endParaRPr lang="en-GB" b="1" i="1">
                <a:solidFill>
                  <a:srgbClr val="3A88AC"/>
                </a:solidFill>
              </a:endParaRPr>
            </a:p>
          </p:txBody>
        </p:sp>
      </p:grpSp>
      <p:cxnSp>
        <p:nvCxnSpPr>
          <p:cNvPr id="57" name="Rechte verbindingslijn met pijl 30">
            <a:extLst>
              <a:ext uri="{FF2B5EF4-FFF2-40B4-BE49-F238E27FC236}">
                <a16:creationId xmlns:a16="http://schemas.microsoft.com/office/drawing/2014/main" id="{7C54DAA7-7B5B-4C4C-A163-5402AFC6F51D}"/>
              </a:ext>
            </a:extLst>
          </p:cNvPr>
          <p:cNvCxnSpPr>
            <a:cxnSpLocks/>
          </p:cNvCxnSpPr>
          <p:nvPr/>
        </p:nvCxnSpPr>
        <p:spPr>
          <a:xfrm>
            <a:off x="7152528" y="4779057"/>
            <a:ext cx="0" cy="574177"/>
          </a:xfrm>
          <a:prstGeom prst="straightConnector1">
            <a:avLst/>
          </a:prstGeom>
          <a:ln w="28575">
            <a:solidFill>
              <a:srgbClr val="87773B"/>
            </a:solidFill>
            <a:prstDash val="sysDot"/>
            <a:headEnd type="none" w="lg" len="lg"/>
            <a:tailEnd type="arrow" w="lg" len="lg"/>
          </a:ln>
        </p:spPr>
        <p:style>
          <a:lnRef idx="1">
            <a:schemeClr val="accent1"/>
          </a:lnRef>
          <a:fillRef idx="0">
            <a:schemeClr val="accent1"/>
          </a:fillRef>
          <a:effectRef idx="0">
            <a:schemeClr val="accent1"/>
          </a:effectRef>
          <a:fontRef idx="minor">
            <a:schemeClr val="tx1"/>
          </a:fontRef>
        </p:style>
      </p:cxnSp>
      <p:grpSp>
        <p:nvGrpSpPr>
          <p:cNvPr id="58" name="Groep 31">
            <a:extLst>
              <a:ext uri="{FF2B5EF4-FFF2-40B4-BE49-F238E27FC236}">
                <a16:creationId xmlns:a16="http://schemas.microsoft.com/office/drawing/2014/main" id="{18B4BF9C-8C6A-4229-A126-99F933968A6D}"/>
              </a:ext>
            </a:extLst>
          </p:cNvPr>
          <p:cNvGrpSpPr/>
          <p:nvPr/>
        </p:nvGrpSpPr>
        <p:grpSpPr>
          <a:xfrm>
            <a:off x="6904946" y="5039501"/>
            <a:ext cx="1671350" cy="996963"/>
            <a:chOff x="3882338" y="4429327"/>
            <a:chExt cx="3291663" cy="1944000"/>
          </a:xfrm>
        </p:grpSpPr>
        <p:cxnSp>
          <p:nvCxnSpPr>
            <p:cNvPr id="71" name="Rechte verbindingslijn met pijl 32">
              <a:extLst>
                <a:ext uri="{FF2B5EF4-FFF2-40B4-BE49-F238E27FC236}">
                  <a16:creationId xmlns:a16="http://schemas.microsoft.com/office/drawing/2014/main" id="{BA96D4EE-90AA-4C05-93BC-C2D7CF9C6DC2}"/>
                </a:ext>
              </a:extLst>
            </p:cNvPr>
            <p:cNvCxnSpPr>
              <a:cxnSpLocks/>
            </p:cNvCxnSpPr>
            <p:nvPr/>
          </p:nvCxnSpPr>
          <p:spPr>
            <a:xfrm>
              <a:off x="3882338" y="4429327"/>
              <a:ext cx="0" cy="1944000"/>
            </a:xfrm>
            <a:prstGeom prst="straightConnector1">
              <a:avLst/>
            </a:prstGeom>
            <a:ln w="28575">
              <a:solidFill>
                <a:srgbClr val="3A88AC"/>
              </a:solidFill>
              <a:prstDash val="sysDot"/>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2" name="Tekstvak 33">
              <a:extLst>
                <a:ext uri="{FF2B5EF4-FFF2-40B4-BE49-F238E27FC236}">
                  <a16:creationId xmlns:a16="http://schemas.microsoft.com/office/drawing/2014/main" id="{2D14241F-3386-4609-A674-414E0B1D9B69}"/>
                </a:ext>
              </a:extLst>
            </p:cNvPr>
            <p:cNvSpPr txBox="1"/>
            <p:nvPr/>
          </p:nvSpPr>
          <p:spPr>
            <a:xfrm>
              <a:off x="4188662" y="5195030"/>
              <a:ext cx="2985339" cy="717667"/>
            </a:xfrm>
            <a:prstGeom prst="rect">
              <a:avLst/>
            </a:prstGeom>
            <a:noFill/>
          </p:spPr>
          <p:txBody>
            <a:bodyPr wrap="square" rtlCol="0">
              <a:spAutoFit/>
            </a:bodyPr>
            <a:lstStyle/>
            <a:p>
              <a:pPr>
                <a:lnSpc>
                  <a:spcPct val="120000"/>
                </a:lnSpc>
              </a:pPr>
              <a:r>
                <a:rPr lang="nl-BE" sz="1600" b="1" i="1">
                  <a:solidFill>
                    <a:srgbClr val="3A88AC"/>
                  </a:solidFill>
                </a:rPr>
                <a:t>Grondwater?</a:t>
              </a:r>
              <a:endParaRPr lang="en-GB" sz="1600" b="1" i="1">
                <a:solidFill>
                  <a:srgbClr val="3A88AC"/>
                </a:solidFill>
              </a:endParaRPr>
            </a:p>
          </p:txBody>
        </p:sp>
      </p:grpSp>
      <p:grpSp>
        <p:nvGrpSpPr>
          <p:cNvPr id="59" name="Groep 16">
            <a:extLst>
              <a:ext uri="{FF2B5EF4-FFF2-40B4-BE49-F238E27FC236}">
                <a16:creationId xmlns:a16="http://schemas.microsoft.com/office/drawing/2014/main" id="{4C36CBB3-195A-4304-9C4F-85F802B2C4F7}"/>
              </a:ext>
            </a:extLst>
          </p:cNvPr>
          <p:cNvGrpSpPr/>
          <p:nvPr/>
        </p:nvGrpSpPr>
        <p:grpSpPr>
          <a:xfrm>
            <a:off x="548220" y="2812024"/>
            <a:ext cx="2932027" cy="1327415"/>
            <a:chOff x="1656207" y="4767292"/>
            <a:chExt cx="5774519" cy="2588357"/>
          </a:xfrm>
        </p:grpSpPr>
        <p:sp>
          <p:nvSpPr>
            <p:cNvPr id="69" name="Rechthoek 19">
              <a:extLst>
                <a:ext uri="{FF2B5EF4-FFF2-40B4-BE49-F238E27FC236}">
                  <a16:creationId xmlns:a16="http://schemas.microsoft.com/office/drawing/2014/main" id="{5F4EFDD8-8303-4935-88B5-E08516AFBB69}"/>
                </a:ext>
              </a:extLst>
            </p:cNvPr>
            <p:cNvSpPr/>
            <p:nvPr/>
          </p:nvSpPr>
          <p:spPr>
            <a:xfrm>
              <a:off x="2665379" y="5667503"/>
              <a:ext cx="3961403" cy="869004"/>
            </a:xfrm>
            <a:prstGeom prst="rect">
              <a:avLst/>
            </a:prstGeom>
            <a:solidFill>
              <a:srgbClr val="FFFFFF">
                <a:alpha val="74902"/>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70" name="Tekstvak 21">
              <a:extLst>
                <a:ext uri="{FF2B5EF4-FFF2-40B4-BE49-F238E27FC236}">
                  <a16:creationId xmlns:a16="http://schemas.microsoft.com/office/drawing/2014/main" id="{A94277E4-E476-4922-A833-C8A5E5F5F7DB}"/>
                </a:ext>
              </a:extLst>
            </p:cNvPr>
            <p:cNvSpPr txBox="1"/>
            <p:nvPr/>
          </p:nvSpPr>
          <p:spPr>
            <a:xfrm>
              <a:off x="1656207" y="4767292"/>
              <a:ext cx="5774519" cy="2588357"/>
            </a:xfrm>
            <a:prstGeom prst="rect">
              <a:avLst/>
            </a:prstGeom>
            <a:noFill/>
          </p:spPr>
          <p:txBody>
            <a:bodyPr wrap="square" rtlCol="0">
              <a:spAutoFit/>
            </a:bodyPr>
            <a:lstStyle/>
            <a:p>
              <a:pPr algn="ctr">
                <a:lnSpc>
                  <a:spcPct val="120000"/>
                </a:lnSpc>
                <a:spcAft>
                  <a:spcPts val="316"/>
                </a:spcAft>
              </a:pPr>
              <a:r>
                <a:rPr lang="nl-BE" i="1">
                  <a:solidFill>
                    <a:srgbClr val="9CBBBE"/>
                  </a:solidFill>
                </a:rPr>
                <a:t>Lokaal</a:t>
              </a:r>
            </a:p>
            <a:p>
              <a:pPr algn="ctr"/>
              <a:r>
                <a:rPr lang="nl-BE" b="1" i="1">
                  <a:solidFill>
                    <a:srgbClr val="9CBBBE"/>
                  </a:solidFill>
                </a:rPr>
                <a:t>Industriële &amp; stedelijke omgevingen</a:t>
              </a:r>
              <a:endParaRPr lang="en-GB" b="1" i="1">
                <a:solidFill>
                  <a:srgbClr val="9CBBBE"/>
                </a:solidFill>
              </a:endParaRPr>
            </a:p>
            <a:p>
              <a:pPr algn="ctr">
                <a:lnSpc>
                  <a:spcPct val="120000"/>
                </a:lnSpc>
              </a:pPr>
              <a:endParaRPr lang="en-GB" sz="1600" i="1">
                <a:solidFill>
                  <a:srgbClr val="9CBBBE"/>
                </a:solidFill>
              </a:endParaRPr>
            </a:p>
          </p:txBody>
        </p:sp>
      </p:grpSp>
      <p:cxnSp>
        <p:nvCxnSpPr>
          <p:cNvPr id="60" name="Rechte verbindingslijn met pijl 23">
            <a:extLst>
              <a:ext uri="{FF2B5EF4-FFF2-40B4-BE49-F238E27FC236}">
                <a16:creationId xmlns:a16="http://schemas.microsoft.com/office/drawing/2014/main" id="{94AA127E-2471-4BC8-B7A9-360C1BD5BAF3}"/>
              </a:ext>
            </a:extLst>
          </p:cNvPr>
          <p:cNvCxnSpPr>
            <a:cxnSpLocks/>
          </p:cNvCxnSpPr>
          <p:nvPr/>
        </p:nvCxnSpPr>
        <p:spPr>
          <a:xfrm>
            <a:off x="7152528" y="4131049"/>
            <a:ext cx="0" cy="646179"/>
          </a:xfrm>
          <a:prstGeom prst="straightConnector1">
            <a:avLst/>
          </a:prstGeom>
          <a:ln w="28575">
            <a:solidFill>
              <a:srgbClr val="87773B"/>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sp>
        <p:nvSpPr>
          <p:cNvPr id="61" name="Tekstvak 17">
            <a:extLst>
              <a:ext uri="{FF2B5EF4-FFF2-40B4-BE49-F238E27FC236}">
                <a16:creationId xmlns:a16="http://schemas.microsoft.com/office/drawing/2014/main" id="{14D44BBB-0D7B-44D4-B925-A2F859EFB0C0}"/>
              </a:ext>
            </a:extLst>
          </p:cNvPr>
          <p:cNvSpPr txBox="1"/>
          <p:nvPr/>
        </p:nvSpPr>
        <p:spPr>
          <a:xfrm>
            <a:off x="5914972" y="2812024"/>
            <a:ext cx="2830341" cy="1339085"/>
          </a:xfrm>
          <a:prstGeom prst="rect">
            <a:avLst/>
          </a:prstGeom>
          <a:noFill/>
        </p:spPr>
        <p:txBody>
          <a:bodyPr wrap="square" rtlCol="0">
            <a:spAutoFit/>
          </a:bodyPr>
          <a:lstStyle/>
          <a:p>
            <a:pPr algn="ctr">
              <a:lnSpc>
                <a:spcPct val="130000"/>
              </a:lnSpc>
              <a:spcAft>
                <a:spcPts val="316"/>
              </a:spcAft>
            </a:pPr>
            <a:r>
              <a:rPr lang="nl-BE" i="1">
                <a:solidFill>
                  <a:srgbClr val="84BD54"/>
                </a:solidFill>
              </a:rPr>
              <a:t>Regionaal</a:t>
            </a:r>
          </a:p>
          <a:p>
            <a:pPr algn="ctr"/>
            <a:r>
              <a:rPr lang="nl-BE" b="1" i="1">
                <a:solidFill>
                  <a:srgbClr val="84BD54"/>
                </a:solidFill>
              </a:rPr>
              <a:t>Ook landelijke &amp; natuurlijke omgevingen</a:t>
            </a:r>
            <a:endParaRPr lang="en-GB" b="1" i="1">
              <a:solidFill>
                <a:srgbClr val="84BD54"/>
              </a:solidFill>
            </a:endParaRPr>
          </a:p>
          <a:p>
            <a:pPr algn="ctr">
              <a:lnSpc>
                <a:spcPct val="130000"/>
              </a:lnSpc>
            </a:pPr>
            <a:endParaRPr lang="en-GB" sz="1600" i="1">
              <a:solidFill>
                <a:srgbClr val="9CBBBE"/>
              </a:solidFill>
              <a:effectLst>
                <a:outerShdw blurRad="38100" dist="38100" dir="2700000" algn="tl">
                  <a:srgbClr val="000000">
                    <a:alpha val="43137"/>
                  </a:srgbClr>
                </a:outerShdw>
              </a:effectLst>
            </a:endParaRPr>
          </a:p>
        </p:txBody>
      </p:sp>
      <p:grpSp>
        <p:nvGrpSpPr>
          <p:cNvPr id="84" name="Group 83">
            <a:extLst>
              <a:ext uri="{FF2B5EF4-FFF2-40B4-BE49-F238E27FC236}">
                <a16:creationId xmlns:a16="http://schemas.microsoft.com/office/drawing/2014/main" id="{6A903A29-8F01-4852-8080-74152344AB0A}"/>
              </a:ext>
            </a:extLst>
          </p:cNvPr>
          <p:cNvGrpSpPr/>
          <p:nvPr/>
        </p:nvGrpSpPr>
        <p:grpSpPr>
          <a:xfrm>
            <a:off x="475569" y="2129564"/>
            <a:ext cx="8481785" cy="4459934"/>
            <a:chOff x="475569" y="2129564"/>
            <a:chExt cx="8481785" cy="4459934"/>
          </a:xfrm>
        </p:grpSpPr>
        <p:sp>
          <p:nvSpPr>
            <p:cNvPr id="66" name="Rechthoek: afgeronde hoeken 38">
              <a:extLst>
                <a:ext uri="{FF2B5EF4-FFF2-40B4-BE49-F238E27FC236}">
                  <a16:creationId xmlns:a16="http://schemas.microsoft.com/office/drawing/2014/main" id="{4B4B8AA8-4CA7-4E69-B15C-762CF67A633A}"/>
                </a:ext>
              </a:extLst>
            </p:cNvPr>
            <p:cNvSpPr/>
            <p:nvPr/>
          </p:nvSpPr>
          <p:spPr>
            <a:xfrm>
              <a:off x="475569" y="2129564"/>
              <a:ext cx="8481785" cy="4459934"/>
            </a:xfrm>
            <a:prstGeom prst="roundRect">
              <a:avLst>
                <a:gd name="adj" fmla="val 17395"/>
              </a:avLst>
            </a:prstGeom>
            <a:noFill/>
            <a:ln w="31750">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67" name="Tekstvak 40">
              <a:extLst>
                <a:ext uri="{FF2B5EF4-FFF2-40B4-BE49-F238E27FC236}">
                  <a16:creationId xmlns:a16="http://schemas.microsoft.com/office/drawing/2014/main" id="{15F84685-9B85-4D27-97B2-9A8E0F8EA3DD}"/>
                </a:ext>
              </a:extLst>
            </p:cNvPr>
            <p:cNvSpPr txBox="1"/>
            <p:nvPr/>
          </p:nvSpPr>
          <p:spPr>
            <a:xfrm>
              <a:off x="3819589" y="2242762"/>
              <a:ext cx="1543178" cy="437043"/>
            </a:xfrm>
            <a:prstGeom prst="rect">
              <a:avLst/>
            </a:prstGeom>
            <a:noFill/>
          </p:spPr>
          <p:txBody>
            <a:bodyPr wrap="square" rtlCol="0">
              <a:spAutoFit/>
            </a:bodyPr>
            <a:lstStyle/>
            <a:p>
              <a:pPr algn="ctr">
                <a:lnSpc>
                  <a:spcPct val="120000"/>
                </a:lnSpc>
              </a:pPr>
              <a:r>
                <a:rPr lang="nl-BE" sz="2000" b="1" i="1">
                  <a:solidFill>
                    <a:srgbClr val="FFCA21"/>
                  </a:solidFill>
                  <a:uFill>
                    <a:solidFill>
                      <a:srgbClr val="1E64C8"/>
                    </a:solidFill>
                  </a:uFill>
                  <a:latin typeface="+mj-lt"/>
                  <a:ea typeface="+mj-ea"/>
                  <a:cs typeface="+mj-cs"/>
                </a:rPr>
                <a:t>Bodemzorg</a:t>
              </a:r>
              <a:endParaRPr lang="en-GB" sz="2000" b="1" i="1">
                <a:solidFill>
                  <a:srgbClr val="FFCA21"/>
                </a:solidFill>
                <a:uFill>
                  <a:solidFill>
                    <a:srgbClr val="1E64C8"/>
                  </a:solidFill>
                </a:uFill>
                <a:latin typeface="+mj-lt"/>
                <a:ea typeface="+mj-ea"/>
                <a:cs typeface="+mj-cs"/>
              </a:endParaRPr>
            </a:p>
          </p:txBody>
        </p:sp>
        <p:sp>
          <p:nvSpPr>
            <p:cNvPr id="68" name="Pijl: links/rechts 41">
              <a:extLst>
                <a:ext uri="{FF2B5EF4-FFF2-40B4-BE49-F238E27FC236}">
                  <a16:creationId xmlns:a16="http://schemas.microsoft.com/office/drawing/2014/main" id="{89F74AD1-66E3-4813-8F51-760B5D9F1745}"/>
                </a:ext>
              </a:extLst>
            </p:cNvPr>
            <p:cNvSpPr/>
            <p:nvPr/>
          </p:nvSpPr>
          <p:spPr>
            <a:xfrm>
              <a:off x="3280252" y="2681199"/>
              <a:ext cx="2605273" cy="369245"/>
            </a:xfrm>
            <a:prstGeom prst="leftRightArrow">
              <a:avLst/>
            </a:prstGeom>
            <a:solidFill>
              <a:srgbClr val="FFD347"/>
            </a:solidFill>
            <a:ln w="31750">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grpSp>
      <p:sp>
        <p:nvSpPr>
          <p:cNvPr id="63" name="Tekstvak 44">
            <a:extLst>
              <a:ext uri="{FF2B5EF4-FFF2-40B4-BE49-F238E27FC236}">
                <a16:creationId xmlns:a16="http://schemas.microsoft.com/office/drawing/2014/main" id="{294D403A-F1DA-4A3A-9944-160040938AFA}"/>
              </a:ext>
            </a:extLst>
          </p:cNvPr>
          <p:cNvSpPr txBox="1"/>
          <p:nvPr/>
        </p:nvSpPr>
        <p:spPr>
          <a:xfrm>
            <a:off x="4835556" y="6104725"/>
            <a:ext cx="4095851" cy="402546"/>
          </a:xfrm>
          <a:prstGeom prst="rect">
            <a:avLst/>
          </a:prstGeom>
          <a:noFill/>
        </p:spPr>
        <p:txBody>
          <a:bodyPr wrap="square" rtlCol="0">
            <a:spAutoFit/>
          </a:bodyPr>
          <a:lstStyle/>
          <a:p>
            <a:pPr algn="ctr">
              <a:lnSpc>
                <a:spcPct val="120000"/>
              </a:lnSpc>
            </a:pPr>
            <a:r>
              <a:rPr lang="nl-BE" b="1" i="1" dirty="0">
                <a:solidFill>
                  <a:srgbClr val="FFCA21"/>
                </a:solidFill>
                <a:uFill>
                  <a:solidFill>
                    <a:srgbClr val="1E64C8"/>
                  </a:solidFill>
                </a:uFill>
                <a:latin typeface="+mj-lt"/>
                <a:ea typeface="+mj-ea"/>
                <a:cs typeface="+mj-cs"/>
              </a:rPr>
              <a:t>Consequenties dataverzameling?</a:t>
            </a:r>
            <a:endParaRPr lang="en-GB" b="1" i="1" dirty="0">
              <a:solidFill>
                <a:srgbClr val="FFCA21"/>
              </a:solidFill>
              <a:uFill>
                <a:solidFill>
                  <a:srgbClr val="1E64C8"/>
                </a:solidFill>
              </a:uFill>
              <a:latin typeface="+mj-lt"/>
              <a:ea typeface="+mj-ea"/>
              <a:cs typeface="+mj-cs"/>
            </a:endParaRPr>
          </a:p>
        </p:txBody>
      </p:sp>
      <p:sp>
        <p:nvSpPr>
          <p:cNvPr id="64" name="Vrije vorm: vorm 4">
            <a:extLst>
              <a:ext uri="{FF2B5EF4-FFF2-40B4-BE49-F238E27FC236}">
                <a16:creationId xmlns:a16="http://schemas.microsoft.com/office/drawing/2014/main" id="{05CB34C3-F04E-432B-8738-F2C058E75011}"/>
              </a:ext>
            </a:extLst>
          </p:cNvPr>
          <p:cNvSpPr/>
          <p:nvPr/>
        </p:nvSpPr>
        <p:spPr>
          <a:xfrm>
            <a:off x="1288755" y="3902229"/>
            <a:ext cx="1728736" cy="458964"/>
          </a:xfrm>
          <a:custGeom>
            <a:avLst/>
            <a:gdLst>
              <a:gd name="connsiteX0" fmla="*/ 0 w 3404681"/>
              <a:gd name="connsiteY0" fmla="*/ 311285 h 894945"/>
              <a:gd name="connsiteX1" fmla="*/ 1420238 w 3404681"/>
              <a:gd name="connsiteY1" fmla="*/ 894945 h 894945"/>
              <a:gd name="connsiteX2" fmla="*/ 3404681 w 3404681"/>
              <a:gd name="connsiteY2" fmla="*/ 466928 h 894945"/>
              <a:gd name="connsiteX3" fmla="*/ 1634247 w 3404681"/>
              <a:gd name="connsiteY3" fmla="*/ 0 h 894945"/>
              <a:gd name="connsiteX4" fmla="*/ 0 w 3404681"/>
              <a:gd name="connsiteY4" fmla="*/ 311285 h 89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681" h="894945">
                <a:moveTo>
                  <a:pt x="0" y="311285"/>
                </a:moveTo>
                <a:lnTo>
                  <a:pt x="1420238" y="894945"/>
                </a:lnTo>
                <a:lnTo>
                  <a:pt x="3404681" y="466928"/>
                </a:lnTo>
                <a:lnTo>
                  <a:pt x="1634247" y="0"/>
                </a:lnTo>
                <a:lnTo>
                  <a:pt x="0" y="311285"/>
                </a:lnTo>
                <a:close/>
              </a:path>
            </a:pathLst>
          </a:custGeom>
          <a:noFill/>
          <a:ln w="31750">
            <a:solidFill>
              <a:srgbClr val="9CBBB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grpSp>
        <p:nvGrpSpPr>
          <p:cNvPr id="85" name="Group 84">
            <a:extLst>
              <a:ext uri="{FF2B5EF4-FFF2-40B4-BE49-F238E27FC236}">
                <a16:creationId xmlns:a16="http://schemas.microsoft.com/office/drawing/2014/main" id="{E93696B5-73E7-4A14-BFF2-3D40F8EE20B5}"/>
              </a:ext>
            </a:extLst>
          </p:cNvPr>
          <p:cNvGrpSpPr/>
          <p:nvPr/>
        </p:nvGrpSpPr>
        <p:grpSpPr>
          <a:xfrm>
            <a:off x="916410" y="3804006"/>
            <a:ext cx="3177581" cy="1209978"/>
            <a:chOff x="916410" y="3804006"/>
            <a:chExt cx="3177581" cy="1209978"/>
          </a:xfrm>
        </p:grpSpPr>
        <p:sp>
          <p:nvSpPr>
            <p:cNvPr id="51" name="Vrije vorm: vorm 14">
              <a:extLst>
                <a:ext uri="{FF2B5EF4-FFF2-40B4-BE49-F238E27FC236}">
                  <a16:creationId xmlns:a16="http://schemas.microsoft.com/office/drawing/2014/main" id="{605F810E-2046-4B69-BB97-CC39F8C10F89}"/>
                </a:ext>
              </a:extLst>
            </p:cNvPr>
            <p:cNvSpPr>
              <a:spLocks noChangeAspect="1"/>
            </p:cNvSpPr>
            <p:nvPr/>
          </p:nvSpPr>
          <p:spPr>
            <a:xfrm>
              <a:off x="916410" y="3804006"/>
              <a:ext cx="2468670" cy="655411"/>
            </a:xfrm>
            <a:custGeom>
              <a:avLst/>
              <a:gdLst>
                <a:gd name="connsiteX0" fmla="*/ 2333738 w 4861955"/>
                <a:gd name="connsiteY0" fmla="*/ 0 h 1278000"/>
                <a:gd name="connsiteX1" fmla="*/ 4861955 w 4861955"/>
                <a:gd name="connsiteY1" fmla="*/ 666783 h 1278000"/>
                <a:gd name="connsiteX2" fmla="*/ 2028129 w 4861955"/>
                <a:gd name="connsiteY2" fmla="*/ 1278000 h 1278000"/>
                <a:gd name="connsiteX3" fmla="*/ 0 w 4861955"/>
                <a:gd name="connsiteY3" fmla="*/ 444522 h 1278000"/>
                <a:gd name="connsiteX4" fmla="*/ 2333738 w 4861955"/>
                <a:gd name="connsiteY4" fmla="*/ 0 h 1278000"/>
                <a:gd name="connsiteX5" fmla="*/ 2362884 w 4861955"/>
                <a:gd name="connsiteY5" fmla="*/ 191528 h 1278000"/>
                <a:gd name="connsiteX6" fmla="*/ 728637 w 4861955"/>
                <a:gd name="connsiteY6" fmla="*/ 502813 h 1278000"/>
                <a:gd name="connsiteX7" fmla="*/ 2148875 w 4861955"/>
                <a:gd name="connsiteY7" fmla="*/ 1086473 h 1278000"/>
                <a:gd name="connsiteX8" fmla="*/ 4133318 w 4861955"/>
                <a:gd name="connsiteY8" fmla="*/ 658456 h 1278000"/>
                <a:gd name="connsiteX9" fmla="*/ 2362884 w 4861955"/>
                <a:gd name="connsiteY9" fmla="*/ 191528 h 12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955" h="1278000">
                  <a:moveTo>
                    <a:pt x="2333738" y="0"/>
                  </a:moveTo>
                  <a:lnTo>
                    <a:pt x="4861955" y="666783"/>
                  </a:lnTo>
                  <a:lnTo>
                    <a:pt x="2028129" y="1278000"/>
                  </a:lnTo>
                  <a:lnTo>
                    <a:pt x="0" y="444522"/>
                  </a:lnTo>
                  <a:lnTo>
                    <a:pt x="2333738" y="0"/>
                  </a:lnTo>
                  <a:close/>
                  <a:moveTo>
                    <a:pt x="2362884" y="191528"/>
                  </a:moveTo>
                  <a:lnTo>
                    <a:pt x="728637" y="502813"/>
                  </a:lnTo>
                  <a:lnTo>
                    <a:pt x="2148875" y="1086473"/>
                  </a:lnTo>
                  <a:lnTo>
                    <a:pt x="4133318" y="658456"/>
                  </a:lnTo>
                  <a:lnTo>
                    <a:pt x="2362884" y="191528"/>
                  </a:lnTo>
                  <a:close/>
                </a:path>
              </a:pathLst>
            </a:custGeom>
            <a:solidFill>
              <a:srgbClr val="FFC000">
                <a:alpha val="50196"/>
              </a:srgbClr>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65" name="Tekstvak 1023">
              <a:extLst>
                <a:ext uri="{FF2B5EF4-FFF2-40B4-BE49-F238E27FC236}">
                  <a16:creationId xmlns:a16="http://schemas.microsoft.com/office/drawing/2014/main" id="{F3A48E53-38E0-4716-B902-72994C7DE30F}"/>
                </a:ext>
              </a:extLst>
            </p:cNvPr>
            <p:cNvSpPr txBox="1"/>
            <p:nvPr/>
          </p:nvSpPr>
          <p:spPr>
            <a:xfrm>
              <a:off x="1900500" y="4367653"/>
              <a:ext cx="2193491" cy="646331"/>
            </a:xfrm>
            <a:prstGeom prst="rect">
              <a:avLst/>
            </a:prstGeom>
            <a:noFill/>
          </p:spPr>
          <p:txBody>
            <a:bodyPr wrap="square" rtlCol="0">
              <a:spAutoFit/>
            </a:bodyPr>
            <a:lstStyle/>
            <a:p>
              <a:pPr algn="ctr"/>
              <a:r>
                <a:rPr lang="nl-BE" b="1" i="1">
                  <a:solidFill>
                    <a:srgbClr val="FFCA21"/>
                  </a:solidFill>
                  <a:uFill>
                    <a:solidFill>
                      <a:srgbClr val="1E64C8"/>
                    </a:solidFill>
                  </a:uFill>
                  <a:latin typeface="+mj-lt"/>
                  <a:ea typeface="+mj-ea"/>
                  <a:cs typeface="+mj-cs"/>
                </a:rPr>
                <a:t>Diffuse </a:t>
              </a:r>
              <a:br>
                <a:rPr lang="nl-BE" b="1" i="1">
                  <a:solidFill>
                    <a:srgbClr val="FFCA21"/>
                  </a:solidFill>
                  <a:uFill>
                    <a:solidFill>
                      <a:srgbClr val="1E64C8"/>
                    </a:solidFill>
                  </a:uFill>
                  <a:latin typeface="+mj-lt"/>
                  <a:ea typeface="+mj-ea"/>
                  <a:cs typeface="+mj-cs"/>
                </a:rPr>
              </a:br>
              <a:r>
                <a:rPr lang="nl-BE" b="1" i="1">
                  <a:solidFill>
                    <a:srgbClr val="FFCA21"/>
                  </a:solidFill>
                  <a:uFill>
                    <a:solidFill>
                      <a:srgbClr val="1E64C8"/>
                    </a:solidFill>
                  </a:uFill>
                  <a:latin typeface="+mj-lt"/>
                  <a:ea typeface="+mj-ea"/>
                  <a:cs typeface="+mj-cs"/>
                </a:rPr>
                <a:t>verontreiniging</a:t>
              </a:r>
              <a:endParaRPr lang="en-GB" b="1" i="1">
                <a:solidFill>
                  <a:srgbClr val="FFCA21"/>
                </a:solidFill>
                <a:uFill>
                  <a:solidFill>
                    <a:srgbClr val="1E64C8"/>
                  </a:solidFill>
                </a:uFill>
                <a:latin typeface="+mj-lt"/>
                <a:ea typeface="+mj-ea"/>
                <a:cs typeface="+mj-cs"/>
              </a:endParaRPr>
            </a:p>
          </p:txBody>
        </p:sp>
      </p:grpSp>
    </p:spTree>
    <p:extLst>
      <p:ext uri="{BB962C8B-B14F-4D97-AF65-F5344CB8AC3E}">
        <p14:creationId xmlns:p14="http://schemas.microsoft.com/office/powerpoint/2010/main" val="221526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normAutofit/>
          </a:bodyPr>
          <a:lstStyle/>
          <a:p>
            <a:r>
              <a:rPr lang="en-US" sz="3400" err="1">
                <a:latin typeface="Flanders Art Sans Bold" panose="00000800000000000000" pitchFamily="50" charset="0"/>
              </a:rPr>
              <a:t>Bodemdata</a:t>
            </a:r>
            <a:r>
              <a:rPr lang="en-US" sz="3400">
                <a:latin typeface="Flanders Art Sans Bold" panose="00000800000000000000" pitchFamily="50" charset="0"/>
              </a:rPr>
              <a:t> in </a:t>
            </a:r>
            <a:r>
              <a:rPr lang="en-US" sz="3400" err="1">
                <a:latin typeface="Flanders Art Sans Bold" panose="00000800000000000000" pitchFamily="50" charset="0"/>
              </a:rPr>
              <a:t>functie</a:t>
            </a:r>
            <a:r>
              <a:rPr lang="en-US" sz="3400">
                <a:latin typeface="Flanders Art Sans Bold" panose="00000800000000000000" pitchFamily="50" charset="0"/>
              </a:rPr>
              <a:t> van </a:t>
            </a:r>
            <a:r>
              <a:rPr lang="en-US" sz="3400" err="1">
                <a:latin typeface="Flanders Art Sans Bold" panose="00000800000000000000" pitchFamily="50" charset="0"/>
              </a:rPr>
              <a:t>bodemdecreet</a:t>
            </a:r>
            <a:endParaRPr lang="en-US" sz="3400">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4147958"/>
          </a:xfrm>
        </p:spPr>
        <p:txBody>
          <a:bodyPr anchor="t">
            <a:normAutofit/>
          </a:bodyPr>
          <a:lstStyle/>
          <a:p>
            <a:pPr>
              <a:spcAft>
                <a:spcPts val="1200"/>
              </a:spcAft>
              <a:tabLst>
                <a:tab pos="625475" algn="l"/>
              </a:tabLst>
            </a:pPr>
            <a:r>
              <a:rPr lang="nl-BE"/>
              <a:t>Gestructureerde dataverzameling </a:t>
            </a:r>
            <a:br>
              <a:rPr lang="nl-BE"/>
            </a:br>
            <a:r>
              <a:rPr lang="nl-BE" sz="2000" b="0" i="1"/>
              <a:t>via monitoringsnetwerken of meetnetten, met geoptimaliseerd statistisch ontwerp</a:t>
            </a:r>
            <a:br>
              <a:rPr lang="nl-BE" sz="2000" b="0" i="1"/>
            </a:br>
            <a:br>
              <a:rPr lang="nl-BE" sz="2000" b="0" i="1"/>
            </a:br>
            <a:r>
              <a:rPr lang="nl-BE" b="0" u="sng"/>
              <a:t>Integrale benadering bodemkwaliteit</a:t>
            </a:r>
          </a:p>
          <a:p>
            <a:pPr lvl="1">
              <a:spcAft>
                <a:spcPts val="1200"/>
              </a:spcAft>
            </a:pPr>
            <a:r>
              <a:rPr lang="nl-BE" sz="2000"/>
              <a:t>Chemische, fysische én biologische eigenschappen en processen</a:t>
            </a:r>
          </a:p>
          <a:p>
            <a:pPr lvl="1">
              <a:spcAft>
                <a:spcPts val="1200"/>
              </a:spcAft>
            </a:pPr>
            <a:r>
              <a:rPr lang="nl-BE" sz="2000" b="0"/>
              <a:t>Grotere ruimtelijke schaal in functie van diffuse bodemverontreiniging, en bodembescherming</a:t>
            </a:r>
          </a:p>
          <a:p>
            <a:pPr marL="288000" lvl="1" indent="0">
              <a:spcBef>
                <a:spcPts val="1200"/>
              </a:spcBef>
              <a:spcAft>
                <a:spcPts val="1200"/>
              </a:spcAft>
              <a:buNone/>
              <a:tabLst>
                <a:tab pos="625475" algn="l"/>
              </a:tabLst>
            </a:pPr>
            <a:r>
              <a:rPr lang="en-GB" b="1">
                <a:solidFill>
                  <a:srgbClr val="FAC20E"/>
                </a:solidFill>
              </a:rPr>
              <a:t>⇒</a:t>
            </a:r>
            <a:r>
              <a:rPr lang="nl-BE" b="1">
                <a:solidFill>
                  <a:srgbClr val="FAC20E"/>
                </a:solidFill>
              </a:rPr>
              <a:t> 	Dataverzameling “over grenzen heen” </a:t>
            </a:r>
            <a:r>
              <a:rPr lang="nl-BE" sz="2000" i="1">
                <a:solidFill>
                  <a:srgbClr val="FAC20E"/>
                </a:solidFill>
              </a:rPr>
              <a:t>inclusief grenzen van 	landgebruik, administratieve eenheden, beleidsdomeinen, …</a:t>
            </a:r>
          </a:p>
        </p:txBody>
      </p:sp>
      <p:sp>
        <p:nvSpPr>
          <p:cNvPr id="5" name="Tijdelijke aanduiding voor dianummer 3">
            <a:extLst>
              <a:ext uri="{FF2B5EF4-FFF2-40B4-BE49-F238E27FC236}">
                <a16:creationId xmlns:a16="http://schemas.microsoft.com/office/drawing/2014/main" id="{7B834A86-A821-757E-5DD3-39B1A0BEECE9}"/>
              </a:ext>
            </a:extLst>
          </p:cNvPr>
          <p:cNvSpPr>
            <a:spLocks noGrp="1"/>
          </p:cNvSpPr>
          <p:nvPr>
            <p:ph type="sldNum" sz="quarter" idx="12"/>
          </p:nvPr>
        </p:nvSpPr>
        <p:spPr>
          <a:xfrm>
            <a:off x="3519276" y="6057534"/>
            <a:ext cx="2102583" cy="384174"/>
          </a:xfrm>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44</a:t>
            </a:fld>
            <a:endParaRPr lang="nl-BE">
              <a:latin typeface="Calibri Light" panose="020F0302020204030204" pitchFamily="34" charset="0"/>
            </a:endParaRPr>
          </a:p>
        </p:txBody>
      </p:sp>
    </p:spTree>
    <p:extLst>
      <p:ext uri="{BB962C8B-B14F-4D97-AF65-F5344CB8AC3E}">
        <p14:creationId xmlns:p14="http://schemas.microsoft.com/office/powerpoint/2010/main" val="3322845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normAutofit/>
          </a:bodyPr>
          <a:lstStyle/>
          <a:p>
            <a:r>
              <a:rPr lang="en-US" sz="3400" err="1">
                <a:latin typeface="Flanders Art Sans Bold" panose="00000800000000000000" pitchFamily="50" charset="0"/>
              </a:rPr>
              <a:t>Bodemdata</a:t>
            </a:r>
            <a:r>
              <a:rPr lang="en-US" sz="3400">
                <a:latin typeface="Flanders Art Sans Bold" panose="00000800000000000000" pitchFamily="50" charset="0"/>
              </a:rPr>
              <a:t> in </a:t>
            </a:r>
            <a:r>
              <a:rPr lang="en-US" sz="3400" err="1">
                <a:latin typeface="Flanders Art Sans Bold" panose="00000800000000000000" pitchFamily="50" charset="0"/>
              </a:rPr>
              <a:t>functie</a:t>
            </a:r>
            <a:r>
              <a:rPr lang="en-US" sz="3400">
                <a:latin typeface="Flanders Art Sans Bold" panose="00000800000000000000" pitchFamily="50" charset="0"/>
              </a:rPr>
              <a:t> van </a:t>
            </a:r>
            <a:r>
              <a:rPr lang="en-US" sz="3400" err="1">
                <a:latin typeface="Flanders Art Sans Bold" panose="00000800000000000000" pitchFamily="50" charset="0"/>
              </a:rPr>
              <a:t>bodemdecreet</a:t>
            </a:r>
            <a:endParaRPr lang="en-US" sz="3400">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3781425"/>
          </a:xfrm>
        </p:spPr>
        <p:txBody>
          <a:bodyPr anchor="t">
            <a:normAutofit/>
          </a:bodyPr>
          <a:lstStyle/>
          <a:p>
            <a:pPr marL="0" indent="0" algn="ctr">
              <a:buNone/>
              <a:tabLst>
                <a:tab pos="625475" algn="l"/>
              </a:tabLst>
            </a:pPr>
            <a:r>
              <a:rPr lang="nl-BE" sz="2000" b="0" i="1">
                <a:solidFill>
                  <a:schemeClr val="tx1"/>
                </a:solidFill>
              </a:rPr>
              <a:t>Aansluiting zoeken bij bestaande monitoringsnetwerken?</a:t>
            </a:r>
            <a:endParaRPr lang="nl-BE" sz="2000" b="0"/>
          </a:p>
          <a:p>
            <a:pPr marL="0" indent="0">
              <a:spcAft>
                <a:spcPts val="1200"/>
              </a:spcAft>
              <a:buNone/>
              <a:tabLst>
                <a:tab pos="625475" algn="l"/>
              </a:tabLst>
            </a:pPr>
            <a:r>
              <a:rPr lang="nl-BE" sz="900" b="0" i="1"/>
              <a:t> </a:t>
            </a:r>
            <a:br>
              <a:rPr lang="nl-BE" sz="2000" b="0" i="1"/>
            </a:br>
            <a:r>
              <a:rPr lang="nl-NL" b="1" i="0" u="none" strike="noStrike">
                <a:solidFill>
                  <a:srgbClr val="000000"/>
                </a:solidFill>
                <a:effectLst/>
                <a:latin typeface="+mj-lt"/>
              </a:rPr>
              <a:t>Bodemkoolstofmonitoringsnetwerk </a:t>
            </a:r>
            <a:r>
              <a:rPr lang="nl-NL" b="1" i="0" u="none" strike="noStrike" err="1">
                <a:solidFill>
                  <a:srgbClr val="000000"/>
                </a:solidFill>
                <a:effectLst/>
                <a:latin typeface="+mj-lt"/>
              </a:rPr>
              <a:t>Cmon</a:t>
            </a:r>
            <a:r>
              <a:rPr lang="nl-NL" b="0" i="0">
                <a:solidFill>
                  <a:srgbClr val="000000"/>
                </a:solidFill>
                <a:effectLst/>
                <a:latin typeface="+mj-lt"/>
              </a:rPr>
              <a:t>​</a:t>
            </a:r>
            <a:br>
              <a:rPr lang="nl-NL" b="0" i="0">
                <a:solidFill>
                  <a:srgbClr val="000000"/>
                </a:solidFill>
                <a:effectLst/>
                <a:latin typeface="+mj-lt"/>
              </a:rPr>
            </a:br>
            <a:r>
              <a:rPr lang="nl-NL" sz="1800" b="0" i="0" u="none" strike="noStrike">
                <a:solidFill>
                  <a:srgbClr val="000000"/>
                </a:solidFill>
                <a:effectLst/>
                <a:latin typeface="+mj-lt"/>
              </a:rPr>
              <a:t>Niet-geïnstitutionaliseerde horizontale samenwerking </a:t>
            </a:r>
            <a:r>
              <a:rPr lang="nl-NL" sz="1800" b="0" i="0" u="none" strike="noStrike" err="1">
                <a:solidFill>
                  <a:srgbClr val="000000"/>
                </a:solidFill>
                <a:effectLst/>
                <a:latin typeface="+mj-lt"/>
              </a:rPr>
              <a:t>dOMG</a:t>
            </a:r>
            <a:r>
              <a:rPr lang="nl-NL" sz="1800" b="0" i="0" u="none" strike="noStrike">
                <a:solidFill>
                  <a:srgbClr val="000000"/>
                </a:solidFill>
                <a:effectLst/>
                <a:latin typeface="+mj-lt"/>
              </a:rPr>
              <a:t>, ILVO en INBO</a:t>
            </a:r>
            <a:r>
              <a:rPr lang="nl-NL" sz="1800" b="0" i="0">
                <a:solidFill>
                  <a:srgbClr val="000000"/>
                </a:solidFill>
                <a:effectLst/>
                <a:latin typeface="+mj-lt"/>
              </a:rPr>
              <a:t>​</a:t>
            </a:r>
            <a:endParaRPr lang="nl-BE">
              <a:latin typeface="+mj-lt"/>
            </a:endParaRPr>
          </a:p>
        </p:txBody>
      </p:sp>
      <p:sp>
        <p:nvSpPr>
          <p:cNvPr id="5" name="Tijdelijke aanduiding voor dianummer 3">
            <a:extLst>
              <a:ext uri="{FF2B5EF4-FFF2-40B4-BE49-F238E27FC236}">
                <a16:creationId xmlns:a16="http://schemas.microsoft.com/office/drawing/2014/main" id="{7B834A86-A821-757E-5DD3-39B1A0BEECE9}"/>
              </a:ext>
            </a:extLst>
          </p:cNvPr>
          <p:cNvSpPr>
            <a:spLocks noGrp="1"/>
          </p:cNvSpPr>
          <p:nvPr>
            <p:ph type="sldNum" sz="quarter" idx="12"/>
          </p:nvPr>
        </p:nvSpPr>
        <p:spPr>
          <a:xfrm>
            <a:off x="3519276" y="6057534"/>
            <a:ext cx="2102583" cy="384174"/>
          </a:xfrm>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45</a:t>
            </a:fld>
            <a:endParaRPr lang="nl-BE">
              <a:latin typeface="Calibri Light" panose="020F0302020204030204" pitchFamily="34" charset="0"/>
            </a:endParaRPr>
          </a:p>
        </p:txBody>
      </p:sp>
      <p:sp>
        <p:nvSpPr>
          <p:cNvPr id="4" name="Rectangle 10">
            <a:extLst>
              <a:ext uri="{FF2B5EF4-FFF2-40B4-BE49-F238E27FC236}">
                <a16:creationId xmlns:a16="http://schemas.microsoft.com/office/drawing/2014/main" id="{1FC4F799-6DFB-1347-C729-E88E5C482685}"/>
              </a:ext>
            </a:extLst>
          </p:cNvPr>
          <p:cNvSpPr/>
          <p:nvPr/>
        </p:nvSpPr>
        <p:spPr>
          <a:xfrm>
            <a:off x="427283" y="5878618"/>
            <a:ext cx="8616561" cy="87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0D86077-D592-C3C9-425F-BDC76AE9B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191" y="3139212"/>
            <a:ext cx="5767405" cy="31104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632E35-017C-992A-CEE9-7FB8A92D4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83" y="2790256"/>
            <a:ext cx="2716753" cy="378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269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p:txBody>
          <a:bodyPr>
            <a:normAutofit/>
          </a:bodyPr>
          <a:lstStyle/>
          <a:p>
            <a:r>
              <a:rPr lang="en-US" sz="3400" err="1">
                <a:latin typeface="Flanders Art Sans Bold" panose="00000800000000000000" pitchFamily="50" charset="0"/>
              </a:rPr>
              <a:t>Bodemdata</a:t>
            </a:r>
            <a:r>
              <a:rPr lang="en-US" sz="3400">
                <a:latin typeface="Flanders Art Sans Bold" panose="00000800000000000000" pitchFamily="50" charset="0"/>
              </a:rPr>
              <a:t> in </a:t>
            </a:r>
            <a:r>
              <a:rPr lang="en-US" sz="3400" err="1">
                <a:latin typeface="Flanders Art Sans Bold" panose="00000800000000000000" pitchFamily="50" charset="0"/>
              </a:rPr>
              <a:t>functie</a:t>
            </a:r>
            <a:r>
              <a:rPr lang="en-US" sz="3400">
                <a:latin typeface="Flanders Art Sans Bold" panose="00000800000000000000" pitchFamily="50" charset="0"/>
              </a:rPr>
              <a:t> van </a:t>
            </a:r>
            <a:r>
              <a:rPr lang="en-US" sz="3400" err="1">
                <a:latin typeface="Flanders Art Sans Bold" panose="00000800000000000000" pitchFamily="50" charset="0"/>
              </a:rPr>
              <a:t>bodemdecreet</a:t>
            </a:r>
            <a:endParaRPr lang="en-US" sz="3400">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627200"/>
            <a:ext cx="8280400" cy="4147958"/>
          </a:xfrm>
        </p:spPr>
        <p:txBody>
          <a:bodyPr anchor="t">
            <a:normAutofit/>
          </a:bodyPr>
          <a:lstStyle/>
          <a:p>
            <a:pPr>
              <a:spcBef>
                <a:spcPts val="1800"/>
              </a:spcBef>
              <a:spcAft>
                <a:spcPts val="1200"/>
              </a:spcAft>
              <a:tabLst>
                <a:tab pos="625475" algn="l"/>
              </a:tabLst>
            </a:pPr>
            <a:r>
              <a:rPr lang="nl-BE"/>
              <a:t>“Opportunistische” dataverzameling </a:t>
            </a:r>
            <a:br>
              <a:rPr lang="nl-BE"/>
            </a:br>
            <a:r>
              <a:rPr lang="nl-BE" sz="2000" b="0" i="1"/>
              <a:t>via alternatieve methodes en/of verzameld in andere context dan formeel onderzoek naar bodemverontreiniging</a:t>
            </a:r>
            <a:br>
              <a:rPr lang="nl-BE" sz="2000" b="0" i="1"/>
            </a:br>
            <a:r>
              <a:rPr lang="nl-BE" sz="1400" b="0" i="1"/>
              <a:t> </a:t>
            </a:r>
            <a:br>
              <a:rPr lang="nl-BE" sz="2000" b="0" i="1"/>
            </a:br>
            <a:r>
              <a:rPr lang="nl-BE" sz="1800" b="0" i="1" u="sng"/>
              <a:t>Bv</a:t>
            </a:r>
            <a:r>
              <a:rPr lang="nl-BE" sz="1800" b="0" i="1"/>
              <a:t>. </a:t>
            </a:r>
            <a:r>
              <a:rPr lang="nl-NL" sz="1800" b="0" i="1"/>
              <a:t>MER-projecten, archeologisch onderzoek, wetenschappelijke onderzoeksprojecten, </a:t>
            </a:r>
            <a:r>
              <a:rPr lang="nl-NL" sz="1800" b="0" i="1" err="1"/>
              <a:t>citizen</a:t>
            </a:r>
            <a:r>
              <a:rPr lang="nl-NL" sz="1800" b="0" i="1"/>
              <a:t> </a:t>
            </a:r>
            <a:r>
              <a:rPr lang="nl-NL" sz="1800" b="0" i="1" err="1"/>
              <a:t>science</a:t>
            </a:r>
            <a:r>
              <a:rPr lang="nl-NL" sz="1800" b="0" i="1"/>
              <a:t>, …​</a:t>
            </a:r>
            <a:endParaRPr lang="nl-BE" sz="2000" b="0" i="1"/>
          </a:p>
          <a:p>
            <a:pPr marL="0" indent="0">
              <a:spcBef>
                <a:spcPts val="1800"/>
              </a:spcBef>
              <a:spcAft>
                <a:spcPts val="1200"/>
              </a:spcAft>
              <a:buNone/>
              <a:tabLst>
                <a:tab pos="265113" algn="l"/>
                <a:tab pos="625475" algn="l"/>
              </a:tabLst>
            </a:pPr>
            <a:r>
              <a:rPr lang="en-GB" b="1">
                <a:solidFill>
                  <a:srgbClr val="FAC20E"/>
                </a:solidFill>
              </a:rPr>
              <a:t>	⇒</a:t>
            </a:r>
            <a:r>
              <a:rPr lang="nl-BE" b="1">
                <a:solidFill>
                  <a:srgbClr val="FAC20E"/>
                </a:solidFill>
              </a:rPr>
              <a:t> 	</a:t>
            </a:r>
            <a:r>
              <a:rPr lang="nl-BE">
                <a:solidFill>
                  <a:srgbClr val="FAC20E"/>
                </a:solidFill>
              </a:rPr>
              <a:t>“Alternatieve data” met andere, doch zeker niet noodzakelijk 			minderwaardige kwaliteit</a:t>
            </a:r>
          </a:p>
          <a:p>
            <a:pPr marL="901700" lvl="1" indent="-287338">
              <a:spcAft>
                <a:spcPts val="1200"/>
              </a:spcAft>
              <a:tabLst>
                <a:tab pos="625475" algn="l"/>
              </a:tabLst>
            </a:pPr>
            <a:r>
              <a:rPr lang="nl-BE" sz="2000" i="1"/>
              <a:t>Hiaten vullen?</a:t>
            </a:r>
          </a:p>
          <a:p>
            <a:pPr marL="901700" lvl="1" indent="-287338">
              <a:spcAft>
                <a:spcPts val="1200"/>
              </a:spcAft>
              <a:tabLst>
                <a:tab pos="625475" algn="l"/>
              </a:tabLst>
            </a:pPr>
            <a:r>
              <a:rPr lang="nl-BE" sz="2000" i="1"/>
              <a:t>Vroegtijdig waarschuwingssysteem op basis van signaalfunctie?</a:t>
            </a:r>
            <a:br>
              <a:rPr lang="nl-BE" sz="2000"/>
            </a:br>
            <a:endParaRPr lang="nl-BE" sz="2000"/>
          </a:p>
        </p:txBody>
      </p:sp>
      <p:sp>
        <p:nvSpPr>
          <p:cNvPr id="5" name="Tijdelijke aanduiding voor dianummer 3">
            <a:extLst>
              <a:ext uri="{FF2B5EF4-FFF2-40B4-BE49-F238E27FC236}">
                <a16:creationId xmlns:a16="http://schemas.microsoft.com/office/drawing/2014/main" id="{7B834A86-A821-757E-5DD3-39B1A0BEECE9}"/>
              </a:ext>
            </a:extLst>
          </p:cNvPr>
          <p:cNvSpPr>
            <a:spLocks noGrp="1"/>
          </p:cNvSpPr>
          <p:nvPr>
            <p:ph type="sldNum" sz="quarter" idx="12"/>
          </p:nvPr>
        </p:nvSpPr>
        <p:spPr>
          <a:xfrm>
            <a:off x="3519276" y="6057534"/>
            <a:ext cx="2102583" cy="384174"/>
          </a:xfrm>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46</a:t>
            </a:fld>
            <a:endParaRPr lang="nl-BE">
              <a:latin typeface="Calibri Light" panose="020F0302020204030204" pitchFamily="34" charset="0"/>
            </a:endParaRPr>
          </a:p>
        </p:txBody>
      </p:sp>
    </p:spTree>
    <p:extLst>
      <p:ext uri="{BB962C8B-B14F-4D97-AF65-F5344CB8AC3E}">
        <p14:creationId xmlns:p14="http://schemas.microsoft.com/office/powerpoint/2010/main" val="1445357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84929CD7-E6D7-6244-8827-3F848C185548}"/>
              </a:ext>
            </a:extLst>
          </p:cNvPr>
          <p:cNvSpPr/>
          <p:nvPr/>
        </p:nvSpPr>
        <p:spPr>
          <a:xfrm>
            <a:off x="427283" y="5878618"/>
            <a:ext cx="8616561" cy="87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B6A75E5-FBA6-BB10-49C4-A257B68AD9A3}"/>
              </a:ext>
            </a:extLst>
          </p:cNvPr>
          <p:cNvSpPr>
            <a:spLocks noGrp="1"/>
          </p:cNvSpPr>
          <p:nvPr>
            <p:ph type="title"/>
          </p:nvPr>
        </p:nvSpPr>
        <p:spPr/>
        <p:txBody>
          <a:bodyPr>
            <a:normAutofit/>
          </a:bodyPr>
          <a:lstStyle/>
          <a:p>
            <a:r>
              <a:rPr lang="en-US" sz="3400" dirty="0" err="1">
                <a:latin typeface="Flanders Art Sans Bold" panose="00000800000000000000" pitchFamily="50" charset="0"/>
              </a:rPr>
              <a:t>Bodemdata</a:t>
            </a:r>
            <a:r>
              <a:rPr lang="en-US" sz="3400" dirty="0">
                <a:latin typeface="Flanders Art Sans Bold" panose="00000800000000000000" pitchFamily="50" charset="0"/>
              </a:rPr>
              <a:t> in </a:t>
            </a:r>
            <a:r>
              <a:rPr lang="en-US" sz="3400" dirty="0" err="1">
                <a:latin typeface="Flanders Art Sans Bold" panose="00000800000000000000" pitchFamily="50" charset="0"/>
              </a:rPr>
              <a:t>functie</a:t>
            </a:r>
            <a:r>
              <a:rPr lang="en-US" sz="3400" dirty="0">
                <a:latin typeface="Flanders Art Sans Bold" panose="00000800000000000000" pitchFamily="50" charset="0"/>
              </a:rPr>
              <a:t> van </a:t>
            </a:r>
            <a:r>
              <a:rPr lang="en-US" sz="3400" dirty="0" err="1">
                <a:latin typeface="Flanders Art Sans Bold" panose="00000800000000000000" pitchFamily="50" charset="0"/>
              </a:rPr>
              <a:t>bodemdecreet</a:t>
            </a:r>
            <a:endParaRPr lang="en-GB" sz="3400" dirty="0"/>
          </a:p>
        </p:txBody>
      </p:sp>
      <p:grpSp>
        <p:nvGrpSpPr>
          <p:cNvPr id="5" name="Group 1">
            <a:extLst>
              <a:ext uri="{FF2B5EF4-FFF2-40B4-BE49-F238E27FC236}">
                <a16:creationId xmlns:a16="http://schemas.microsoft.com/office/drawing/2014/main" id="{557B9913-B7F2-EFBF-2727-1B725AE4B487}"/>
              </a:ext>
            </a:extLst>
          </p:cNvPr>
          <p:cNvGrpSpPr>
            <a:grpSpLocks noChangeAspect="1"/>
          </p:cNvGrpSpPr>
          <p:nvPr/>
        </p:nvGrpSpPr>
        <p:grpSpPr>
          <a:xfrm>
            <a:off x="356909" y="1989145"/>
            <a:ext cx="8600445" cy="2823207"/>
            <a:chOff x="-783261" y="1353922"/>
            <a:chExt cx="18912459" cy="6208262"/>
          </a:xfrm>
        </p:grpSpPr>
        <p:pic>
          <p:nvPicPr>
            <p:cNvPr id="6" name="Afbeelding 5">
              <a:extLst>
                <a:ext uri="{FF2B5EF4-FFF2-40B4-BE49-F238E27FC236}">
                  <a16:creationId xmlns:a16="http://schemas.microsoft.com/office/drawing/2014/main" id="{24F40027-2D68-A28E-0805-3F72E6776B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2475" y="2263861"/>
              <a:ext cx="10044080" cy="5298323"/>
            </a:xfrm>
            <a:prstGeom prst="rect">
              <a:avLst/>
            </a:prstGeom>
          </p:spPr>
        </p:pic>
        <p:sp>
          <p:nvSpPr>
            <p:cNvPr id="7" name="Tekstvak 12">
              <a:extLst>
                <a:ext uri="{FF2B5EF4-FFF2-40B4-BE49-F238E27FC236}">
                  <a16:creationId xmlns:a16="http://schemas.microsoft.com/office/drawing/2014/main" id="{E9DF0FC6-501C-5855-F45B-B33D7B5E4BDC}"/>
                </a:ext>
              </a:extLst>
            </p:cNvPr>
            <p:cNvSpPr txBox="1"/>
            <p:nvPr/>
          </p:nvSpPr>
          <p:spPr>
            <a:xfrm>
              <a:off x="11469197" y="1353922"/>
              <a:ext cx="6660001" cy="947525"/>
            </a:xfrm>
            <a:prstGeom prst="rect">
              <a:avLst/>
            </a:prstGeom>
            <a:noFill/>
          </p:spPr>
          <p:txBody>
            <a:bodyPr wrap="square" rtlCol="0">
              <a:spAutoFit/>
            </a:bodyPr>
            <a:ls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pPr>
                <a:spcBef>
                  <a:spcPts val="600"/>
                </a:spcBef>
                <a:spcAft>
                  <a:spcPts val="600"/>
                </a:spcAft>
              </a:pPr>
              <a:r>
                <a:rPr lang="nl-BE" sz="2200" b="1"/>
                <a:t>Opportunistische data</a:t>
              </a:r>
              <a:endParaRPr lang="en-GB" sz="2200" i="1"/>
            </a:p>
          </p:txBody>
        </p:sp>
        <p:sp>
          <p:nvSpPr>
            <p:cNvPr id="8" name="Tekstvak 13">
              <a:extLst>
                <a:ext uri="{FF2B5EF4-FFF2-40B4-BE49-F238E27FC236}">
                  <a16:creationId xmlns:a16="http://schemas.microsoft.com/office/drawing/2014/main" id="{3973694A-1246-E54B-C7E2-DB1F91AB1A70}"/>
                </a:ext>
              </a:extLst>
            </p:cNvPr>
            <p:cNvSpPr txBox="1"/>
            <p:nvPr/>
          </p:nvSpPr>
          <p:spPr>
            <a:xfrm>
              <a:off x="-783261" y="2109596"/>
              <a:ext cx="6660001" cy="947525"/>
            </a:xfrm>
            <a:prstGeom prst="rect">
              <a:avLst/>
            </a:prstGeom>
            <a:noFill/>
          </p:spPr>
          <p:txBody>
            <a:bodyPr wrap="square" rtlCol="0">
              <a:spAutoFit/>
            </a:bodyPr>
            <a:ls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pPr algn="r">
                <a:spcAft>
                  <a:spcPts val="600"/>
                </a:spcAft>
              </a:pPr>
              <a:r>
                <a:rPr lang="nl-BE" sz="2200" b="1"/>
                <a:t>Gestructureerd</a:t>
              </a:r>
              <a:r>
                <a:rPr lang="en-GB" sz="2200" b="1"/>
                <a:t>e data</a:t>
              </a:r>
              <a:endParaRPr lang="nl-BE" sz="2200" b="1"/>
            </a:p>
          </p:txBody>
        </p:sp>
        <p:sp>
          <p:nvSpPr>
            <p:cNvPr id="10" name="Tekstvak 4">
              <a:extLst>
                <a:ext uri="{FF2B5EF4-FFF2-40B4-BE49-F238E27FC236}">
                  <a16:creationId xmlns:a16="http://schemas.microsoft.com/office/drawing/2014/main" id="{73E9E23D-8EA4-011F-42AF-12C09AD237A4}"/>
                </a:ext>
              </a:extLst>
            </p:cNvPr>
            <p:cNvSpPr txBox="1"/>
            <p:nvPr/>
          </p:nvSpPr>
          <p:spPr>
            <a:xfrm>
              <a:off x="5311362" y="3466777"/>
              <a:ext cx="6660001" cy="1015206"/>
            </a:xfrm>
            <a:prstGeom prst="rect">
              <a:avLst/>
            </a:prstGeom>
            <a:noFill/>
          </p:spPr>
          <p:txBody>
            <a:bodyPr wrap="square" rtlCol="0">
              <a:spAutoFit/>
            </a:bodyPr>
            <a:ls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pPr algn="ctr">
                <a:spcAft>
                  <a:spcPts val="600"/>
                </a:spcAft>
              </a:pPr>
              <a:r>
                <a:rPr lang="nl-BE" sz="2400" b="1"/>
                <a:t>Expertkennis</a:t>
              </a:r>
            </a:p>
          </p:txBody>
        </p:sp>
      </p:grpSp>
      <p:sp>
        <p:nvSpPr>
          <p:cNvPr id="11" name="Rechthoek: afgeronde hoeken 38">
            <a:extLst>
              <a:ext uri="{FF2B5EF4-FFF2-40B4-BE49-F238E27FC236}">
                <a16:creationId xmlns:a16="http://schemas.microsoft.com/office/drawing/2014/main" id="{6054BA36-3CAC-C4DF-5B66-3998CDF677C6}"/>
              </a:ext>
            </a:extLst>
          </p:cNvPr>
          <p:cNvSpPr/>
          <p:nvPr/>
        </p:nvSpPr>
        <p:spPr>
          <a:xfrm>
            <a:off x="475569" y="1613563"/>
            <a:ext cx="8481785" cy="4443971"/>
          </a:xfrm>
          <a:prstGeom prst="roundRect">
            <a:avLst>
              <a:gd name="adj" fmla="val 17395"/>
            </a:avLst>
          </a:prstGeom>
          <a:noFill/>
          <a:ln w="31750">
            <a:solidFill>
              <a:srgbClr val="FAC20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223" tIns="24112" rIns="48223" bIns="24112" numCol="1" spcCol="0" rtlCol="0" fromWordArt="0" anchor="ctr" anchorCtr="0" forceAA="0" compatLnSpc="1">
            <a:prstTxWarp prst="textNoShape">
              <a:avLst/>
            </a:prstTxWarp>
            <a:noAutofit/>
          </a:bodyPr>
          <a:lstStyle/>
          <a:p>
            <a:pPr algn="ctr"/>
            <a:endParaRPr lang="en-GB" sz="949">
              <a:solidFill>
                <a:schemeClr val="tx1"/>
              </a:solidFill>
            </a:endParaRPr>
          </a:p>
        </p:txBody>
      </p:sp>
      <p:sp>
        <p:nvSpPr>
          <p:cNvPr id="12" name="Text Placeholder 2">
            <a:extLst>
              <a:ext uri="{FF2B5EF4-FFF2-40B4-BE49-F238E27FC236}">
                <a16:creationId xmlns:a16="http://schemas.microsoft.com/office/drawing/2014/main" id="{1FFD3EF6-173F-7AE9-1EBB-B5BB9A766D4A}"/>
              </a:ext>
            </a:extLst>
          </p:cNvPr>
          <p:cNvSpPr>
            <a:spLocks noGrp="1"/>
          </p:cNvSpPr>
          <p:nvPr>
            <p:ph type="body" sz="quarter" idx="10"/>
          </p:nvPr>
        </p:nvSpPr>
        <p:spPr>
          <a:xfrm>
            <a:off x="576263" y="1720516"/>
            <a:ext cx="8280400" cy="4158102"/>
          </a:xfrm>
        </p:spPr>
        <p:txBody>
          <a:bodyPr anchor="t">
            <a:normAutofit/>
          </a:bodyPr>
          <a:lstStyle/>
          <a:p>
            <a:pPr marL="0" indent="0" algn="ctr">
              <a:buNone/>
              <a:tabLst>
                <a:tab pos="625475" algn="l"/>
              </a:tabLst>
            </a:pPr>
            <a:endParaRPr lang="nl-BE">
              <a:solidFill>
                <a:srgbClr val="FAC20E"/>
              </a:solidFill>
            </a:endParaRPr>
          </a:p>
          <a:p>
            <a:pPr marL="0" indent="0" algn="ctr">
              <a:buNone/>
              <a:tabLst>
                <a:tab pos="625475" algn="l"/>
              </a:tabLst>
            </a:pPr>
            <a:endParaRPr lang="nl-BE">
              <a:solidFill>
                <a:srgbClr val="FAC20E"/>
              </a:solidFill>
            </a:endParaRPr>
          </a:p>
          <a:p>
            <a:pPr marL="0" indent="0" algn="ctr">
              <a:buNone/>
              <a:tabLst>
                <a:tab pos="625475" algn="l"/>
              </a:tabLst>
            </a:pPr>
            <a:endParaRPr lang="nl-BE">
              <a:solidFill>
                <a:srgbClr val="FAC20E"/>
              </a:solidFill>
            </a:endParaRPr>
          </a:p>
          <a:p>
            <a:pPr marL="0" indent="0" algn="ctr">
              <a:buNone/>
              <a:tabLst>
                <a:tab pos="625475" algn="l"/>
              </a:tabLst>
            </a:pPr>
            <a:endParaRPr lang="nl-BE">
              <a:solidFill>
                <a:srgbClr val="FAC20E"/>
              </a:solidFill>
            </a:endParaRPr>
          </a:p>
          <a:p>
            <a:pPr marL="0" indent="0" algn="ctr">
              <a:buNone/>
              <a:tabLst>
                <a:tab pos="625475" algn="l"/>
              </a:tabLst>
            </a:pPr>
            <a:endParaRPr lang="nl-BE">
              <a:solidFill>
                <a:srgbClr val="FAC20E"/>
              </a:solidFill>
            </a:endParaRPr>
          </a:p>
          <a:p>
            <a:pPr marL="0" indent="0" algn="ctr">
              <a:buNone/>
              <a:tabLst>
                <a:tab pos="625475" algn="l"/>
              </a:tabLst>
            </a:pPr>
            <a:endParaRPr lang="nl-BE">
              <a:solidFill>
                <a:srgbClr val="FAC20E"/>
              </a:solidFill>
            </a:endParaRPr>
          </a:p>
          <a:p>
            <a:pPr marL="0" indent="0" algn="ctr">
              <a:buNone/>
              <a:tabLst>
                <a:tab pos="625475" algn="l"/>
              </a:tabLst>
            </a:pPr>
            <a:endParaRPr lang="nl-BE">
              <a:solidFill>
                <a:srgbClr val="FAC20E"/>
              </a:solidFill>
            </a:endParaRPr>
          </a:p>
          <a:p>
            <a:pPr marL="0" indent="0" algn="ctr">
              <a:buNone/>
              <a:tabLst>
                <a:tab pos="625475" algn="l"/>
              </a:tabLst>
            </a:pPr>
            <a:endParaRPr lang="nl-BE">
              <a:solidFill>
                <a:srgbClr val="FAC20E"/>
              </a:solidFill>
            </a:endParaRPr>
          </a:p>
          <a:p>
            <a:pPr marL="0" indent="0" algn="ctr">
              <a:buNone/>
              <a:tabLst>
                <a:tab pos="625475" algn="l"/>
              </a:tabLst>
            </a:pPr>
            <a:r>
              <a:rPr lang="nl-BE">
                <a:solidFill>
                  <a:srgbClr val="FAC20E"/>
                </a:solidFill>
              </a:rPr>
              <a:t>Investeren in netwerk voor dataverzameling en -doorstroming </a:t>
            </a:r>
            <a:br>
              <a:rPr lang="nl-BE">
                <a:solidFill>
                  <a:srgbClr val="FAC20E"/>
                </a:solidFill>
              </a:rPr>
            </a:br>
            <a:r>
              <a:rPr lang="nl-BE">
                <a:solidFill>
                  <a:srgbClr val="FAC20E"/>
                </a:solidFill>
              </a:rPr>
              <a:t>naar belanghebbenden</a:t>
            </a:r>
            <a:endParaRPr lang="nl-BE">
              <a:latin typeface="+mj-lt"/>
            </a:endParaRPr>
          </a:p>
        </p:txBody>
      </p:sp>
    </p:spTree>
    <p:extLst>
      <p:ext uri="{BB962C8B-B14F-4D97-AF65-F5344CB8AC3E}">
        <p14:creationId xmlns:p14="http://schemas.microsoft.com/office/powerpoint/2010/main" val="975615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F483D-3336-C835-AA0C-B2DFAD27CB3B}"/>
              </a:ext>
            </a:extLst>
          </p:cNvPr>
          <p:cNvSpPr>
            <a:spLocks noGrp="1"/>
          </p:cNvSpPr>
          <p:nvPr>
            <p:ph type="title"/>
          </p:nvPr>
        </p:nvSpPr>
        <p:spPr/>
        <p:txBody>
          <a:bodyPr/>
          <a:lstStyle/>
          <a:p>
            <a:r>
              <a:rPr lang="nl-BE" sz="3400" dirty="0">
                <a:latin typeface="Flanders Art Sans Bold" panose="00000800000000000000" pitchFamily="50" charset="0"/>
              </a:rPr>
              <a:t>Bodemdecreet in functie van bodemdata</a:t>
            </a:r>
            <a:endParaRPr lang="en-GB" sz="3400" dirty="0">
              <a:latin typeface="Flanders Art Sans Bold" panose="00000800000000000000" pitchFamily="50" charset="0"/>
            </a:endParaRPr>
          </a:p>
        </p:txBody>
      </p:sp>
      <p:sp>
        <p:nvSpPr>
          <p:cNvPr id="3" name="Tijdelijke aanduiding voor tekst 2">
            <a:extLst>
              <a:ext uri="{FF2B5EF4-FFF2-40B4-BE49-F238E27FC236}">
                <a16:creationId xmlns:a16="http://schemas.microsoft.com/office/drawing/2014/main" id="{F5CD636A-3A83-CD60-9D76-820697ABC949}"/>
              </a:ext>
            </a:extLst>
          </p:cNvPr>
          <p:cNvSpPr>
            <a:spLocks noGrp="1"/>
          </p:cNvSpPr>
          <p:nvPr>
            <p:ph type="body" sz="quarter" idx="10"/>
          </p:nvPr>
        </p:nvSpPr>
        <p:spPr>
          <a:xfrm>
            <a:off x="576263" y="1627200"/>
            <a:ext cx="8280400" cy="3781425"/>
          </a:xfrm>
        </p:spPr>
        <p:txBody>
          <a:bodyPr>
            <a:normAutofit lnSpcReduction="10000"/>
          </a:bodyPr>
          <a:lstStyle/>
          <a:p>
            <a:r>
              <a:rPr lang="nl-BE" dirty="0"/>
              <a:t>Publieke toegang tot milieu-informatie</a:t>
            </a:r>
          </a:p>
          <a:p>
            <a:pPr lvl="1"/>
            <a:r>
              <a:rPr lang="nl-BE" dirty="0"/>
              <a:t>Verdrag van </a:t>
            </a:r>
            <a:r>
              <a:rPr lang="nl-BE" dirty="0" err="1"/>
              <a:t>Aahrus</a:t>
            </a:r>
            <a:r>
              <a:rPr lang="nl-BE" dirty="0"/>
              <a:t> (25 juni 1998)</a:t>
            </a:r>
          </a:p>
          <a:p>
            <a:pPr lvl="1"/>
            <a:r>
              <a:rPr lang="nl-BE" dirty="0"/>
              <a:t>Decreet betreffende openbaarheid van bestuur / </a:t>
            </a:r>
            <a:r>
              <a:rPr lang="nl-BE" dirty="0" err="1"/>
              <a:t>bestuursdecreet</a:t>
            </a:r>
            <a:r>
              <a:rPr lang="nl-BE" dirty="0"/>
              <a:t> (26 maart 2004)</a:t>
            </a:r>
          </a:p>
          <a:p>
            <a:pPr>
              <a:spcBef>
                <a:spcPts val="1200"/>
              </a:spcBef>
            </a:pPr>
            <a:r>
              <a:rPr lang="nl-BE" dirty="0"/>
              <a:t>Afweging openbaar belang versus bescherming persoonlijke levenssfeer</a:t>
            </a:r>
          </a:p>
          <a:p>
            <a:pPr>
              <a:spcBef>
                <a:spcPts val="1200"/>
              </a:spcBef>
            </a:pPr>
            <a:r>
              <a:rPr lang="nl-BE" dirty="0"/>
              <a:t>Spanningsveld open data versus zorgvuldigheid</a:t>
            </a:r>
          </a:p>
          <a:p>
            <a:pPr lvl="1">
              <a:spcBef>
                <a:spcPts val="1200"/>
              </a:spcBef>
            </a:pPr>
            <a:r>
              <a:rPr lang="en-GB" dirty="0" err="1"/>
              <a:t>Zorgvuldigheidsbeginsel</a:t>
            </a:r>
            <a:r>
              <a:rPr lang="en-GB" dirty="0"/>
              <a:t>: </a:t>
            </a:r>
            <a:r>
              <a:rPr lang="nl-NL" dirty="0"/>
              <a:t>algemeen beginsel van behoorlijk bestuur, o.m. ​zorgvuldige voorbereiding van beslissingen </a:t>
            </a:r>
          </a:p>
          <a:p>
            <a:pPr>
              <a:spcBef>
                <a:spcPts val="1200"/>
              </a:spcBef>
            </a:pPr>
            <a:r>
              <a:rPr lang="nl-NL" dirty="0"/>
              <a:t>Motiveringsplicht: verplichting om bestuurshandelingen formeel te motiveren</a:t>
            </a:r>
            <a:endParaRPr lang="en-GB" dirty="0"/>
          </a:p>
        </p:txBody>
      </p:sp>
      <p:sp>
        <p:nvSpPr>
          <p:cNvPr id="4" name="Tijdelijke aanduiding voor dianummer 3">
            <a:extLst>
              <a:ext uri="{FF2B5EF4-FFF2-40B4-BE49-F238E27FC236}">
                <a16:creationId xmlns:a16="http://schemas.microsoft.com/office/drawing/2014/main" id="{D65BA01B-EDFE-7333-6CE0-CA810CFF2BC7}"/>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48</a:t>
            </a:fld>
            <a:endParaRPr lang="nl-BE"/>
          </a:p>
        </p:txBody>
      </p:sp>
    </p:spTree>
    <p:extLst>
      <p:ext uri="{BB962C8B-B14F-4D97-AF65-F5344CB8AC3E}">
        <p14:creationId xmlns:p14="http://schemas.microsoft.com/office/powerpoint/2010/main" val="363543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F483D-3336-C835-AA0C-B2DFAD27CB3B}"/>
              </a:ext>
            </a:extLst>
          </p:cNvPr>
          <p:cNvSpPr>
            <a:spLocks noGrp="1"/>
          </p:cNvSpPr>
          <p:nvPr>
            <p:ph type="title"/>
          </p:nvPr>
        </p:nvSpPr>
        <p:spPr/>
        <p:txBody>
          <a:bodyPr/>
          <a:lstStyle/>
          <a:p>
            <a:r>
              <a:rPr lang="nl-BE" sz="3400" dirty="0">
                <a:latin typeface="Flanders Art Sans Bold" panose="00000800000000000000" pitchFamily="50" charset="0"/>
              </a:rPr>
              <a:t>Bodemdecreet in functie van bodemdata</a:t>
            </a:r>
            <a:endParaRPr lang="en-GB" sz="3400" dirty="0">
              <a:latin typeface="Flanders Art Sans Bold" panose="00000800000000000000" pitchFamily="50" charset="0"/>
            </a:endParaRPr>
          </a:p>
        </p:txBody>
      </p:sp>
      <p:sp>
        <p:nvSpPr>
          <p:cNvPr id="3" name="Tijdelijke aanduiding voor tekst 2">
            <a:extLst>
              <a:ext uri="{FF2B5EF4-FFF2-40B4-BE49-F238E27FC236}">
                <a16:creationId xmlns:a16="http://schemas.microsoft.com/office/drawing/2014/main" id="{F5CD636A-3A83-CD60-9D76-820697ABC949}"/>
              </a:ext>
            </a:extLst>
          </p:cNvPr>
          <p:cNvSpPr>
            <a:spLocks noGrp="1"/>
          </p:cNvSpPr>
          <p:nvPr>
            <p:ph type="body" sz="quarter" idx="10"/>
          </p:nvPr>
        </p:nvSpPr>
        <p:spPr>
          <a:xfrm>
            <a:off x="576263" y="1627200"/>
            <a:ext cx="8280400" cy="3781425"/>
          </a:xfrm>
        </p:spPr>
        <p:txBody>
          <a:bodyPr>
            <a:normAutofit/>
          </a:bodyPr>
          <a:lstStyle/>
          <a:p>
            <a:r>
              <a:rPr lang="nl-BE" dirty="0"/>
              <a:t>Voorbeeld van Nederland</a:t>
            </a:r>
          </a:p>
          <a:p>
            <a:pPr lvl="1"/>
            <a:r>
              <a:rPr lang="nl-BE" dirty="0"/>
              <a:t>Ontsluiten van </a:t>
            </a:r>
            <a:r>
              <a:rPr lang="nl-BE" dirty="0" err="1"/>
              <a:t>milieuhygiënische</a:t>
            </a:r>
            <a:r>
              <a:rPr lang="nl-BE" dirty="0"/>
              <a:t> gegevens via Basisregistratie Ondergrond (BRO)</a:t>
            </a:r>
            <a:br>
              <a:rPr lang="nl-BE" dirty="0"/>
            </a:br>
            <a:r>
              <a:rPr lang="nl-BE" sz="1400" dirty="0"/>
              <a:t> </a:t>
            </a:r>
            <a:br>
              <a:rPr lang="nl-BE" dirty="0"/>
            </a:br>
            <a:r>
              <a:rPr lang="nl-NL" sz="1600" i="1" dirty="0"/>
              <a:t>"De Basisregistratie Ondergrond (BRO) is een centrale registratie van gegevens over de Nederlandse ondergrond, aangeleverd door overheden als bronhouder. Naast de al bestaande gegevens over de ondergrond heeft het significante meerwaarde om ook </a:t>
            </a:r>
            <a:r>
              <a:rPr lang="nl-NL" sz="1600" i="1" dirty="0" err="1"/>
              <a:t>milieuhygiënische</a:t>
            </a:r>
            <a:r>
              <a:rPr lang="nl-NL" sz="1600" i="1" dirty="0"/>
              <a:t> bodemkwaliteitsgegevens op te gaan nemen", schreef de Minister van Binnenlandse Zaken begin 2020 aan de Tweede Kamer. "Opname werkt kostenbesparend, voorkomt dataverlies bij de overgang naar de Omgevingswet en maakt snellere normering bij nieuwe stoffen, zoals PFAS, mogelijk. Het draagvlak hiervoor in het werkveld is dan ook groot.“</a:t>
            </a:r>
            <a:br>
              <a:rPr lang="nl-NL" sz="1600" i="1" dirty="0"/>
            </a:br>
            <a:endParaRPr lang="nl-NL" sz="1600" i="1" dirty="0"/>
          </a:p>
          <a:p>
            <a:pPr lvl="1"/>
            <a:r>
              <a:rPr lang="en-GB" dirty="0" err="1"/>
              <a:t>Kosten</a:t>
            </a:r>
            <a:r>
              <a:rPr lang="en-GB" dirty="0"/>
              <a:t> </a:t>
            </a:r>
            <a:r>
              <a:rPr lang="en-GB" dirty="0" err="1"/>
              <a:t>en</a:t>
            </a:r>
            <a:r>
              <a:rPr lang="en-GB" dirty="0"/>
              <a:t> </a:t>
            </a:r>
            <a:r>
              <a:rPr lang="en-GB" dirty="0" err="1"/>
              <a:t>baten</a:t>
            </a:r>
            <a:r>
              <a:rPr lang="en-GB" dirty="0"/>
              <a:t> </a:t>
            </a:r>
            <a:r>
              <a:rPr lang="en-GB" dirty="0" err="1"/>
              <a:t>beheren</a:t>
            </a:r>
            <a:r>
              <a:rPr lang="en-GB" dirty="0"/>
              <a:t> </a:t>
            </a:r>
            <a:r>
              <a:rPr lang="en-GB" dirty="0" err="1"/>
              <a:t>en</a:t>
            </a:r>
            <a:r>
              <a:rPr lang="en-GB" dirty="0"/>
              <a:t> </a:t>
            </a:r>
            <a:r>
              <a:rPr lang="en-GB" dirty="0" err="1"/>
              <a:t>ontsluiten</a:t>
            </a:r>
            <a:r>
              <a:rPr lang="en-GB" dirty="0"/>
              <a:t> van data: </a:t>
            </a:r>
            <a:r>
              <a:rPr lang="en-GB" dirty="0" err="1"/>
              <a:t>jaarlijkse</a:t>
            </a:r>
            <a:r>
              <a:rPr lang="en-GB" dirty="0"/>
              <a:t> </a:t>
            </a:r>
            <a:r>
              <a:rPr lang="en-GB" dirty="0" err="1"/>
              <a:t>baten</a:t>
            </a:r>
            <a:r>
              <a:rPr lang="en-GB" dirty="0"/>
              <a:t> </a:t>
            </a:r>
            <a:br>
              <a:rPr lang="en-GB" dirty="0"/>
            </a:br>
            <a:r>
              <a:rPr lang="en-GB" dirty="0"/>
              <a:t>4 </a:t>
            </a:r>
            <a:r>
              <a:rPr lang="en-GB" dirty="0" err="1"/>
              <a:t>keer</a:t>
            </a:r>
            <a:r>
              <a:rPr lang="en-GB" dirty="0"/>
              <a:t> </a:t>
            </a:r>
            <a:r>
              <a:rPr lang="en-GB" dirty="0" err="1"/>
              <a:t>hoger</a:t>
            </a:r>
            <a:r>
              <a:rPr lang="en-GB" dirty="0"/>
              <a:t> </a:t>
            </a:r>
            <a:r>
              <a:rPr lang="en-GB" dirty="0" err="1"/>
              <a:t>ingeschat</a:t>
            </a:r>
            <a:r>
              <a:rPr lang="en-GB" dirty="0"/>
              <a:t> dan </a:t>
            </a:r>
            <a:r>
              <a:rPr lang="en-GB" dirty="0" err="1"/>
              <a:t>structurele</a:t>
            </a:r>
            <a:r>
              <a:rPr lang="en-GB" dirty="0"/>
              <a:t> </a:t>
            </a:r>
            <a:r>
              <a:rPr lang="en-GB" dirty="0" err="1"/>
              <a:t>jaarlijkse</a:t>
            </a:r>
            <a:r>
              <a:rPr lang="en-GB" dirty="0"/>
              <a:t> </a:t>
            </a:r>
            <a:r>
              <a:rPr lang="en-GB" dirty="0" err="1"/>
              <a:t>kosten</a:t>
            </a:r>
            <a:endParaRPr lang="en-GB" dirty="0"/>
          </a:p>
        </p:txBody>
      </p:sp>
      <p:sp>
        <p:nvSpPr>
          <p:cNvPr id="4" name="Tijdelijke aanduiding voor dianummer 3">
            <a:extLst>
              <a:ext uri="{FF2B5EF4-FFF2-40B4-BE49-F238E27FC236}">
                <a16:creationId xmlns:a16="http://schemas.microsoft.com/office/drawing/2014/main" id="{D65BA01B-EDFE-7333-6CE0-CA810CFF2BC7}"/>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49</a:t>
            </a:fld>
            <a:endParaRPr lang="nl-BE"/>
          </a:p>
        </p:txBody>
      </p:sp>
    </p:spTree>
    <p:extLst>
      <p:ext uri="{BB962C8B-B14F-4D97-AF65-F5344CB8AC3E}">
        <p14:creationId xmlns:p14="http://schemas.microsoft.com/office/powerpoint/2010/main" val="3264337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Samenstelling </a:t>
            </a:r>
            <a:r>
              <a:rPr lang="nl-BE" err="1">
                <a:solidFill>
                  <a:schemeClr val="bg2"/>
                </a:solidFill>
                <a:latin typeface="Flanders Art Sans Bold" panose="00000800000000000000" pitchFamily="50" charset="0"/>
              </a:rPr>
              <a:t>expertenpanel</a:t>
            </a:r>
            <a:endParaRPr lang="nl-BE">
              <a:solidFill>
                <a:schemeClr val="bg2"/>
              </a:solidFill>
              <a:latin typeface="Flanders Art Sans Bold" panose="00000800000000000000" pitchFamily="50"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5</a:t>
            </a:fld>
            <a:endParaRPr lang="nl-BE">
              <a:latin typeface="Calibri Light" panose="020F0302020204030204" pitchFamily="34" charset="0"/>
            </a:endParaRPr>
          </a:p>
        </p:txBody>
      </p:sp>
      <p:sp>
        <p:nvSpPr>
          <p:cNvPr id="17" name="Tekstvak 16">
            <a:extLst>
              <a:ext uri="{FF2B5EF4-FFF2-40B4-BE49-F238E27FC236}">
                <a16:creationId xmlns:a16="http://schemas.microsoft.com/office/drawing/2014/main" id="{31DE47B4-6E5A-F5E5-FC84-215D5FE1469A}"/>
              </a:ext>
            </a:extLst>
          </p:cNvPr>
          <p:cNvSpPr txBox="1"/>
          <p:nvPr/>
        </p:nvSpPr>
        <p:spPr>
          <a:xfrm>
            <a:off x="576262" y="3226256"/>
            <a:ext cx="1505450" cy="276999"/>
          </a:xfrm>
          <a:prstGeom prst="rect">
            <a:avLst/>
          </a:prstGeom>
          <a:noFill/>
        </p:spPr>
        <p:txBody>
          <a:bodyPr wrap="square" rtlCol="0">
            <a:spAutoFit/>
          </a:bodyPr>
          <a:lstStyle/>
          <a:p>
            <a:r>
              <a:rPr lang="nl-NL" sz="1200"/>
              <a:t>Jan Bronders</a:t>
            </a:r>
            <a:endParaRPr lang="nl-BE" sz="1200"/>
          </a:p>
        </p:txBody>
      </p:sp>
      <p:sp>
        <p:nvSpPr>
          <p:cNvPr id="18" name="Tekstvak 17">
            <a:extLst>
              <a:ext uri="{FF2B5EF4-FFF2-40B4-BE49-F238E27FC236}">
                <a16:creationId xmlns:a16="http://schemas.microsoft.com/office/drawing/2014/main" id="{6F72BA61-2B99-E0C2-BA47-EBEA716726E7}"/>
              </a:ext>
            </a:extLst>
          </p:cNvPr>
          <p:cNvSpPr txBox="1"/>
          <p:nvPr/>
        </p:nvSpPr>
        <p:spPr>
          <a:xfrm>
            <a:off x="612599" y="5595869"/>
            <a:ext cx="1505450" cy="276999"/>
          </a:xfrm>
          <a:prstGeom prst="rect">
            <a:avLst/>
          </a:prstGeom>
          <a:noFill/>
        </p:spPr>
        <p:txBody>
          <a:bodyPr wrap="square" rtlCol="0">
            <a:spAutoFit/>
          </a:bodyPr>
          <a:lstStyle/>
          <a:p>
            <a:r>
              <a:rPr lang="nl-NL" sz="1200"/>
              <a:t>Marleen Van Damme</a:t>
            </a:r>
          </a:p>
        </p:txBody>
      </p:sp>
      <p:sp>
        <p:nvSpPr>
          <p:cNvPr id="19" name="Tekstvak 18">
            <a:extLst>
              <a:ext uri="{FF2B5EF4-FFF2-40B4-BE49-F238E27FC236}">
                <a16:creationId xmlns:a16="http://schemas.microsoft.com/office/drawing/2014/main" id="{921E5305-74F1-556F-105F-8EC5E701F21A}"/>
              </a:ext>
            </a:extLst>
          </p:cNvPr>
          <p:cNvSpPr txBox="1"/>
          <p:nvPr/>
        </p:nvSpPr>
        <p:spPr>
          <a:xfrm>
            <a:off x="2183362" y="3226256"/>
            <a:ext cx="1505450" cy="276999"/>
          </a:xfrm>
          <a:prstGeom prst="rect">
            <a:avLst/>
          </a:prstGeom>
          <a:noFill/>
        </p:spPr>
        <p:txBody>
          <a:bodyPr wrap="square" rtlCol="0">
            <a:spAutoFit/>
          </a:bodyPr>
          <a:lstStyle/>
          <a:p>
            <a:r>
              <a:rPr lang="nl-NL" sz="1200"/>
              <a:t>Johan Ceenaeme</a:t>
            </a:r>
            <a:endParaRPr lang="nl-BE" sz="1200"/>
          </a:p>
        </p:txBody>
      </p:sp>
      <p:sp>
        <p:nvSpPr>
          <p:cNvPr id="20" name="Tekstvak 19">
            <a:extLst>
              <a:ext uri="{FF2B5EF4-FFF2-40B4-BE49-F238E27FC236}">
                <a16:creationId xmlns:a16="http://schemas.microsoft.com/office/drawing/2014/main" id="{20338455-4EBF-B807-D964-45A271F398FF}"/>
              </a:ext>
            </a:extLst>
          </p:cNvPr>
          <p:cNvSpPr txBox="1"/>
          <p:nvPr/>
        </p:nvSpPr>
        <p:spPr>
          <a:xfrm>
            <a:off x="3785232" y="3226256"/>
            <a:ext cx="1505450" cy="461665"/>
          </a:xfrm>
          <a:prstGeom prst="rect">
            <a:avLst/>
          </a:prstGeom>
          <a:noFill/>
        </p:spPr>
        <p:txBody>
          <a:bodyPr wrap="square" rtlCol="0">
            <a:spAutoFit/>
          </a:bodyPr>
          <a:lstStyle/>
          <a:p>
            <a:r>
              <a:rPr lang="nl-NL" sz="1200"/>
              <a:t>Karolien Vermeiren</a:t>
            </a:r>
          </a:p>
          <a:p>
            <a:endParaRPr lang="nl-BE" sz="1200"/>
          </a:p>
        </p:txBody>
      </p:sp>
      <p:sp>
        <p:nvSpPr>
          <p:cNvPr id="21" name="Tekstvak 20">
            <a:extLst>
              <a:ext uri="{FF2B5EF4-FFF2-40B4-BE49-F238E27FC236}">
                <a16:creationId xmlns:a16="http://schemas.microsoft.com/office/drawing/2014/main" id="{3F0B1227-A700-D249-FAAC-309BB5A478DC}"/>
              </a:ext>
            </a:extLst>
          </p:cNvPr>
          <p:cNvSpPr txBox="1"/>
          <p:nvPr/>
        </p:nvSpPr>
        <p:spPr>
          <a:xfrm>
            <a:off x="5418851" y="3225426"/>
            <a:ext cx="1505450" cy="461665"/>
          </a:xfrm>
          <a:prstGeom prst="rect">
            <a:avLst/>
          </a:prstGeom>
          <a:noFill/>
        </p:spPr>
        <p:txBody>
          <a:bodyPr wrap="square" rtlCol="0">
            <a:spAutoFit/>
          </a:bodyPr>
          <a:lstStyle/>
          <a:p>
            <a:r>
              <a:rPr lang="nl-NL" sz="1200"/>
              <a:t>Laura Janssens</a:t>
            </a:r>
          </a:p>
          <a:p>
            <a:endParaRPr lang="nl-BE" sz="1200"/>
          </a:p>
        </p:txBody>
      </p:sp>
      <p:sp>
        <p:nvSpPr>
          <p:cNvPr id="22" name="Tekstvak 21">
            <a:extLst>
              <a:ext uri="{FF2B5EF4-FFF2-40B4-BE49-F238E27FC236}">
                <a16:creationId xmlns:a16="http://schemas.microsoft.com/office/drawing/2014/main" id="{FB29863B-B8DA-35D4-7840-D42B7E12225D}"/>
              </a:ext>
            </a:extLst>
          </p:cNvPr>
          <p:cNvSpPr txBox="1"/>
          <p:nvPr/>
        </p:nvSpPr>
        <p:spPr>
          <a:xfrm>
            <a:off x="7009633" y="3225426"/>
            <a:ext cx="1505450" cy="461665"/>
          </a:xfrm>
          <a:prstGeom prst="rect">
            <a:avLst/>
          </a:prstGeom>
          <a:noFill/>
        </p:spPr>
        <p:txBody>
          <a:bodyPr wrap="square" rtlCol="0">
            <a:spAutoFit/>
          </a:bodyPr>
          <a:lstStyle/>
          <a:p>
            <a:r>
              <a:rPr lang="nl-NL" sz="1200"/>
              <a:t>Margot De </a:t>
            </a:r>
            <a:r>
              <a:rPr lang="nl-NL" sz="1200" err="1"/>
              <a:t>Cleen</a:t>
            </a:r>
            <a:endParaRPr lang="nl-NL" sz="1200"/>
          </a:p>
          <a:p>
            <a:endParaRPr lang="nl-BE" sz="1200"/>
          </a:p>
        </p:txBody>
      </p:sp>
      <p:sp>
        <p:nvSpPr>
          <p:cNvPr id="35" name="Tekstvak 34">
            <a:extLst>
              <a:ext uri="{FF2B5EF4-FFF2-40B4-BE49-F238E27FC236}">
                <a16:creationId xmlns:a16="http://schemas.microsoft.com/office/drawing/2014/main" id="{BF06ADAE-2716-C29D-D41F-095B45418682}"/>
              </a:ext>
            </a:extLst>
          </p:cNvPr>
          <p:cNvSpPr txBox="1"/>
          <p:nvPr/>
        </p:nvSpPr>
        <p:spPr>
          <a:xfrm>
            <a:off x="2198496" y="5612514"/>
            <a:ext cx="1505450" cy="276999"/>
          </a:xfrm>
          <a:prstGeom prst="rect">
            <a:avLst/>
          </a:prstGeom>
          <a:noFill/>
        </p:spPr>
        <p:txBody>
          <a:bodyPr wrap="square" lIns="91440" tIns="45720" rIns="91440" bIns="45720" rtlCol="0" anchor="t">
            <a:spAutoFit/>
          </a:bodyPr>
          <a:lstStyle/>
          <a:p>
            <a:r>
              <a:rPr lang="nl-NL" sz="1200"/>
              <a:t>Stefaan </a:t>
            </a:r>
            <a:r>
              <a:rPr lang="nl-NL" sz="1200" err="1"/>
              <a:t>Baeteman</a:t>
            </a:r>
            <a:endParaRPr lang="nl-BE" sz="1200" err="1"/>
          </a:p>
        </p:txBody>
      </p:sp>
      <p:sp>
        <p:nvSpPr>
          <p:cNvPr id="36" name="Tekstvak 35">
            <a:extLst>
              <a:ext uri="{FF2B5EF4-FFF2-40B4-BE49-F238E27FC236}">
                <a16:creationId xmlns:a16="http://schemas.microsoft.com/office/drawing/2014/main" id="{FE2C1744-0E11-6255-6C78-7D0E598ADCEC}"/>
              </a:ext>
            </a:extLst>
          </p:cNvPr>
          <p:cNvSpPr txBox="1"/>
          <p:nvPr/>
        </p:nvSpPr>
        <p:spPr>
          <a:xfrm>
            <a:off x="3757627" y="5607166"/>
            <a:ext cx="1505450" cy="276999"/>
          </a:xfrm>
          <a:prstGeom prst="rect">
            <a:avLst/>
          </a:prstGeom>
          <a:noFill/>
        </p:spPr>
        <p:txBody>
          <a:bodyPr wrap="square" lIns="91440" tIns="45720" rIns="91440" bIns="45720" rtlCol="0" anchor="t">
            <a:spAutoFit/>
          </a:bodyPr>
          <a:lstStyle/>
          <a:p>
            <a:r>
              <a:rPr lang="nl-NL" sz="1200"/>
              <a:t>Stefan </a:t>
            </a:r>
            <a:r>
              <a:rPr lang="nl-NL" sz="1200" err="1"/>
              <a:t>Vanhille</a:t>
            </a:r>
            <a:endParaRPr lang="nl-BE" sz="1200" err="1"/>
          </a:p>
        </p:txBody>
      </p:sp>
      <p:sp>
        <p:nvSpPr>
          <p:cNvPr id="37" name="Tekstvak 36">
            <a:extLst>
              <a:ext uri="{FF2B5EF4-FFF2-40B4-BE49-F238E27FC236}">
                <a16:creationId xmlns:a16="http://schemas.microsoft.com/office/drawing/2014/main" id="{54E564EA-48AE-D5DD-0BFF-44D78403A943}"/>
              </a:ext>
            </a:extLst>
          </p:cNvPr>
          <p:cNvSpPr txBox="1"/>
          <p:nvPr/>
        </p:nvSpPr>
        <p:spPr>
          <a:xfrm>
            <a:off x="5397564" y="5611394"/>
            <a:ext cx="1505450" cy="276999"/>
          </a:xfrm>
          <a:prstGeom prst="rect">
            <a:avLst/>
          </a:prstGeom>
          <a:noFill/>
        </p:spPr>
        <p:txBody>
          <a:bodyPr wrap="square" rtlCol="0">
            <a:spAutoFit/>
          </a:bodyPr>
          <a:lstStyle/>
          <a:p>
            <a:r>
              <a:rPr lang="nl-NL" sz="1200"/>
              <a:t>Tom </a:t>
            </a:r>
            <a:r>
              <a:rPr lang="nl-NL" sz="1200" err="1"/>
              <a:t>Malfait</a:t>
            </a:r>
            <a:endParaRPr lang="nl-BE" sz="1200"/>
          </a:p>
        </p:txBody>
      </p:sp>
      <p:sp>
        <p:nvSpPr>
          <p:cNvPr id="38" name="Tekstvak 37">
            <a:extLst>
              <a:ext uri="{FF2B5EF4-FFF2-40B4-BE49-F238E27FC236}">
                <a16:creationId xmlns:a16="http://schemas.microsoft.com/office/drawing/2014/main" id="{B79A29F9-1ACA-13C1-032F-92E61BC2EC5A}"/>
              </a:ext>
            </a:extLst>
          </p:cNvPr>
          <p:cNvSpPr txBox="1"/>
          <p:nvPr/>
        </p:nvSpPr>
        <p:spPr>
          <a:xfrm>
            <a:off x="7037501" y="5607752"/>
            <a:ext cx="1505450" cy="276999"/>
          </a:xfrm>
          <a:prstGeom prst="rect">
            <a:avLst/>
          </a:prstGeom>
          <a:noFill/>
        </p:spPr>
        <p:txBody>
          <a:bodyPr wrap="square" rtlCol="0">
            <a:spAutoFit/>
          </a:bodyPr>
          <a:lstStyle/>
          <a:p>
            <a:r>
              <a:rPr lang="nl-NL" sz="1200"/>
              <a:t>Tom Wuyts</a:t>
            </a:r>
            <a:endParaRPr lang="nl-BE" sz="1200"/>
          </a:p>
        </p:txBody>
      </p:sp>
      <p:pic>
        <p:nvPicPr>
          <p:cNvPr id="5" name="Afbeelding 4" descr="Afbeelding met Menselijk gezicht, persoon, kleding, overhemd&#10;&#10;Automatisch gegenereerde beschrijving">
            <a:extLst>
              <a:ext uri="{FF2B5EF4-FFF2-40B4-BE49-F238E27FC236}">
                <a16:creationId xmlns:a16="http://schemas.microsoft.com/office/drawing/2014/main" id="{E1060CFF-8FEB-32C4-8599-5A6DEFDA0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903" y="1269274"/>
            <a:ext cx="1314027" cy="1971190"/>
          </a:xfrm>
          <a:prstGeom prst="rect">
            <a:avLst/>
          </a:prstGeom>
        </p:spPr>
      </p:pic>
      <p:pic>
        <p:nvPicPr>
          <p:cNvPr id="7" name="Afbeelding 6" descr="Afbeelding met Menselijk gezicht, persoon, kleding, overhemd&#10;&#10;Automatisch gegenereerde beschrijving">
            <a:extLst>
              <a:ext uri="{FF2B5EF4-FFF2-40B4-BE49-F238E27FC236}">
                <a16:creationId xmlns:a16="http://schemas.microsoft.com/office/drawing/2014/main" id="{30CD4964-2BA3-24C5-4E1F-9EF8207D5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699" y="1269274"/>
            <a:ext cx="1314027" cy="1971041"/>
          </a:xfrm>
          <a:prstGeom prst="rect">
            <a:avLst/>
          </a:prstGeom>
        </p:spPr>
      </p:pic>
      <p:pic>
        <p:nvPicPr>
          <p:cNvPr id="13" name="Afbeelding 12" descr="Afbeelding met glimlach, Menselijk gezicht, persoon, kleding&#10;&#10;Automatisch gegenereerde beschrijving">
            <a:extLst>
              <a:ext uri="{FF2B5EF4-FFF2-40B4-BE49-F238E27FC236}">
                <a16:creationId xmlns:a16="http://schemas.microsoft.com/office/drawing/2014/main" id="{B73E32A8-A9C1-ADE2-03B0-E726A9BA37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4731" y="1264662"/>
            <a:ext cx="1314027" cy="1971191"/>
          </a:xfrm>
          <a:prstGeom prst="rect">
            <a:avLst/>
          </a:prstGeom>
        </p:spPr>
      </p:pic>
      <p:pic>
        <p:nvPicPr>
          <p:cNvPr id="23" name="Afbeelding 22" descr="Afbeelding met Menselijk gezicht, persoon, kleding, glimlach&#10;&#10;Automatisch gegenereerde beschrijving">
            <a:extLst>
              <a:ext uri="{FF2B5EF4-FFF2-40B4-BE49-F238E27FC236}">
                <a16:creationId xmlns:a16="http://schemas.microsoft.com/office/drawing/2014/main" id="{B21F2E8E-8B89-35CB-7785-FCF1DB233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943" y="1277683"/>
            <a:ext cx="1314027" cy="1971184"/>
          </a:xfrm>
          <a:prstGeom prst="rect">
            <a:avLst/>
          </a:prstGeom>
        </p:spPr>
      </p:pic>
      <p:pic>
        <p:nvPicPr>
          <p:cNvPr id="27" name="Afbeelding 26" descr="Afbeelding met Menselijk gezicht, persoon, glimlach, kleding&#10;&#10;Automatisch gegenereerde beschrijving">
            <a:extLst>
              <a:ext uri="{FF2B5EF4-FFF2-40B4-BE49-F238E27FC236}">
                <a16:creationId xmlns:a16="http://schemas.microsoft.com/office/drawing/2014/main" id="{D813D56A-0DF2-CF0D-9D91-B93D4803AC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9155" y="1264678"/>
            <a:ext cx="1314028" cy="1971175"/>
          </a:xfrm>
          <a:prstGeom prst="rect">
            <a:avLst/>
          </a:prstGeom>
        </p:spPr>
      </p:pic>
      <p:pic>
        <p:nvPicPr>
          <p:cNvPr id="39" name="Afbeelding 38" descr="Afbeelding met Menselijk gezicht, persoon, glimlach, kleding&#10;&#10;Automatisch gegenereerde beschrijving">
            <a:extLst>
              <a:ext uri="{FF2B5EF4-FFF2-40B4-BE49-F238E27FC236}">
                <a16:creationId xmlns:a16="http://schemas.microsoft.com/office/drawing/2014/main" id="{0CFBF502-CD9F-D653-7103-14EA74CFC0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049" y="3685104"/>
            <a:ext cx="1314028" cy="1971208"/>
          </a:xfrm>
          <a:prstGeom prst="rect">
            <a:avLst/>
          </a:prstGeom>
        </p:spPr>
      </p:pic>
      <p:pic>
        <p:nvPicPr>
          <p:cNvPr id="41" name="Afbeelding 40" descr="Afbeelding met Menselijk gezicht, persoon, kleding, glimlach&#10;&#10;Automatisch gegenereerde beschrijving">
            <a:extLst>
              <a:ext uri="{FF2B5EF4-FFF2-40B4-BE49-F238E27FC236}">
                <a16:creationId xmlns:a16="http://schemas.microsoft.com/office/drawing/2014/main" id="{0A713E2D-A9F1-174F-F3A2-0D5CAFA62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9699" y="3685429"/>
            <a:ext cx="1314027" cy="1970883"/>
          </a:xfrm>
          <a:prstGeom prst="rect">
            <a:avLst/>
          </a:prstGeom>
        </p:spPr>
      </p:pic>
      <p:pic>
        <p:nvPicPr>
          <p:cNvPr id="43" name="Afbeelding 42" descr="Afbeelding met Menselijk gezicht, persoon, kleding, Voorhoofd&#10;&#10;Automatisch gegenereerde beschrijving">
            <a:extLst>
              <a:ext uri="{FF2B5EF4-FFF2-40B4-BE49-F238E27FC236}">
                <a16:creationId xmlns:a16="http://schemas.microsoft.com/office/drawing/2014/main" id="{FD439AEF-04E4-662C-2695-E26F86D705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5596" y="3695548"/>
            <a:ext cx="1307076" cy="1960764"/>
          </a:xfrm>
          <a:prstGeom prst="rect">
            <a:avLst/>
          </a:prstGeom>
        </p:spPr>
      </p:pic>
      <p:pic>
        <p:nvPicPr>
          <p:cNvPr id="45" name="Afbeelding 44" descr="Afbeelding met Menselijk gezicht, persoon, kleding, portret&#10;&#10;Automatisch gegenereerde beschrijving">
            <a:extLst>
              <a:ext uri="{FF2B5EF4-FFF2-40B4-BE49-F238E27FC236}">
                <a16:creationId xmlns:a16="http://schemas.microsoft.com/office/drawing/2014/main" id="{7F16A909-9F4C-8EE6-EBA8-395529EEF4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436943" y="3701194"/>
            <a:ext cx="1307175" cy="1960763"/>
          </a:xfrm>
          <a:prstGeom prst="rect">
            <a:avLst/>
          </a:prstGeom>
        </p:spPr>
      </p:pic>
      <p:pic>
        <p:nvPicPr>
          <p:cNvPr id="47" name="Afbeelding 46" descr="Afbeelding met Menselijk gezicht, persoon, glimlach, kleding&#10;&#10;Automatisch gegenereerde beschrijving">
            <a:extLst>
              <a:ext uri="{FF2B5EF4-FFF2-40B4-BE49-F238E27FC236}">
                <a16:creationId xmlns:a16="http://schemas.microsoft.com/office/drawing/2014/main" id="{214B06E7-4404-8720-963B-D2330426AA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047418" y="3695548"/>
            <a:ext cx="1314117" cy="1971175"/>
          </a:xfrm>
          <a:prstGeom prst="rect">
            <a:avLst/>
          </a:prstGeom>
        </p:spPr>
      </p:pic>
    </p:spTree>
    <p:extLst>
      <p:ext uri="{BB962C8B-B14F-4D97-AF65-F5344CB8AC3E}">
        <p14:creationId xmlns:p14="http://schemas.microsoft.com/office/powerpoint/2010/main" val="794871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262" y="288000"/>
            <a:ext cx="8280401" cy="1325563"/>
          </a:xfrm>
        </p:spPr>
        <p:txBody>
          <a:bodyPr anchor="ctr">
            <a:normAutofit/>
          </a:bodyPr>
          <a:lstStyle/>
          <a:p>
            <a:pPr algn="ctr"/>
            <a:r>
              <a:rPr lang="fr-BE">
                <a:latin typeface="Flanders Art Sans Bold" panose="00000800000000000000" pitchFamily="50" charset="0"/>
              </a:rPr>
              <a:t>BODEMZORGPLICHT (MET HANDELINGSKADER)</a:t>
            </a:r>
            <a:endParaRPr lang="nl-BE">
              <a:latin typeface="Flanders Art Sans Bold" panose="00000800000000000000" pitchFamily="50" charset="0"/>
            </a:endParaRPr>
          </a:p>
        </p:txBody>
      </p:sp>
      <p:pic>
        <p:nvPicPr>
          <p:cNvPr id="5" name="Afbeelding 4">
            <a:extLst>
              <a:ext uri="{FF2B5EF4-FFF2-40B4-BE49-F238E27FC236}">
                <a16:creationId xmlns:a16="http://schemas.microsoft.com/office/drawing/2014/main" id="{6E619341-1147-9AB3-3851-9DE2DC503133}"/>
              </a:ext>
            </a:extLst>
          </p:cNvPr>
          <p:cNvPicPr>
            <a:picLocks noChangeAspect="1"/>
          </p:cNvPicPr>
          <p:nvPr/>
        </p:nvPicPr>
        <p:blipFill>
          <a:blip r:embed="rId2"/>
          <a:stretch>
            <a:fillRect/>
          </a:stretch>
        </p:blipFill>
        <p:spPr>
          <a:xfrm>
            <a:off x="455475" y="1909780"/>
            <a:ext cx="2614473" cy="3789091"/>
          </a:xfrm>
          <a:prstGeom prst="rect">
            <a:avLst/>
          </a:prstGeom>
          <a:noFill/>
        </p:spPr>
      </p:pic>
      <p:sp>
        <p:nvSpPr>
          <p:cNvPr id="4" name="Tijdelijke aanduiding voor dianummer 3"/>
          <p:cNvSpPr>
            <a:spLocks noGrp="1"/>
          </p:cNvSpPr>
          <p:nvPr>
            <p:ph type="sldNum" sz="quarter" idx="12"/>
          </p:nvPr>
        </p:nvSpPr>
        <p:spPr>
          <a:xfrm>
            <a:off x="3519276" y="6057534"/>
            <a:ext cx="2102583" cy="384174"/>
          </a:xfrm>
        </p:spPr>
        <p:txBody>
          <a:bodyPr anchor="ctr">
            <a:normAutofit/>
          </a:bodyPr>
          <a:lstStyle/>
          <a:p>
            <a:pPr>
              <a:spcAft>
                <a:spcPts val="600"/>
              </a:spcAft>
            </a:pPr>
            <a:fld id="{7DAD7678-3C6F-4DE1-A59F-12BC40F05B4C}" type="datetime1">
              <a:rPr lang="nl-BE" smtClean="0"/>
              <a:pPr>
                <a:spcAft>
                  <a:spcPts val="600"/>
                </a:spcAft>
              </a:pPr>
              <a:t>4/07/2023</a:t>
            </a:fld>
            <a:r>
              <a:rPr lang="nl-BE"/>
              <a:t> | </a:t>
            </a:r>
            <a:fld id="{4FEC29A6-96D2-4855-B02C-489BA0EAE082}" type="slidenum">
              <a:rPr lang="nl-BE" smtClean="0"/>
              <a:pPr>
                <a:spcAft>
                  <a:spcPts val="600"/>
                </a:spcAft>
              </a:pPr>
              <a:t>50</a:t>
            </a:fld>
            <a:endParaRPr lang="nl-BE"/>
          </a:p>
        </p:txBody>
      </p:sp>
      <p:sp>
        <p:nvSpPr>
          <p:cNvPr id="3" name="Tijdelijke aanduiding voor tekst 2"/>
          <p:cNvSpPr>
            <a:spLocks noGrp="1"/>
          </p:cNvSpPr>
          <p:nvPr>
            <p:ph sz="quarter" idx="16"/>
          </p:nvPr>
        </p:nvSpPr>
        <p:spPr>
          <a:xfrm>
            <a:off x="3519277" y="1841242"/>
            <a:ext cx="5440166" cy="4106552"/>
          </a:xfrm>
        </p:spPr>
        <p:txBody>
          <a:bodyPr vert="horz" lIns="0" tIns="0" rIns="0" bIns="0" rtlCol="0" anchor="t">
            <a:normAutofit fontScale="77500" lnSpcReduction="20000"/>
          </a:bodyPr>
          <a:lstStyle/>
          <a:p>
            <a:pPr marL="0" marR="0" indent="-287655">
              <a:lnSpc>
                <a:spcPct val="160000"/>
              </a:lnSpc>
              <a:spcBef>
                <a:spcPts val="0"/>
              </a:spcBef>
              <a:spcAft>
                <a:spcPts val="0"/>
              </a:spcAft>
            </a:pPr>
            <a:r>
              <a:rPr lang="nl-BE" sz="1800" b="0">
                <a:latin typeface="Calibri"/>
                <a:cs typeface="Calibri"/>
              </a:rPr>
              <a:t>Invoering in </a:t>
            </a:r>
            <a:r>
              <a:rPr lang="nl-BE" sz="1800">
                <a:latin typeface="Calibri"/>
                <a:cs typeface="Calibri"/>
              </a:rPr>
              <a:t>Bodemdecreet</a:t>
            </a:r>
            <a:endParaRPr lang="nl-NL">
              <a:latin typeface="Calibri"/>
              <a:cs typeface="Calibri"/>
            </a:endParaRPr>
          </a:p>
          <a:p>
            <a:pPr marL="0" marR="0" indent="-287655">
              <a:lnSpc>
                <a:spcPct val="160000"/>
              </a:lnSpc>
              <a:spcBef>
                <a:spcPts val="0"/>
              </a:spcBef>
              <a:spcAft>
                <a:spcPts val="0"/>
              </a:spcAft>
            </a:pPr>
            <a:r>
              <a:rPr lang="nl-BE" sz="1800" b="0">
                <a:latin typeface="Calibri"/>
                <a:cs typeface="Calibri"/>
              </a:rPr>
              <a:t>Algemene zorgplicht voor de bodem</a:t>
            </a:r>
          </a:p>
          <a:p>
            <a:pPr marL="0" marR="0" indent="-287655">
              <a:lnSpc>
                <a:spcPct val="160000"/>
              </a:lnSpc>
              <a:spcBef>
                <a:spcPts val="0"/>
              </a:spcBef>
              <a:spcAft>
                <a:spcPts val="0"/>
              </a:spcAft>
            </a:pPr>
            <a:r>
              <a:rPr lang="nl-BE" sz="1800" b="0">
                <a:latin typeface="Calibri"/>
                <a:cs typeface="Calibri"/>
              </a:rPr>
              <a:t>Richtlijnen geven weer hoe invulling wordt gegeven aan de zorgplicht</a:t>
            </a:r>
          </a:p>
          <a:p>
            <a:pPr marL="0" marR="0" indent="-287655">
              <a:lnSpc>
                <a:spcPct val="160000"/>
              </a:lnSpc>
              <a:spcBef>
                <a:spcPts val="0"/>
              </a:spcBef>
              <a:spcAft>
                <a:spcPts val="0"/>
              </a:spcAft>
            </a:pPr>
            <a:r>
              <a:rPr lang="nl-BE" sz="1800" b="0">
                <a:latin typeface="Calibri"/>
                <a:cs typeface="Calibri"/>
              </a:rPr>
              <a:t>Geen systeem om herstelmaatregelen/handhaving op te leggen</a:t>
            </a:r>
          </a:p>
          <a:p>
            <a:pPr marL="0" indent="-287655">
              <a:lnSpc>
                <a:spcPct val="160000"/>
              </a:lnSpc>
              <a:spcBef>
                <a:spcPts val="0"/>
              </a:spcBef>
            </a:pPr>
            <a:r>
              <a:rPr lang="nl-BE" sz="1800" b="0">
                <a:latin typeface="Calibri"/>
                <a:cs typeface="Calibri"/>
              </a:rPr>
              <a:t>Inbreuk kan worden vastgesteld door de rechter op basis van 'fout'</a:t>
            </a:r>
          </a:p>
          <a:p>
            <a:pPr marL="0" marR="0" indent="-287655">
              <a:lnSpc>
                <a:spcPct val="160000"/>
              </a:lnSpc>
              <a:spcBef>
                <a:spcPts val="0"/>
              </a:spcBef>
              <a:spcAft>
                <a:spcPts val="0"/>
              </a:spcAft>
            </a:pPr>
            <a:r>
              <a:rPr lang="nl-BE" sz="1800" b="0">
                <a:latin typeface="Calibri"/>
                <a:cs typeface="Calibri"/>
              </a:rPr>
              <a:t>Richtlijnen zijn gericht naar de ‘handelaar’ = degene die bodemhandelingen stelt</a:t>
            </a:r>
          </a:p>
          <a:p>
            <a:pPr marL="0" marR="0" indent="-287655">
              <a:lnSpc>
                <a:spcPct val="160000"/>
              </a:lnSpc>
              <a:spcBef>
                <a:spcPts val="0"/>
              </a:spcBef>
              <a:spcAft>
                <a:spcPts val="0"/>
              </a:spcAft>
            </a:pPr>
            <a:r>
              <a:rPr lang="nl-BE" sz="1800" b="0">
                <a:latin typeface="Calibri"/>
                <a:cs typeface="Calibri"/>
              </a:rPr>
              <a:t>Dient incentive te creëren voor de handelaar om bodemschade te vermijden (door informatie op te zoeken en daar naar te handelen)</a:t>
            </a:r>
          </a:p>
          <a:p>
            <a:pPr marL="0" indent="-287655">
              <a:lnSpc>
                <a:spcPct val="160000"/>
              </a:lnSpc>
              <a:spcBef>
                <a:spcPts val="0"/>
              </a:spcBef>
            </a:pPr>
            <a:r>
              <a:rPr lang="nl-BE" sz="1800" b="0">
                <a:latin typeface="Calibri"/>
                <a:cs typeface="Calibri"/>
              </a:rPr>
              <a:t>Richtlijnen hebben niet de bedoeling om een verplichting te creëren en zijn dus niet handhaafbaar (nog ter discussie)</a:t>
            </a:r>
            <a:endParaRPr lang="nl-BE" sz="1800" b="0">
              <a:cs typeface="Calibri"/>
            </a:endParaRPr>
          </a:p>
          <a:p>
            <a:pPr marL="0" indent="-287655">
              <a:lnSpc>
                <a:spcPct val="160000"/>
              </a:lnSpc>
              <a:spcBef>
                <a:spcPts val="0"/>
              </a:spcBef>
            </a:pPr>
            <a:r>
              <a:rPr lang="nl-BE" sz="1800" b="0">
                <a:latin typeface="Calibri"/>
                <a:cs typeface="Calibri"/>
              </a:rPr>
              <a:t>Voorbeeld: verspreiding van grote grondwaterverontreiniging </a:t>
            </a:r>
            <a:r>
              <a:rPr lang="nl-BE" sz="1800" b="0">
                <a:effectLst/>
                <a:latin typeface="Calibri"/>
                <a:cs typeface="Calibri"/>
              </a:rPr>
              <a:t>zonder onderzoek door </a:t>
            </a:r>
            <a:r>
              <a:rPr lang="nl-BE" sz="1800" b="0" err="1">
                <a:effectLst/>
                <a:latin typeface="Calibri"/>
                <a:cs typeface="Calibri"/>
              </a:rPr>
              <a:t>onttrekker</a:t>
            </a:r>
            <a:r>
              <a:rPr lang="nl-BE" sz="1800" b="0">
                <a:effectLst/>
                <a:latin typeface="Calibri"/>
                <a:cs typeface="Calibri"/>
              </a:rPr>
              <a:t>. Schadelijder kan dan naar de rechter stappen</a:t>
            </a:r>
            <a:r>
              <a:rPr lang="nl-BE" sz="1800" b="0">
                <a:latin typeface="Calibri"/>
                <a:cs typeface="Calibri"/>
              </a:rPr>
              <a:t> </a:t>
            </a:r>
            <a:endParaRPr lang="nl-BE" sz="1800" b="0">
              <a:effectLst/>
              <a:cs typeface="Calibri"/>
            </a:endParaRPr>
          </a:p>
          <a:p>
            <a:pPr marL="0" indent="0">
              <a:lnSpc>
                <a:spcPct val="160000"/>
              </a:lnSpc>
              <a:spcAft>
                <a:spcPts val="800"/>
              </a:spcAft>
              <a:buNone/>
            </a:pPr>
            <a:endParaRPr lang="nl-BE" sz="1400"/>
          </a:p>
        </p:txBody>
      </p:sp>
    </p:spTree>
    <p:extLst>
      <p:ext uri="{BB962C8B-B14F-4D97-AF65-F5344CB8AC3E}">
        <p14:creationId xmlns:p14="http://schemas.microsoft.com/office/powerpoint/2010/main" val="1342963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Suggesties?</a:t>
            </a:r>
          </a:p>
        </p:txBody>
      </p:sp>
      <p:sp>
        <p:nvSpPr>
          <p:cNvPr id="3" name="Tijdelijke aanduiding voor tekst 2"/>
          <p:cNvSpPr>
            <a:spLocks noGrp="1"/>
          </p:cNvSpPr>
          <p:nvPr>
            <p:ph type="body" sz="quarter" idx="10"/>
          </p:nvPr>
        </p:nvSpPr>
        <p:spPr/>
        <p:txBody>
          <a:bodyPr/>
          <a:lstStyle/>
          <a:p>
            <a:pPr lvl="0"/>
            <a:endParaRPr lang="nl-BE">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51</a:t>
            </a:fld>
            <a:endParaRPr lang="nl-BE">
              <a:latin typeface="Calibri Light" panose="020F0302020204030204" pitchFamily="34" charset="0"/>
            </a:endParaRPr>
          </a:p>
        </p:txBody>
      </p:sp>
    </p:spTree>
    <p:extLst>
      <p:ext uri="{BB962C8B-B14F-4D97-AF65-F5344CB8AC3E}">
        <p14:creationId xmlns:p14="http://schemas.microsoft.com/office/powerpoint/2010/main" val="2618460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vert="horz" lIns="0" tIns="0" rIns="0" bIns="0" rtlCol="0" anchor="t">
            <a:normAutofit/>
          </a:bodyPr>
          <a:lstStyle/>
          <a:p>
            <a:pPr marL="287655" lvl="0" indent="-287655"/>
            <a:r>
              <a:rPr lang="nl-BE" b="1">
                <a:latin typeface="Calibri"/>
                <a:cs typeface="Calibri"/>
              </a:rPr>
              <a:t>Dank voor uw aandacht</a:t>
            </a:r>
            <a:endParaRPr lang="nl-NL">
              <a:latin typeface="Calibri"/>
              <a:cs typeface="Calibri"/>
            </a:endParaRPr>
          </a:p>
          <a:p>
            <a:pPr marL="287655" lvl="0" indent="-287655"/>
            <a:r>
              <a:rPr lang="nl-BE">
                <a:latin typeface="Calibri"/>
                <a:cs typeface="Calibri"/>
              </a:rPr>
              <a:t>Verwerking suggesties</a:t>
            </a:r>
          </a:p>
          <a:p>
            <a:pPr marL="287655" lvl="0" indent="-287655"/>
            <a:r>
              <a:rPr lang="nl-BE" b="1">
                <a:latin typeface="Calibri"/>
                <a:cs typeface="Calibri"/>
              </a:rPr>
              <a:t>Nog mogelijkheid schriftelijke feedback</a:t>
            </a:r>
          </a:p>
          <a:p>
            <a:pPr marL="287655" lvl="0" indent="-287655"/>
            <a:endParaRPr lang="nl-BE" b="1">
              <a:latin typeface="Calibri" panose="020F0502020204030204" pitchFamily="34" charset="0"/>
              <a:cs typeface="Calibri"/>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52</a:t>
            </a:fld>
            <a:endParaRPr lang="nl-BE">
              <a:latin typeface="Calibri Light" panose="020F0302020204030204" pitchFamily="34" charset="0"/>
            </a:endParaRPr>
          </a:p>
        </p:txBody>
      </p:sp>
    </p:spTree>
    <p:extLst>
      <p:ext uri="{BB962C8B-B14F-4D97-AF65-F5344CB8AC3E}">
        <p14:creationId xmlns:p14="http://schemas.microsoft.com/office/powerpoint/2010/main" val="3078092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r="-20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76000" y="422456"/>
            <a:ext cx="4871489" cy="1358400"/>
          </a:xfrm>
        </p:spPr>
        <p:txBody>
          <a:bodyPr>
            <a:normAutofit/>
          </a:bodyPr>
          <a:lstStyle/>
          <a:p>
            <a:r>
              <a:rPr lang="nl-BE" b="1">
                <a:latin typeface="Calibri" panose="020F0502020204030204" pitchFamily="34" charset="0"/>
              </a:rPr>
              <a:t>Dank voor uw aandacht</a:t>
            </a:r>
            <a:br>
              <a:rPr lang="nl-BE" b="1">
                <a:latin typeface="Calibri" panose="020F0502020204030204" pitchFamily="34" charset="0"/>
              </a:rPr>
            </a:br>
            <a:r>
              <a:rPr lang="nl-BE" b="1">
                <a:latin typeface="Calibri" panose="020F0502020204030204" pitchFamily="34" charset="0"/>
              </a:rPr>
              <a:t>Zijn er nog vragen?</a:t>
            </a:r>
          </a:p>
        </p:txBody>
      </p:sp>
      <p:sp>
        <p:nvSpPr>
          <p:cNvPr id="12" name="Tijdelijke aanduiding voor dianummer 11"/>
          <p:cNvSpPr>
            <a:spLocks noGrp="1"/>
          </p:cNvSpPr>
          <p:nvPr>
            <p:ph type="sldNum" sz="quarter" idx="4294967295"/>
          </p:nvPr>
        </p:nvSpPr>
        <p:spPr>
          <a:xfrm>
            <a:off x="8134350" y="6337300"/>
            <a:ext cx="1009650" cy="365125"/>
          </a:xfrm>
          <a:prstGeom prst="rect">
            <a:avLst/>
          </a:prstGeom>
        </p:spPr>
        <p:txBody>
          <a:bodyPr/>
          <a:lstStyle/>
          <a:p>
            <a:fld id="{3A4B78A0-EAE8-43DC-8AB4-56AB459EB521}" type="slidenum">
              <a:rPr lang="nl-BE" smtClean="0"/>
              <a:pPr/>
              <a:t>53</a:t>
            </a:fld>
            <a:endParaRPr lang="nl-BE"/>
          </a:p>
        </p:txBody>
      </p:sp>
      <p:sp>
        <p:nvSpPr>
          <p:cNvPr id="5" name="Tijdelijke aanduiding voor tekst 4">
            <a:extLst>
              <a:ext uri="{FF2B5EF4-FFF2-40B4-BE49-F238E27FC236}">
                <a16:creationId xmlns:a16="http://schemas.microsoft.com/office/drawing/2014/main" id="{610DE8AF-F7DF-474D-91C3-13D413071293}"/>
              </a:ext>
            </a:extLst>
          </p:cNvPr>
          <p:cNvSpPr>
            <a:spLocks noGrp="1"/>
          </p:cNvSpPr>
          <p:nvPr>
            <p:ph type="body" sz="quarter" idx="13"/>
          </p:nvPr>
        </p:nvSpPr>
        <p:spPr>
          <a:xfrm>
            <a:off x="2208943" y="6103862"/>
            <a:ext cx="2476073" cy="598563"/>
          </a:xfrm>
        </p:spPr>
        <p:txBody>
          <a:bodyPr>
            <a:normAutofit/>
          </a:bodyPr>
          <a:lstStyle/>
          <a:p>
            <a:endParaRPr lang="nl-BE" sz="1800"/>
          </a:p>
        </p:txBody>
      </p:sp>
      <p:sp>
        <p:nvSpPr>
          <p:cNvPr id="10" name="Ondertitel 2">
            <a:extLst>
              <a:ext uri="{FF2B5EF4-FFF2-40B4-BE49-F238E27FC236}">
                <a16:creationId xmlns:a16="http://schemas.microsoft.com/office/drawing/2014/main" id="{C1F471F5-2FFB-400D-9ED6-BBFEA9EA464C}"/>
              </a:ext>
            </a:extLst>
          </p:cNvPr>
          <p:cNvSpPr>
            <a:spLocks noGrp="1"/>
          </p:cNvSpPr>
          <p:nvPr/>
        </p:nvSpPr>
        <p:spPr>
          <a:xfrm>
            <a:off x="576000" y="2150224"/>
            <a:ext cx="5290544" cy="3171789"/>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nl-NL" sz="2400" b="1" kern="1200" spc="0">
                <a:solidFill>
                  <a:schemeClr val="bg1"/>
                </a:solidFill>
                <a:latin typeface="Calibri" panose="020F0502020204030204" pitchFamily="34" charset="0"/>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lang="nl-NL" sz="2000" kern="1200" spc="0">
                <a:solidFill>
                  <a:schemeClr val="bg1">
                    <a:lumMod val="50000"/>
                  </a:schemeClr>
                </a:solidFill>
                <a:latin typeface="Calibri" panose="020F0502020204030204" pitchFamily="34" charset="0"/>
                <a:ea typeface="+mn-ea"/>
                <a:cs typeface="+mn-cs"/>
              </a:defRPr>
            </a:lvl2pPr>
            <a:lvl3pPr marL="914400" indent="0" algn="ctr" defTabSz="914400" rtl="0" eaLnBrk="1" latinLnBrk="0" hangingPunct="1">
              <a:lnSpc>
                <a:spcPct val="90000"/>
              </a:lnSpc>
              <a:spcBef>
                <a:spcPts val="500"/>
              </a:spcBef>
              <a:buFont typeface="Courier New" panose="02070309020205020404" pitchFamily="49" charset="0"/>
              <a:buNone/>
              <a:defRPr lang="nl-NL" sz="1800" kern="1200" spc="0">
                <a:solidFill>
                  <a:schemeClr val="bg1">
                    <a:lumMod val="50000"/>
                  </a:schemeClr>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lang="en-US" sz="1600" kern="1200" spc="0">
                <a:solidFill>
                  <a:schemeClr val="bg1">
                    <a:lumMod val="50000"/>
                  </a:schemeClr>
                </a:solidFill>
                <a:latin typeface="Calibri" panose="020F05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lang="en-US" sz="1600" kern="1200" spc="0" baseline="0">
                <a:solidFill>
                  <a:schemeClr val="bg1">
                    <a:lumMod val="50000"/>
                  </a:schemeClr>
                </a:solidFill>
                <a:latin typeface="Calibri" panose="020F05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600">
                <a:cs typeface="Calibri" panose="020F0502020204030204" pitchFamily="34" charset="0"/>
              </a:rPr>
              <a:t>Vlaamse overheid</a:t>
            </a:r>
          </a:p>
          <a:p>
            <a:r>
              <a:rPr lang="nl-BE" sz="2600">
                <a:cs typeface="Calibri" panose="020F0502020204030204" pitchFamily="34" charset="0"/>
              </a:rPr>
              <a:t>Openbare Vlaamse Afvalstoffenmaatschappij</a:t>
            </a:r>
          </a:p>
          <a:p>
            <a:r>
              <a:rPr lang="nl-BE" sz="2600">
                <a:cs typeface="Calibri" panose="020F0502020204030204" pitchFamily="34" charset="0"/>
              </a:rPr>
              <a:t>Stationsstraat 110 - 2800 Mechelen</a:t>
            </a:r>
          </a:p>
          <a:p>
            <a:r>
              <a:rPr lang="nl-BE" sz="2600">
                <a:cs typeface="Calibri" panose="020F0502020204030204" pitchFamily="34" charset="0"/>
              </a:rPr>
              <a:t>T 015 284 284</a:t>
            </a:r>
          </a:p>
          <a:p>
            <a:r>
              <a:rPr lang="nl-BE" sz="2600">
                <a:cs typeface="Calibri" panose="020F0502020204030204" pitchFamily="34" charset="0"/>
              </a:rPr>
              <a:t>ovam.vlaanderen.be</a:t>
            </a:r>
          </a:p>
          <a:p>
            <a:r>
              <a:rPr lang="nl-BE" sz="2600" u="sng">
                <a:cs typeface="Calibri" panose="020F0502020204030204" pitchFamily="34" charset="0"/>
                <a:hlinkClick r:id="rId4">
                  <a:extLst>
                    <a:ext uri="{A12FA001-AC4F-418D-AE19-62706E023703}">
                      <ahyp:hlinkClr xmlns:ahyp="http://schemas.microsoft.com/office/drawing/2018/hyperlinkcolor" val="tx"/>
                    </a:ext>
                  </a:extLst>
                </a:hlinkClick>
              </a:rPr>
              <a:t>info@ovam.be</a:t>
            </a:r>
            <a:br>
              <a:rPr lang="nl-BE" sz="2600">
                <a:cs typeface="Calibri" panose="020F0502020204030204" pitchFamily="34" charset="0"/>
              </a:rPr>
            </a:br>
            <a:endParaRPr lang="nl-BE" sz="2600">
              <a:cs typeface="Calibri" panose="020F0502020204030204" pitchFamily="34" charset="0"/>
            </a:endParaRPr>
          </a:p>
          <a:p>
            <a:r>
              <a:rPr lang="nl-BE" sz="2600">
                <a:effectLst/>
                <a:ea typeface="Calibri" panose="020F0502020204030204" pitchFamily="34" charset="0"/>
                <a:cs typeface="Calibri" panose="020F0502020204030204" pitchFamily="34" charset="0"/>
              </a:rPr>
              <a:t>Blijft u graag op de hoogte? </a:t>
            </a:r>
          </a:p>
          <a:p>
            <a:r>
              <a:rPr lang="nl-BE" sz="2600">
                <a:effectLst/>
                <a:ea typeface="Calibri" panose="020F0502020204030204" pitchFamily="34" charset="0"/>
                <a:cs typeface="Calibri" panose="020F0502020204030204" pitchFamily="34" charset="0"/>
              </a:rPr>
              <a:t>Schrijf u in voor onze nieuwsbrief via </a:t>
            </a:r>
            <a:r>
              <a:rPr lang="nl-BE" sz="2600">
                <a:effectLst/>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nieuwsbrief@ovam.be</a:t>
            </a:r>
            <a:r>
              <a:rPr lang="nl-BE" sz="2600">
                <a:ea typeface="Calibri" panose="020F0502020204030204" pitchFamily="34" charset="0"/>
                <a:cs typeface="Calibri" panose="020F0502020204030204" pitchFamily="34" charset="0"/>
              </a:rPr>
              <a:t>.</a:t>
            </a:r>
            <a:endParaRPr lang="nl-BE" sz="2600">
              <a:effectLst/>
              <a:ea typeface="Calibri" panose="020F0502020204030204" pitchFamily="34" charset="0"/>
              <a:cs typeface="Calibri" panose="020F0502020204030204" pitchFamily="34" charset="0"/>
            </a:endParaRPr>
          </a:p>
          <a:p>
            <a:endParaRPr lang="nl-BE">
              <a:latin typeface="Calibri" panose="020F0502020204030204" pitchFamily="34" charset="0"/>
            </a:endParaRPr>
          </a:p>
          <a:p>
            <a:endParaRPr lang="nl-BE"/>
          </a:p>
        </p:txBody>
      </p:sp>
    </p:spTree>
    <p:extLst>
      <p:ext uri="{BB962C8B-B14F-4D97-AF65-F5344CB8AC3E}">
        <p14:creationId xmlns:p14="http://schemas.microsoft.com/office/powerpoint/2010/main" val="2856071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Verloop werkzaamheden</a:t>
            </a:r>
          </a:p>
        </p:txBody>
      </p:sp>
      <p:sp>
        <p:nvSpPr>
          <p:cNvPr id="3" name="Tijdelijke aanduiding voor tekst 2"/>
          <p:cNvSpPr>
            <a:spLocks noGrp="1"/>
          </p:cNvSpPr>
          <p:nvPr>
            <p:ph type="body" sz="quarter" idx="10"/>
          </p:nvPr>
        </p:nvSpPr>
        <p:spPr/>
        <p:txBody>
          <a:bodyPr/>
          <a:lstStyle/>
          <a:p>
            <a:pPr lvl="0"/>
            <a:r>
              <a:rPr lang="nl-BE" b="1" err="1">
                <a:latin typeface="Calibri" panose="020F0502020204030204" pitchFamily="34" charset="0"/>
              </a:rPr>
              <a:t>Kickoff</a:t>
            </a:r>
            <a:r>
              <a:rPr lang="nl-BE" b="1">
                <a:latin typeface="Calibri" panose="020F0502020204030204" pitchFamily="34" charset="0"/>
              </a:rPr>
              <a:t> 31 januari 2023</a:t>
            </a:r>
          </a:p>
          <a:p>
            <a:pPr lvl="0"/>
            <a:r>
              <a:rPr lang="nl-BE"/>
              <a:t>Sessies voor de zomer: topics</a:t>
            </a:r>
            <a:endParaRPr lang="nl-BE" b="1">
              <a:latin typeface="Calibri" panose="020F0502020204030204" pitchFamily="34" charset="0"/>
            </a:endParaRPr>
          </a:p>
          <a:p>
            <a:pPr lvl="1"/>
            <a:r>
              <a:rPr lang="nl-BE">
                <a:latin typeface="Calibri" panose="020F0502020204030204" pitchFamily="34" charset="0"/>
              </a:rPr>
              <a:t>Definitie bodem</a:t>
            </a:r>
          </a:p>
          <a:p>
            <a:pPr lvl="1"/>
            <a:r>
              <a:rPr lang="nl-BE"/>
              <a:t>Gezonde bodem – vitale bodem</a:t>
            </a:r>
          </a:p>
          <a:p>
            <a:pPr lvl="1"/>
            <a:r>
              <a:rPr lang="nl-BE">
                <a:latin typeface="Calibri" panose="020F0502020204030204" pitchFamily="34" charset="0"/>
              </a:rPr>
              <a:t>Bodemdata-</a:t>
            </a:r>
            <a:r>
              <a:rPr lang="nl-BE" err="1">
                <a:latin typeface="Calibri" panose="020F0502020204030204" pitchFamily="34" charset="0"/>
              </a:rPr>
              <a:t>mining</a:t>
            </a:r>
            <a:endParaRPr lang="nl-BE">
              <a:latin typeface="Calibri" panose="020F0502020204030204" pitchFamily="34" charset="0"/>
            </a:endParaRPr>
          </a:p>
          <a:p>
            <a:pPr lvl="1"/>
            <a:r>
              <a:rPr lang="nl-BE"/>
              <a:t>Indicatoren</a:t>
            </a:r>
          </a:p>
          <a:p>
            <a:pPr lvl="1"/>
            <a:r>
              <a:rPr lang="nl-BE">
                <a:latin typeface="Calibri" panose="020F0502020204030204" pitchFamily="34" charset="0"/>
              </a:rPr>
              <a:t>Risicobeheer</a:t>
            </a:r>
          </a:p>
          <a:p>
            <a:pPr lvl="1"/>
            <a:r>
              <a:rPr lang="nl-BE"/>
              <a:t>Bodemzorgplicht</a:t>
            </a:r>
          </a:p>
          <a:p>
            <a:r>
              <a:rPr lang="nl-BE">
                <a:latin typeface="Calibri" panose="020F0502020204030204" pitchFamily="34" charset="0"/>
              </a:rPr>
              <a:t>Tussentijdse rapportering</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6</a:t>
            </a:fld>
            <a:endParaRPr lang="nl-BE">
              <a:latin typeface="Calibri Light" panose="020F0302020204030204" pitchFamily="34" charset="0"/>
            </a:endParaRPr>
          </a:p>
        </p:txBody>
      </p:sp>
    </p:spTree>
    <p:extLst>
      <p:ext uri="{BB962C8B-B14F-4D97-AF65-F5344CB8AC3E}">
        <p14:creationId xmlns:p14="http://schemas.microsoft.com/office/powerpoint/2010/main" val="192408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Verloop werkzaamheden</a:t>
            </a:r>
          </a:p>
        </p:txBody>
      </p:sp>
      <p:sp>
        <p:nvSpPr>
          <p:cNvPr id="3" name="Tijdelijke aanduiding voor tekst 2"/>
          <p:cNvSpPr>
            <a:spLocks noGrp="1"/>
          </p:cNvSpPr>
          <p:nvPr>
            <p:ph type="body" sz="quarter" idx="10"/>
          </p:nvPr>
        </p:nvSpPr>
        <p:spPr/>
        <p:txBody>
          <a:bodyPr/>
          <a:lstStyle/>
          <a:p>
            <a:pPr lvl="0"/>
            <a:r>
              <a:rPr lang="nl-BE" b="1">
                <a:latin typeface="Calibri" panose="020F0502020204030204" pitchFamily="34" charset="0"/>
              </a:rPr>
              <a:t>Najaar: topics</a:t>
            </a:r>
          </a:p>
          <a:p>
            <a:pPr lvl="1"/>
            <a:r>
              <a:rPr lang="nl-BE">
                <a:latin typeface="Calibri" panose="020F0502020204030204" pitchFamily="34" charset="0"/>
              </a:rPr>
              <a:t>Complexiteit procedures (vereenvoudiging, versnelling,…)</a:t>
            </a:r>
          </a:p>
          <a:p>
            <a:pPr lvl="1"/>
            <a:r>
              <a:rPr lang="nl-BE"/>
              <a:t>Aanpak historisch verontreinigde gronden – rol EBSD</a:t>
            </a:r>
          </a:p>
          <a:p>
            <a:pPr lvl="1"/>
            <a:r>
              <a:rPr lang="nl-BE">
                <a:latin typeface="Calibri" panose="020F0502020204030204" pitchFamily="34" charset="0"/>
              </a:rPr>
              <a:t>Grondverzet</a:t>
            </a:r>
          </a:p>
          <a:p>
            <a:r>
              <a:rPr lang="nl-BE"/>
              <a:t>December/januari: oplevering rapport</a:t>
            </a:r>
          </a:p>
          <a:p>
            <a:r>
              <a:rPr lang="nl-BE">
                <a:latin typeface="Calibri" panose="020F0502020204030204" pitchFamily="34" charset="0"/>
              </a:rPr>
              <a:t>Parallel: juridische vertaalslag inzichten </a:t>
            </a:r>
            <a:r>
              <a:rPr lang="nl-BE" err="1">
                <a:latin typeface="Calibri" panose="020F0502020204030204" pitchFamily="34" charset="0"/>
              </a:rPr>
              <a:t>expertenpanel</a:t>
            </a:r>
            <a:endParaRPr lang="nl-BE">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7</a:t>
            </a:fld>
            <a:endParaRPr lang="nl-BE">
              <a:latin typeface="Calibri Light" panose="020F0302020204030204" pitchFamily="34" charset="0"/>
            </a:endParaRPr>
          </a:p>
        </p:txBody>
      </p:sp>
    </p:spTree>
    <p:extLst>
      <p:ext uri="{BB962C8B-B14F-4D97-AF65-F5344CB8AC3E}">
        <p14:creationId xmlns:p14="http://schemas.microsoft.com/office/powerpoint/2010/main" val="208519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solidFill>
                  <a:schemeClr val="bg2"/>
                </a:solidFill>
                <a:latin typeface="Flanders Art Sans Bold" panose="00000800000000000000" pitchFamily="50" charset="0"/>
              </a:rPr>
              <a:t>Tussentijdse stand van zaken</a:t>
            </a:r>
          </a:p>
        </p:txBody>
      </p:sp>
      <p:sp>
        <p:nvSpPr>
          <p:cNvPr id="3" name="Tijdelijke aanduiding voor tekst 2"/>
          <p:cNvSpPr>
            <a:spLocks noGrp="1"/>
          </p:cNvSpPr>
          <p:nvPr>
            <p:ph type="body" sz="quarter" idx="10"/>
          </p:nvPr>
        </p:nvSpPr>
        <p:spPr/>
        <p:txBody>
          <a:bodyPr/>
          <a:lstStyle/>
          <a:p>
            <a:pPr lvl="0"/>
            <a:r>
              <a:rPr lang="nl-BE" b="1" dirty="0">
                <a:latin typeface="Calibri" panose="020F0502020204030204" pitchFamily="34" charset="0"/>
              </a:rPr>
              <a:t>Inzichten rond de definitie bodem (Ellen)</a:t>
            </a:r>
          </a:p>
          <a:p>
            <a:pPr lvl="0"/>
            <a:r>
              <a:rPr lang="nl-BE" dirty="0"/>
              <a:t>Inzichten rond een gezonde / vitale bodem (Ellen)</a:t>
            </a:r>
          </a:p>
          <a:p>
            <a:pPr lvl="0"/>
            <a:r>
              <a:rPr lang="nl-BE" b="1" dirty="0">
                <a:latin typeface="Calibri" panose="020F0502020204030204" pitchFamily="34" charset="0"/>
              </a:rPr>
              <a:t>Naar een nieuwe aanpak (Erik)</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4/07/2023</a:t>
            </a:fld>
            <a:r>
              <a:rPr lang="nl-BE">
                <a:latin typeface="Calibri Light" panose="020F0302020204030204" pitchFamily="34" charset="0"/>
              </a:rPr>
              <a:t> | </a:t>
            </a:r>
            <a:fld id="{4FEC29A6-96D2-4855-B02C-489BA0EAE082}" type="slidenum">
              <a:rPr lang="nl-BE" smtClean="0">
                <a:latin typeface="Calibri Light" panose="020F0302020204030204" pitchFamily="34" charset="0"/>
              </a:rPr>
              <a:pPr/>
              <a:t>8</a:t>
            </a:fld>
            <a:endParaRPr lang="nl-BE">
              <a:latin typeface="Calibri Light" panose="020F0302020204030204" pitchFamily="34" charset="0"/>
            </a:endParaRPr>
          </a:p>
        </p:txBody>
      </p:sp>
    </p:spTree>
    <p:extLst>
      <p:ext uri="{BB962C8B-B14F-4D97-AF65-F5344CB8AC3E}">
        <p14:creationId xmlns:p14="http://schemas.microsoft.com/office/powerpoint/2010/main" val="1968057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841F-38C7-47C8-8330-7ADDF4FDC8C6}"/>
              </a:ext>
            </a:extLst>
          </p:cNvPr>
          <p:cNvSpPr>
            <a:spLocks noGrp="1"/>
          </p:cNvSpPr>
          <p:nvPr>
            <p:ph type="title"/>
          </p:nvPr>
        </p:nvSpPr>
        <p:spPr>
          <a:xfrm>
            <a:off x="576262" y="288000"/>
            <a:ext cx="8280401" cy="1325563"/>
          </a:xfrm>
        </p:spPr>
        <p:txBody>
          <a:bodyPr/>
          <a:lstStyle/>
          <a:p>
            <a:r>
              <a:rPr lang="en-US">
                <a:latin typeface="Flanders Art Sans Bold" panose="00000800000000000000" pitchFamily="50" charset="0"/>
              </a:rPr>
              <a:t>Het begrip ‘</a:t>
            </a:r>
            <a:r>
              <a:rPr lang="en-US" err="1">
                <a:latin typeface="Flanders Art Sans Bold" panose="00000800000000000000" pitchFamily="50" charset="0"/>
              </a:rPr>
              <a:t>bodem</a:t>
            </a:r>
            <a:r>
              <a:rPr lang="en-US">
                <a:latin typeface="Flanders Art Sans Bold" panose="00000800000000000000" pitchFamily="50" charset="0"/>
              </a:rPr>
              <a:t>’ – </a:t>
            </a:r>
            <a:r>
              <a:rPr lang="en-US" err="1">
                <a:latin typeface="Flanders Art Sans Bold" panose="00000800000000000000" pitchFamily="50" charset="0"/>
              </a:rPr>
              <a:t>een</a:t>
            </a:r>
            <a:r>
              <a:rPr lang="en-US">
                <a:latin typeface="Flanders Art Sans Bold" panose="00000800000000000000" pitchFamily="50" charset="0"/>
              </a:rPr>
              <a:t> </a:t>
            </a:r>
            <a:r>
              <a:rPr lang="en-US" err="1">
                <a:latin typeface="Flanders Art Sans Bold" panose="00000800000000000000" pitchFamily="50" charset="0"/>
              </a:rPr>
              <a:t>definitie</a:t>
            </a:r>
            <a:endParaRPr lang="en-US">
              <a:latin typeface="Flanders Art Sans Bold" panose="00000800000000000000" pitchFamily="50" charset="0"/>
            </a:endParaRPr>
          </a:p>
        </p:txBody>
      </p:sp>
      <p:sp>
        <p:nvSpPr>
          <p:cNvPr id="3" name="Text Placeholder 2">
            <a:extLst>
              <a:ext uri="{FF2B5EF4-FFF2-40B4-BE49-F238E27FC236}">
                <a16:creationId xmlns:a16="http://schemas.microsoft.com/office/drawing/2014/main" id="{3727BB37-230D-4E4A-81CA-E52B4F852856}"/>
              </a:ext>
            </a:extLst>
          </p:cNvPr>
          <p:cNvSpPr>
            <a:spLocks noGrp="1"/>
          </p:cNvSpPr>
          <p:nvPr>
            <p:ph type="body" sz="quarter" idx="10"/>
          </p:nvPr>
        </p:nvSpPr>
        <p:spPr>
          <a:xfrm>
            <a:off x="576263" y="1916451"/>
            <a:ext cx="8280400" cy="3647415"/>
          </a:xfrm>
        </p:spPr>
        <p:txBody>
          <a:bodyPr anchor="b"/>
          <a:lstStyle/>
          <a:p>
            <a:pPr marL="0" indent="0" algn="ctr">
              <a:buNone/>
            </a:pPr>
            <a:r>
              <a:rPr lang="en-US" i="1" err="1"/>
              <a:t>Een</a:t>
            </a:r>
            <a:r>
              <a:rPr lang="en-US" i="1"/>
              <a:t> </a:t>
            </a:r>
            <a:r>
              <a:rPr lang="en-US" i="1" err="1"/>
              <a:t>definitie</a:t>
            </a:r>
            <a:r>
              <a:rPr lang="en-US" i="1"/>
              <a:t> in </a:t>
            </a:r>
            <a:r>
              <a:rPr lang="en-US" i="1" err="1"/>
              <a:t>lijn</a:t>
            </a:r>
            <a:r>
              <a:rPr lang="en-US" i="1"/>
              <a:t> met de scope van het </a:t>
            </a:r>
            <a:r>
              <a:rPr lang="en-US" i="1" err="1"/>
              <a:t>bodemdecreet</a:t>
            </a:r>
            <a:r>
              <a:rPr lang="en-US" i="1"/>
              <a:t>…</a:t>
            </a:r>
          </a:p>
        </p:txBody>
      </p:sp>
      <p:sp>
        <p:nvSpPr>
          <p:cNvPr id="4" name="Slide Number Placeholder 3">
            <a:extLst>
              <a:ext uri="{FF2B5EF4-FFF2-40B4-BE49-F238E27FC236}">
                <a16:creationId xmlns:a16="http://schemas.microsoft.com/office/drawing/2014/main" id="{078EF1AB-70AC-4396-A361-DB35A2A2AE0F}"/>
              </a:ext>
            </a:extLst>
          </p:cNvPr>
          <p:cNvSpPr>
            <a:spLocks noGrp="1"/>
          </p:cNvSpPr>
          <p:nvPr>
            <p:ph type="sldNum" sz="quarter" idx="12"/>
          </p:nvPr>
        </p:nvSpPr>
        <p:spPr/>
        <p:txBody>
          <a:bodyPr/>
          <a:lstStyle/>
          <a:p>
            <a:fld id="{7DAD7678-3C6F-4DE1-A59F-12BC40F05B4C}" type="datetime1">
              <a:rPr lang="nl-BE" smtClean="0"/>
              <a:pPr/>
              <a:t>4/07/2023</a:t>
            </a:fld>
            <a:r>
              <a:rPr lang="nl-BE"/>
              <a:t> | </a:t>
            </a:r>
            <a:fld id="{4FEC29A6-96D2-4855-B02C-489BA0EAE082}" type="slidenum">
              <a:rPr lang="nl-BE" smtClean="0"/>
              <a:pPr/>
              <a:t>9</a:t>
            </a:fld>
            <a:endParaRPr lang="nl-BE"/>
          </a:p>
        </p:txBody>
      </p:sp>
      <p:grpSp>
        <p:nvGrpSpPr>
          <p:cNvPr id="5" name="Group 4">
            <a:extLst>
              <a:ext uri="{FF2B5EF4-FFF2-40B4-BE49-F238E27FC236}">
                <a16:creationId xmlns:a16="http://schemas.microsoft.com/office/drawing/2014/main" id="{FFA67F6F-7170-4163-9BF6-54C0F7AA0B8D}"/>
              </a:ext>
            </a:extLst>
          </p:cNvPr>
          <p:cNvGrpSpPr>
            <a:grpSpLocks noChangeAspect="1"/>
          </p:cNvGrpSpPr>
          <p:nvPr/>
        </p:nvGrpSpPr>
        <p:grpSpPr>
          <a:xfrm>
            <a:off x="391880" y="1671897"/>
            <a:ext cx="8640000" cy="3335388"/>
            <a:chOff x="601159" y="1384144"/>
            <a:chExt cx="16168284" cy="6241607"/>
          </a:xfrm>
        </p:grpSpPr>
        <p:pic>
          <p:nvPicPr>
            <p:cNvPr id="6" name="Afbeelding 7">
              <a:extLst>
                <a:ext uri="{FF2B5EF4-FFF2-40B4-BE49-F238E27FC236}">
                  <a16:creationId xmlns:a16="http://schemas.microsoft.com/office/drawing/2014/main" id="{1FB45E21-EB28-4483-923C-EBA837F16B2F}"/>
                </a:ext>
              </a:extLst>
            </p:cNvPr>
            <p:cNvPicPr>
              <a:picLocks noChangeAspect="1"/>
            </p:cNvPicPr>
            <p:nvPr/>
          </p:nvPicPr>
          <p:blipFill rotWithShape="1">
            <a:blip r:embed="rId3"/>
            <a:srcRect b="8150"/>
            <a:stretch/>
          </p:blipFill>
          <p:spPr>
            <a:xfrm>
              <a:off x="825447" y="1384144"/>
              <a:ext cx="15943996" cy="2722030"/>
            </a:xfrm>
            <a:prstGeom prst="rect">
              <a:avLst/>
            </a:prstGeom>
          </p:spPr>
        </p:pic>
        <p:pic>
          <p:nvPicPr>
            <p:cNvPr id="7" name="Afbeelding 11">
              <a:extLst>
                <a:ext uri="{FF2B5EF4-FFF2-40B4-BE49-F238E27FC236}">
                  <a16:creationId xmlns:a16="http://schemas.microsoft.com/office/drawing/2014/main" id="{E1A8E7EB-4E56-4A68-8BFC-69B82AD529B4}"/>
                </a:ext>
              </a:extLst>
            </p:cNvPr>
            <p:cNvPicPr>
              <a:picLocks noChangeAspect="1"/>
            </p:cNvPicPr>
            <p:nvPr/>
          </p:nvPicPr>
          <p:blipFill rotWithShape="1">
            <a:blip r:embed="rId4"/>
            <a:srcRect b="67071"/>
            <a:stretch/>
          </p:blipFill>
          <p:spPr>
            <a:xfrm>
              <a:off x="825448" y="4255699"/>
              <a:ext cx="15933618" cy="1506752"/>
            </a:xfrm>
            <a:prstGeom prst="rect">
              <a:avLst/>
            </a:prstGeom>
          </p:spPr>
        </p:pic>
        <p:pic>
          <p:nvPicPr>
            <p:cNvPr id="8" name="Afbeelding 12">
              <a:extLst>
                <a:ext uri="{FF2B5EF4-FFF2-40B4-BE49-F238E27FC236}">
                  <a16:creationId xmlns:a16="http://schemas.microsoft.com/office/drawing/2014/main" id="{7A8C7BAB-9D19-4162-9EC4-8FAB6589F45C}"/>
                </a:ext>
              </a:extLst>
            </p:cNvPr>
            <p:cNvPicPr>
              <a:picLocks noChangeAspect="1"/>
            </p:cNvPicPr>
            <p:nvPr/>
          </p:nvPicPr>
          <p:blipFill rotWithShape="1">
            <a:blip r:embed="rId4"/>
            <a:srcRect t="57815" r="6321"/>
            <a:stretch/>
          </p:blipFill>
          <p:spPr>
            <a:xfrm>
              <a:off x="601159" y="5563905"/>
              <a:ext cx="15943996" cy="2061846"/>
            </a:xfrm>
            <a:prstGeom prst="rect">
              <a:avLst/>
            </a:prstGeom>
          </p:spPr>
        </p:pic>
      </p:grpSp>
      <p:sp>
        <p:nvSpPr>
          <p:cNvPr id="9" name="Title 1">
            <a:extLst>
              <a:ext uri="{FF2B5EF4-FFF2-40B4-BE49-F238E27FC236}">
                <a16:creationId xmlns:a16="http://schemas.microsoft.com/office/drawing/2014/main" id="{35F85286-6F51-2476-E01C-9216B8B87E1A}"/>
              </a:ext>
            </a:extLst>
          </p:cNvPr>
          <p:cNvSpPr txBox="1">
            <a:spLocks/>
          </p:cNvSpPr>
          <p:nvPr/>
        </p:nvSpPr>
        <p:spPr>
          <a:xfrm>
            <a:off x="576262" y="1139462"/>
            <a:ext cx="8280401" cy="501594"/>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lang="en-US" sz="3700" b="1" i="0" kern="1200">
                <a:solidFill>
                  <a:schemeClr val="bg2"/>
                </a:solidFill>
                <a:latin typeface="Calibri" panose="020F0502020204030204" pitchFamily="34" charset="0"/>
                <a:ea typeface="+mj-ea"/>
                <a:cs typeface="+mj-cs"/>
              </a:defRPr>
            </a:lvl1pPr>
          </a:lstStyle>
          <a:p>
            <a:r>
              <a:rPr lang="nl-NL" sz="1400" b="0">
                <a:latin typeface="FlandersArtSans-Regular" panose="00000500000000000000" charset="0"/>
              </a:rPr>
              <a:t>Ellen Van De Vijver &amp; Marleen Van Damme</a:t>
            </a:r>
          </a:p>
        </p:txBody>
      </p:sp>
    </p:spTree>
    <p:extLst>
      <p:ext uri="{BB962C8B-B14F-4D97-AF65-F5344CB8AC3E}">
        <p14:creationId xmlns:p14="http://schemas.microsoft.com/office/powerpoint/2010/main" val="30996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VAM-Afval">
  <a:themeElements>
    <a:clrScheme name="OVAM-Grond">
      <a:dk1>
        <a:sysClr val="windowText" lastClr="000000"/>
      </a:dk1>
      <a:lt1>
        <a:sysClr val="window" lastClr="FFFFFF"/>
      </a:lt1>
      <a:dk2>
        <a:srgbClr val="795032"/>
      </a:dk2>
      <a:lt2>
        <a:srgbClr val="D18955"/>
      </a:lt2>
      <a:accent1>
        <a:srgbClr val="8BAE00"/>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Aangepast 1">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6" id="{8569865D-5A7B-4BCA-AD6F-42B645D7AE98}" vid="{BFE5DD15-8C8C-4614-9F35-C75E26AD6287}"/>
    </a:ext>
  </a:extLst>
</a:theme>
</file>

<file path=ppt/theme/theme2.xml><?xml version="1.0" encoding="utf-8"?>
<a:theme xmlns:a="http://schemas.openxmlformats.org/drawingml/2006/main" name="2_OVAM Alternatieve Titels">
  <a:themeElements>
    <a:clrScheme name="OVAM-Grond">
      <a:dk1>
        <a:sysClr val="windowText" lastClr="000000"/>
      </a:dk1>
      <a:lt1>
        <a:sysClr val="window" lastClr="FFFFFF"/>
      </a:lt1>
      <a:dk2>
        <a:srgbClr val="795032"/>
      </a:dk2>
      <a:lt2>
        <a:srgbClr val="D18955"/>
      </a:lt2>
      <a:accent1>
        <a:srgbClr val="8BAE00"/>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OVAM">
      <a:majorFont>
        <a:latin typeface="FlandersArtSans-Bold"/>
        <a:ea typeface=""/>
        <a:cs typeface=""/>
      </a:majorFont>
      <a:minorFont>
        <a:latin typeface="FlandersArtSans-Regular"/>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6" id="{8569865D-5A7B-4BCA-AD6F-42B645D7AE98}" vid="{2CFC6975-25EE-474B-A108-81E5243EC5A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2BBD600EA84C4B8C8D213B8229FA32" ma:contentTypeVersion="9" ma:contentTypeDescription="Een nieuw document maken." ma:contentTypeScope="" ma:versionID="c58ba709d13530ce729f23c755f43fc5">
  <xsd:schema xmlns:xsd="http://www.w3.org/2001/XMLSchema" xmlns:xs="http://www.w3.org/2001/XMLSchema" xmlns:p="http://schemas.microsoft.com/office/2006/metadata/properties" xmlns:ns2="1b9201e3-df7a-4d0b-a1ee-fbf3a37ea0c4" xmlns:ns3="256c9ff2-dd0a-4e0b-830e-9e693ebe7534" targetNamespace="http://schemas.microsoft.com/office/2006/metadata/properties" ma:root="true" ma:fieldsID="992f3122c6bf2e09e88698755669f9b4" ns2:_="" ns3:_="">
    <xsd:import namespace="1b9201e3-df7a-4d0b-a1ee-fbf3a37ea0c4"/>
    <xsd:import namespace="256c9ff2-dd0a-4e0b-830e-9e693ebe753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9201e3-df7a-4d0b-a1ee-fbf3a37ea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abf50c33-3894-4027-a1ff-ed859ff559b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6c9ff2-dd0a-4e0b-830e-9e693ebe753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28a8d30-1a3a-4104-85c8-12e821b4d47f}" ma:internalName="TaxCatchAll" ma:showField="CatchAllData" ma:web="256c9ff2-dd0a-4e0b-830e-9e693ebe75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9201e3-df7a-4d0b-a1ee-fbf3a37ea0c4">
      <Terms xmlns="http://schemas.microsoft.com/office/infopath/2007/PartnerControls"/>
    </lcf76f155ced4ddcb4097134ff3c332f>
    <TaxCatchAll xmlns="256c9ff2-dd0a-4e0b-830e-9e693ebe7534" xsi:nil="true"/>
  </documentManagement>
</p:properties>
</file>

<file path=customXml/itemProps1.xml><?xml version="1.0" encoding="utf-8"?>
<ds:datastoreItem xmlns:ds="http://schemas.openxmlformats.org/officeDocument/2006/customXml" ds:itemID="{A496F04A-4D86-4257-951B-5ED571F6E7D8}">
  <ds:schemaRefs>
    <ds:schemaRef ds:uri="http://schemas.microsoft.com/sharepoint/v3/contenttype/forms"/>
  </ds:schemaRefs>
</ds:datastoreItem>
</file>

<file path=customXml/itemProps2.xml><?xml version="1.0" encoding="utf-8"?>
<ds:datastoreItem xmlns:ds="http://schemas.openxmlformats.org/officeDocument/2006/customXml" ds:itemID="{396EF10C-1AA9-45EB-91DC-50EE78FBEDB9}">
  <ds:schemaRefs>
    <ds:schemaRef ds:uri="1b9201e3-df7a-4d0b-a1ee-fbf3a37ea0c4"/>
    <ds:schemaRef ds:uri="256c9ff2-dd0a-4e0b-830e-9e693ebe75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6CEBF11-D662-46D4-AD81-44C28864BEED}">
  <ds:schemaRefs>
    <ds:schemaRef ds:uri="http://purl.org/dc/dcmitype/"/>
    <ds:schemaRef ds:uri="http://schemas.microsoft.com/office/2006/metadata/properties"/>
    <ds:schemaRef ds:uri="http://schemas.microsoft.com/office/2006/documentManagement/types"/>
    <ds:schemaRef ds:uri="http://www.w3.org/XML/1998/namespace"/>
    <ds:schemaRef ds:uri="http://purl.org/dc/elements/1.1/"/>
    <ds:schemaRef ds:uri="1b9201e3-df7a-4d0b-a1ee-fbf3a37ea0c4"/>
    <ds:schemaRef ds:uri="http://schemas.openxmlformats.org/package/2006/metadata/core-properties"/>
    <ds:schemaRef ds:uri="http://purl.org/dc/terms/"/>
    <ds:schemaRef ds:uri="http://schemas.microsoft.com/office/infopath/2007/PartnerControls"/>
    <ds:schemaRef ds:uri="256c9ff2-dd0a-4e0b-830e-9e693ebe7534"/>
  </ds:schemaRefs>
</ds:datastoreItem>
</file>

<file path=docProps/app.xml><?xml version="1.0" encoding="utf-8"?>
<Properties xmlns="http://schemas.openxmlformats.org/officeDocument/2006/extended-properties" xmlns:vt="http://schemas.openxmlformats.org/officeDocument/2006/docPropsVTypes">
  <Template>Bodem_OVAM_PPT</Template>
  <TotalTime>107</TotalTime>
  <Words>3327</Words>
  <Application>Microsoft Office PowerPoint</Application>
  <PresentationFormat>Diavoorstelling (4:3)</PresentationFormat>
  <Paragraphs>400</Paragraphs>
  <Slides>53</Slides>
  <Notes>20</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53</vt:i4>
      </vt:variant>
    </vt:vector>
  </HeadingPairs>
  <TitlesOfParts>
    <vt:vector size="65" baseType="lpstr">
      <vt:lpstr>FlandersArtSans-Bold</vt:lpstr>
      <vt:lpstr>Calibri Light</vt:lpstr>
      <vt:lpstr>Arial</vt:lpstr>
      <vt:lpstr>Arial Unicode MS</vt:lpstr>
      <vt:lpstr>Flanders Art Sans Bold</vt:lpstr>
      <vt:lpstr>Wingdings</vt:lpstr>
      <vt:lpstr>Calibri</vt:lpstr>
      <vt:lpstr>Courier New</vt:lpstr>
      <vt:lpstr>Webdings</vt:lpstr>
      <vt:lpstr>FlandersArtSans-Regular</vt:lpstr>
      <vt:lpstr>1_OVAM-Afval</vt:lpstr>
      <vt:lpstr>2_OVAM Alternatieve Titels</vt:lpstr>
      <vt:lpstr>Tussentijdse rapportering expertenpanel</vt:lpstr>
      <vt:lpstr>PowerPoint-presentatie</vt:lpstr>
      <vt:lpstr>Aanleiding herevaluatie bodemdecreet</vt:lpstr>
      <vt:lpstr>Samenstelling expertenpanel</vt:lpstr>
      <vt:lpstr>Samenstelling expertenpanel</vt:lpstr>
      <vt:lpstr>Verloop werkzaamheden</vt:lpstr>
      <vt:lpstr>Verloop werkzaamheden</vt:lpstr>
      <vt:lpstr>Tussentijdse stand van zaken</vt:lpstr>
      <vt:lpstr>Het begrip ‘bodem’ – een definitie</vt:lpstr>
      <vt:lpstr>Het begrip ‘bodem’ – een definitie</vt:lpstr>
      <vt:lpstr>Het begrip ‘bodem’ – een definitie</vt:lpstr>
      <vt:lpstr>Het begrip ‘bodem’ – een definitie</vt:lpstr>
      <vt:lpstr>Het begrip ‘bodem’ – een definitie</vt:lpstr>
      <vt:lpstr>Het begrip ‘bodem’ – een definitie</vt:lpstr>
      <vt:lpstr>Het begrip ‘bodem’ – een definitie</vt:lpstr>
      <vt:lpstr>Het begrip ‘bodem’ – een definitie</vt:lpstr>
      <vt:lpstr>Het begrip ‘bodem’ – een definitie</vt:lpstr>
      <vt:lpstr>Het begrip ‘gezonde bodem’</vt:lpstr>
      <vt:lpstr>Het begrip ‘gezonde bodem’</vt:lpstr>
      <vt:lpstr>Het begrip ‘gezonde bodem’</vt:lpstr>
      <vt:lpstr>Naar een nieuwe aanpak? Erik Smolders, KU Leuven</vt:lpstr>
      <vt:lpstr>1. Bodemzorg in Vlaanderen, generiek en beleidsmatig</vt:lpstr>
      <vt:lpstr>2. Bodemverontreiniging, specifiek</vt:lpstr>
      <vt:lpstr>Suggesties?</vt:lpstr>
      <vt:lpstr>Tussentijdse stand van zaken</vt:lpstr>
      <vt:lpstr>Indicatoren voor de bepaling van gezonde bodem in Vlaanderen</vt:lpstr>
      <vt:lpstr>Indicatoren voor de bepaling van gezonde bodem in Vlaanderen</vt:lpstr>
      <vt:lpstr>EU-Bodemstrategie 2030</vt:lpstr>
      <vt:lpstr>Het begrip "indicator" m.b.t. de evaluatie van de status van bodem is alvast niet nieuw</vt:lpstr>
      <vt:lpstr>Het begrip "indicator" m.b.t. de evaluatie van de status van bodem is alvast niet nieuw</vt:lpstr>
      <vt:lpstr>Anderen zijn er ook mee bezig</vt:lpstr>
      <vt:lpstr>Anderen zijn er ook mee bezig</vt:lpstr>
      <vt:lpstr>Voorlopige conclusies m.b.t. toepassing indicatoren in het Vlaams bodembeleid</vt:lpstr>
      <vt:lpstr>Voorlopige conclusies m.b.t. toepassing indicatoren in het Vlaams bodembeleid</vt:lpstr>
      <vt:lpstr>EU-Bodemstrategie 2030</vt:lpstr>
      <vt:lpstr>Risico-evaluatie: tijd voor een nieuwe benadering  Erik Smolders, KU Leuven</vt:lpstr>
      <vt:lpstr>PowerPoint-presentatie</vt:lpstr>
      <vt:lpstr>PowerPoint-presentatie</vt:lpstr>
      <vt:lpstr>Suggesties voor de weg vooruit  </vt:lpstr>
      <vt:lpstr>Suggesties?</vt:lpstr>
      <vt:lpstr>Tussentijdse stand van zaken</vt:lpstr>
      <vt:lpstr>Bodemdata in Vlaanderen</vt:lpstr>
      <vt:lpstr>Bodemdata in functie van bodemdecreet</vt:lpstr>
      <vt:lpstr>Bodemdata in functie van bodemdecreet</vt:lpstr>
      <vt:lpstr>Bodemdata in functie van bodemdecreet</vt:lpstr>
      <vt:lpstr>Bodemdata in functie van bodemdecreet</vt:lpstr>
      <vt:lpstr>Bodemdata in functie van bodemdecreet</vt:lpstr>
      <vt:lpstr>Bodemdecreet in functie van bodemdata</vt:lpstr>
      <vt:lpstr>Bodemdecreet in functie van bodemdata</vt:lpstr>
      <vt:lpstr>BODEMZORGPLICHT (MET HANDELINGSKADER)</vt:lpstr>
      <vt:lpstr>Suggesties?</vt:lpstr>
      <vt:lpstr>PowerPoint-presentatie</vt:lpstr>
      <vt:lpstr>Dank voor uw aandacht Zijn er nog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Tussentijdse rapportering expertenpanel</dc:title>
  <dc:creator>Christine Todts</dc:creator>
  <cp:lastModifiedBy>Ann Cuyckens</cp:lastModifiedBy>
  <cp:revision>2</cp:revision>
  <dcterms:created xsi:type="dcterms:W3CDTF">2023-06-28T08:41:47Z</dcterms:created>
  <dcterms:modified xsi:type="dcterms:W3CDTF">2023-07-04T11:01:31Z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0x010100062BBD600EA84C4B8C8D213B8229FA32</vt:lpwstr>
  </property>
  <property fmtid="{D5CDD505-2E9C-101B-9397-08002B2CF9AE}" pid="3" name="MediaServiceImageTags">
    <vt:lpwstr/>
  </property>
</Properties>
</file>